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sldIdLst>
    <p:sldId id="256" r:id="rId2"/>
    <p:sldId id="257" r:id="rId3"/>
    <p:sldId id="277" r:id="rId4"/>
    <p:sldId id="278" r:id="rId5"/>
    <p:sldId id="282" r:id="rId6"/>
    <p:sldId id="279" r:id="rId7"/>
    <p:sldId id="275" r:id="rId8"/>
    <p:sldId id="276" r:id="rId9"/>
    <p:sldId id="280" r:id="rId10"/>
    <p:sldId id="283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2D779-4483-40C8-A9F3-5DA4ED5A8C88}" type="datetimeFigureOut">
              <a:rPr lang="ru-RU" smtClean="0"/>
              <a:pPr/>
              <a:t>24.12.2007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522F1-E1B4-4535-A7A6-BB0037322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522F1-E1B4-4535-A7A6-BB0037322CC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AA477EF-2D07-41E1-8516-E77B921BFBD6}" type="datetimeFigureOut">
              <a:rPr lang="ru-RU" smtClean="0"/>
              <a:pPr/>
              <a:t>24.12.2007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DDF403C-B16D-4EAA-97EA-430A3395C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77EF-2D07-41E1-8516-E77B921BFBD6}" type="datetimeFigureOut">
              <a:rPr lang="ru-RU" smtClean="0"/>
              <a:pPr/>
              <a:t>24.12.2007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403C-B16D-4EAA-97EA-430A3395C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77EF-2D07-41E1-8516-E77B921BFBD6}" type="datetimeFigureOut">
              <a:rPr lang="ru-RU" smtClean="0"/>
              <a:pPr/>
              <a:t>24.12.2007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403C-B16D-4EAA-97EA-430A3395C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AA477EF-2D07-41E1-8516-E77B921BFBD6}" type="datetimeFigureOut">
              <a:rPr lang="ru-RU" smtClean="0"/>
              <a:pPr/>
              <a:t>24.12.2007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403C-B16D-4EAA-97EA-430A3395C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AA477EF-2D07-41E1-8516-E77B921BFBD6}" type="datetimeFigureOut">
              <a:rPr lang="ru-RU" smtClean="0"/>
              <a:pPr/>
              <a:t>24.12.2007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DDF403C-B16D-4EAA-97EA-430A3395C62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AA477EF-2D07-41E1-8516-E77B921BFBD6}" type="datetimeFigureOut">
              <a:rPr lang="ru-RU" smtClean="0"/>
              <a:pPr/>
              <a:t>24.12.2007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DDF403C-B16D-4EAA-97EA-430A3395C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AA477EF-2D07-41E1-8516-E77B921BFBD6}" type="datetimeFigureOut">
              <a:rPr lang="ru-RU" smtClean="0"/>
              <a:pPr/>
              <a:t>24.12.2007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DDF403C-B16D-4EAA-97EA-430A3395C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77EF-2D07-41E1-8516-E77B921BFBD6}" type="datetimeFigureOut">
              <a:rPr lang="ru-RU" smtClean="0"/>
              <a:pPr/>
              <a:t>24.12.2007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403C-B16D-4EAA-97EA-430A3395C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AA477EF-2D07-41E1-8516-E77B921BFBD6}" type="datetimeFigureOut">
              <a:rPr lang="ru-RU" smtClean="0"/>
              <a:pPr/>
              <a:t>24.12.2007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DDF403C-B16D-4EAA-97EA-430A3395C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AA477EF-2D07-41E1-8516-E77B921BFBD6}" type="datetimeFigureOut">
              <a:rPr lang="ru-RU" smtClean="0"/>
              <a:pPr/>
              <a:t>24.12.2007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DDF403C-B16D-4EAA-97EA-430A3395C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AA477EF-2D07-41E1-8516-E77B921BFBD6}" type="datetimeFigureOut">
              <a:rPr lang="ru-RU" smtClean="0"/>
              <a:pPr/>
              <a:t>24.12.2007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DDF403C-B16D-4EAA-97EA-430A3395C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AA477EF-2D07-41E1-8516-E77B921BFBD6}" type="datetimeFigureOut">
              <a:rPr lang="ru-RU" smtClean="0"/>
              <a:pPr/>
              <a:t>24.12.2007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DDF403C-B16D-4EAA-97EA-430A3395C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 advTm="2000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jpeg"/><Relationship Id="rId14" Type="http://schemas.openxmlformats.org/officeDocument/2006/relationships/package" Target="../embeddings/______Microsoft_Office_PowerPoint1.sldx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5715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«Отгадай-ка»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000108"/>
          <a:ext cx="7647741" cy="5070581"/>
        </p:xfrm>
        <a:graphic>
          <a:graphicData uri="http://schemas.openxmlformats.org/drawingml/2006/table">
            <a:tbl>
              <a:tblPr/>
              <a:tblGrid>
                <a:gridCol w="1638921"/>
                <a:gridCol w="879060"/>
                <a:gridCol w="268101"/>
                <a:gridCol w="1035711"/>
                <a:gridCol w="1324824"/>
                <a:gridCol w="1197312"/>
                <a:gridCol w="106500"/>
                <a:gridCol w="1197312"/>
              </a:tblGrid>
              <a:tr h="898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М</a:t>
                      </a:r>
                      <a:endParaRPr lang="ru-RU" sz="4400" b="1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latin typeface="Arial Black"/>
                          <a:ea typeface="Times New Roman"/>
                          <a:cs typeface="Times New Roman"/>
                        </a:rPr>
                        <a:t>Ы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800" dirty="0"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8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latin typeface="Arial Black"/>
                          <a:ea typeface="Times New Roman"/>
                          <a:cs typeface="Times New Roman"/>
                        </a:rPr>
                        <a:t>И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8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600" dirty="0" err="1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н</a:t>
                      </a:r>
                      <a:endParaRPr lang="ru-RU" sz="66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latin typeface="Arial Black"/>
                          <a:ea typeface="Times New Roman"/>
                          <a:cs typeface="Times New Roman"/>
                        </a:rPr>
                        <a:t>А</a:t>
                      </a:r>
                      <a:endParaRPr lang="ru-RU" sz="4800" dirty="0"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 err="1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Ш</a:t>
                      </a:r>
                      <a:endParaRPr lang="ru-RU" sz="4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latin typeface="Arial Black"/>
                          <a:ea typeface="Times New Roman"/>
                          <a:cs typeface="Times New Roman"/>
                        </a:rPr>
                        <a:t>Е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9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 err="1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З</a:t>
                      </a:r>
                      <a:endParaRPr lang="ru-RU" sz="4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Д</a:t>
                      </a:r>
                      <a:endParaRPr lang="ru-RU" sz="4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О</a:t>
                      </a:r>
                      <a:endParaRPr lang="ru-RU" sz="4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Р</a:t>
                      </a:r>
                      <a:endParaRPr lang="ru-RU" sz="4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85010" algn="ctr"/>
                          <a:tab pos="3970020" algn="r"/>
                        </a:tabLst>
                      </a:pPr>
                      <a:r>
                        <a:rPr lang="ru-RU" sz="4400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О</a:t>
                      </a:r>
                      <a:endParaRPr lang="ru-RU" sz="4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85010" algn="ctr"/>
                          <a:tab pos="3970020" algn="r"/>
                        </a:tabLs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3500" algn="ctr">
                        <a:spcAft>
                          <a:spcPts val="0"/>
                        </a:spcAft>
                        <a:tabLst>
                          <a:tab pos="1985010" algn="ctr"/>
                          <a:tab pos="3970020" algn="r"/>
                        </a:tabLst>
                      </a:pPr>
                      <a:r>
                        <a:rPr lang="ru-RU" sz="5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8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В</a:t>
                      </a:r>
                      <a:endParaRPr lang="ru-RU" sz="4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>
                          <a:latin typeface="Arial Black"/>
                          <a:ea typeface="Times New Roman"/>
                          <a:cs typeface="Times New Roman"/>
                        </a:rPr>
                        <a:t>Ь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Е</a:t>
                      </a:r>
                      <a:endParaRPr lang="ru-RU" sz="4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800" dirty="0">
                          <a:latin typeface="Arial Black"/>
                          <a:ea typeface="Times New Roman"/>
                          <a:cs typeface="Times New Roman"/>
                        </a:rPr>
                        <a:t>!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5" name="Picture 11" descr="b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071546"/>
            <a:ext cx="1500198" cy="642942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2928934"/>
            <a:ext cx="1357322" cy="857256"/>
          </a:xfrm>
          <a:prstGeom prst="rect">
            <a:avLst/>
          </a:prstGeom>
          <a:noFill/>
        </p:spPr>
      </p:pic>
      <p:pic>
        <p:nvPicPr>
          <p:cNvPr id="1033" name="Picture 9" descr="АНАНАС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2928934"/>
            <a:ext cx="785818" cy="714380"/>
          </a:xfrm>
          <a:prstGeom prst="rect">
            <a:avLst/>
          </a:prstGeom>
          <a:noFill/>
        </p:spPr>
      </p:pic>
      <p:pic>
        <p:nvPicPr>
          <p:cNvPr id="1032" name="Picture 8" descr="Shme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2857496"/>
            <a:ext cx="857256" cy="857256"/>
          </a:xfrm>
          <a:prstGeom prst="rect">
            <a:avLst/>
          </a:prstGeom>
          <a:noFill/>
        </p:spPr>
      </p:pic>
      <p:pic>
        <p:nvPicPr>
          <p:cNvPr id="1031" name="Picture 7" descr="amb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472" y="3929066"/>
            <a:ext cx="1357322" cy="1071570"/>
          </a:xfrm>
          <a:prstGeom prst="rect">
            <a:avLst/>
          </a:prstGeom>
          <a:noFill/>
        </p:spPr>
      </p:pic>
      <p:pic>
        <p:nvPicPr>
          <p:cNvPr id="1030" name="Picture 6" descr="tre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3108" y="3929066"/>
            <a:ext cx="857256" cy="928694"/>
          </a:xfrm>
          <a:prstGeom prst="rect">
            <a:avLst/>
          </a:prstGeom>
          <a:noFill/>
        </p:spPr>
      </p:pic>
      <p:pic>
        <p:nvPicPr>
          <p:cNvPr id="1029" name="Picture 5" descr="oblako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00364" y="3857628"/>
            <a:ext cx="1214446" cy="1071570"/>
          </a:xfrm>
          <a:prstGeom prst="rect">
            <a:avLst/>
          </a:prstGeom>
          <a:noFill/>
        </p:spPr>
      </p:pic>
      <p:pic>
        <p:nvPicPr>
          <p:cNvPr id="1028" name="Picture 4" descr="romashka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6248" y="3857628"/>
            <a:ext cx="1285884" cy="1071570"/>
          </a:xfrm>
          <a:prstGeom prst="rect">
            <a:avLst/>
          </a:prstGeom>
          <a:noFill/>
        </p:spPr>
      </p:pic>
      <p:pic>
        <p:nvPicPr>
          <p:cNvPr id="1027" name="Picture 3" descr="oblako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72132" y="3857628"/>
            <a:ext cx="1276350" cy="107157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4348" y="5072074"/>
            <a:ext cx="1143000" cy="1052531"/>
          </a:xfrm>
          <a:prstGeom prst="rect">
            <a:avLst/>
          </a:prstGeom>
          <a:noFill/>
        </p:spPr>
      </p:pic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2928926" y="5000636"/>
          <a:ext cx="1295400" cy="928693"/>
        </p:xfrm>
        <a:graphic>
          <a:graphicData uri="http://schemas.openxmlformats.org/presentationml/2006/ole">
            <p:oleObj spid="_x0000_s1025" name="Слайд" r:id="rId14" imgW="4570501" imgH="3427400" progId="PowerPoint.Slide.12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decel="100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decel="100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decel="100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decel="100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decel="100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decel="100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decel="100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Pictures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Кроссворд по теме</a:t>
            </a:r>
            <a:br>
              <a:rPr lang="ru-RU" b="1" dirty="0" smtClean="0"/>
            </a:br>
            <a:r>
              <a:rPr lang="ru-RU" b="1" dirty="0" smtClean="0"/>
              <a:t> «Организм человека».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500170"/>
          <a:ext cx="6019800" cy="4763477"/>
        </p:xfrm>
        <a:graphic>
          <a:graphicData uri="http://schemas.openxmlformats.org/drawingml/2006/table">
            <a:tbl>
              <a:tblPr/>
              <a:tblGrid>
                <a:gridCol w="752475"/>
                <a:gridCol w="752475"/>
                <a:gridCol w="752475"/>
                <a:gridCol w="752475"/>
                <a:gridCol w="752475"/>
                <a:gridCol w="752475"/>
                <a:gridCol w="752475"/>
                <a:gridCol w="752475"/>
              </a:tblGrid>
              <a:tr h="47149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500826" y="1571612"/>
            <a:ext cx="2643174" cy="385765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пищеварения.</a:t>
            </a:r>
          </a:p>
        </p:txBody>
      </p:sp>
    </p:spTree>
    <p:custDataLst>
      <p:tags r:id="rId1"/>
    </p:custDataLst>
  </p:cSld>
  <p:clrMapOvr>
    <a:masterClrMapping/>
  </p:clrMapOvr>
  <p:transition spd="slow" advTm="13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Кроссворд по теме</a:t>
            </a:r>
            <a:br>
              <a:rPr lang="ru-RU" b="1" dirty="0" smtClean="0"/>
            </a:br>
            <a:r>
              <a:rPr lang="ru-RU" b="1" dirty="0" smtClean="0"/>
              <a:t> «Организм человека».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500170"/>
          <a:ext cx="6019800" cy="4763477"/>
        </p:xfrm>
        <a:graphic>
          <a:graphicData uri="http://schemas.openxmlformats.org/drawingml/2006/table">
            <a:tbl>
              <a:tblPr/>
              <a:tblGrid>
                <a:gridCol w="752475"/>
                <a:gridCol w="752475"/>
                <a:gridCol w="752475"/>
                <a:gridCol w="752475"/>
                <a:gridCol w="752475"/>
                <a:gridCol w="752475"/>
                <a:gridCol w="752475"/>
                <a:gridCol w="752475"/>
              </a:tblGrid>
              <a:tr h="47149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500826" y="1571612"/>
            <a:ext cx="2643174" cy="385765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пищеварения.</a:t>
            </a:r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Кроссворд по теме</a:t>
            </a:r>
            <a:br>
              <a:rPr lang="ru-RU" b="1" dirty="0" smtClean="0"/>
            </a:br>
            <a:r>
              <a:rPr lang="ru-RU" b="1" dirty="0" smtClean="0"/>
              <a:t> «Организм человека».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500170"/>
          <a:ext cx="6019800" cy="4763477"/>
        </p:xfrm>
        <a:graphic>
          <a:graphicData uri="http://schemas.openxmlformats.org/drawingml/2006/table">
            <a:tbl>
              <a:tblPr/>
              <a:tblGrid>
                <a:gridCol w="752475"/>
                <a:gridCol w="752475"/>
                <a:gridCol w="752475"/>
                <a:gridCol w="752475"/>
                <a:gridCol w="752475"/>
                <a:gridCol w="752475"/>
                <a:gridCol w="752475"/>
                <a:gridCol w="752475"/>
              </a:tblGrid>
              <a:tr h="47149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500826" y="1571612"/>
            <a:ext cx="2643174" cy="3857652"/>
          </a:xfrm>
          <a:prstGeom prst="rect">
            <a:avLst/>
          </a:prstGeom>
        </p:spPr>
        <p:txBody>
          <a:bodyPr vert="horz" anchor="ctr">
            <a:normAutofit fontScale="97500" lnSpcReduction="10000"/>
          </a:bodyPr>
          <a:lstStyle/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пищеварения.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кровообращения.</a:t>
            </a:r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Кроссворд по теме</a:t>
            </a:r>
            <a:br>
              <a:rPr lang="ru-RU" b="1" dirty="0" smtClean="0"/>
            </a:br>
            <a:r>
              <a:rPr lang="ru-RU" b="1" dirty="0" smtClean="0"/>
              <a:t> «Организм человека».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500170"/>
          <a:ext cx="6019800" cy="4812044"/>
        </p:xfrm>
        <a:graphic>
          <a:graphicData uri="http://schemas.openxmlformats.org/drawingml/2006/table">
            <a:tbl>
              <a:tblPr/>
              <a:tblGrid>
                <a:gridCol w="752475"/>
                <a:gridCol w="752475"/>
                <a:gridCol w="752475"/>
                <a:gridCol w="752475"/>
                <a:gridCol w="752475"/>
                <a:gridCol w="752475"/>
                <a:gridCol w="752475"/>
                <a:gridCol w="752475"/>
              </a:tblGrid>
              <a:tr h="47149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Д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Ц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500826" y="1571612"/>
            <a:ext cx="2643174" cy="3857652"/>
          </a:xfrm>
          <a:prstGeom prst="rect">
            <a:avLst/>
          </a:prstGeom>
        </p:spPr>
        <p:txBody>
          <a:bodyPr vert="horz" anchor="ctr">
            <a:normAutofit fontScale="97500" lnSpcReduction="10000"/>
          </a:bodyPr>
          <a:lstStyle/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пищеварения.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кровообращения.</a:t>
            </a:r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Кроссворд по теме</a:t>
            </a:r>
            <a:br>
              <a:rPr lang="ru-RU" b="1" dirty="0" smtClean="0"/>
            </a:br>
            <a:r>
              <a:rPr lang="ru-RU" b="1" dirty="0" smtClean="0"/>
              <a:t> «Организм человека».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500170"/>
          <a:ext cx="6019800" cy="4812044"/>
        </p:xfrm>
        <a:graphic>
          <a:graphicData uri="http://schemas.openxmlformats.org/drawingml/2006/table">
            <a:tbl>
              <a:tblPr/>
              <a:tblGrid>
                <a:gridCol w="752475"/>
                <a:gridCol w="752475"/>
                <a:gridCol w="752475"/>
                <a:gridCol w="752475"/>
                <a:gridCol w="752475"/>
                <a:gridCol w="752475"/>
                <a:gridCol w="752475"/>
                <a:gridCol w="752475"/>
              </a:tblGrid>
              <a:tr h="47149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Д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Ц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500826" y="1571612"/>
            <a:ext cx="2643174" cy="3857652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/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пищеварения.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кровообращения.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зрения.</a:t>
            </a:r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Кроссворд по теме</a:t>
            </a:r>
            <a:br>
              <a:rPr lang="ru-RU" b="1" dirty="0" smtClean="0"/>
            </a:br>
            <a:r>
              <a:rPr lang="ru-RU" b="1" dirty="0" smtClean="0"/>
              <a:t> «Организм человека».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500170"/>
          <a:ext cx="6019800" cy="4812044"/>
        </p:xfrm>
        <a:graphic>
          <a:graphicData uri="http://schemas.openxmlformats.org/drawingml/2006/table">
            <a:tbl>
              <a:tblPr/>
              <a:tblGrid>
                <a:gridCol w="752475"/>
                <a:gridCol w="752475"/>
                <a:gridCol w="752475"/>
                <a:gridCol w="752475"/>
                <a:gridCol w="752475"/>
                <a:gridCol w="752475"/>
                <a:gridCol w="752475"/>
                <a:gridCol w="752475"/>
              </a:tblGrid>
              <a:tr h="47149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Д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Ц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500826" y="1571612"/>
            <a:ext cx="2643174" cy="3857652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/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пищеварения.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кровообращения.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зрения.</a:t>
            </a:r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Кроссворд по теме</a:t>
            </a:r>
            <a:br>
              <a:rPr lang="ru-RU" b="1" dirty="0" smtClean="0"/>
            </a:br>
            <a:r>
              <a:rPr lang="ru-RU" b="1" dirty="0" smtClean="0"/>
              <a:t> «Организм человека».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500170"/>
          <a:ext cx="6019800" cy="4812044"/>
        </p:xfrm>
        <a:graphic>
          <a:graphicData uri="http://schemas.openxmlformats.org/drawingml/2006/table">
            <a:tbl>
              <a:tblPr/>
              <a:tblGrid>
                <a:gridCol w="752475"/>
                <a:gridCol w="752475"/>
                <a:gridCol w="752475"/>
                <a:gridCol w="752475"/>
                <a:gridCol w="752475"/>
                <a:gridCol w="752475"/>
                <a:gridCol w="752475"/>
                <a:gridCol w="752475"/>
              </a:tblGrid>
              <a:tr h="47149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Д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Ц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500826" y="1571612"/>
            <a:ext cx="2643174" cy="3857652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/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пищеварения.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кровообращения.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зрения.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осязания.</a:t>
            </a:r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Кроссворд по теме</a:t>
            </a:r>
            <a:br>
              <a:rPr lang="ru-RU" b="1" dirty="0" smtClean="0"/>
            </a:br>
            <a:r>
              <a:rPr lang="ru-RU" b="1" dirty="0" smtClean="0"/>
              <a:t> «Организм человека».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500170"/>
          <a:ext cx="6019800" cy="4828233"/>
        </p:xfrm>
        <a:graphic>
          <a:graphicData uri="http://schemas.openxmlformats.org/drawingml/2006/table">
            <a:tbl>
              <a:tblPr/>
              <a:tblGrid>
                <a:gridCol w="752475"/>
                <a:gridCol w="752475"/>
                <a:gridCol w="752475"/>
                <a:gridCol w="752475"/>
                <a:gridCol w="752475"/>
                <a:gridCol w="752475"/>
                <a:gridCol w="752475"/>
                <a:gridCol w="752475"/>
              </a:tblGrid>
              <a:tr h="47149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Ж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Д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Ц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500826" y="1571612"/>
            <a:ext cx="2643174" cy="3857652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/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пищеварения.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кровообращения.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зрения.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осязания.</a:t>
            </a:r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Кроссворд по теме</a:t>
            </a:r>
            <a:br>
              <a:rPr lang="ru-RU" b="1" dirty="0" smtClean="0"/>
            </a:br>
            <a:r>
              <a:rPr lang="ru-RU" b="1" dirty="0" smtClean="0"/>
              <a:t> «Организм человека».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500170"/>
          <a:ext cx="6019800" cy="4828233"/>
        </p:xfrm>
        <a:graphic>
          <a:graphicData uri="http://schemas.openxmlformats.org/drawingml/2006/table">
            <a:tbl>
              <a:tblPr/>
              <a:tblGrid>
                <a:gridCol w="752475"/>
                <a:gridCol w="752475"/>
                <a:gridCol w="752475"/>
                <a:gridCol w="752475"/>
                <a:gridCol w="752475"/>
                <a:gridCol w="752475"/>
                <a:gridCol w="752475"/>
                <a:gridCol w="752475"/>
              </a:tblGrid>
              <a:tr h="47149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Ж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Д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Ц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500826" y="1571612"/>
            <a:ext cx="2643174" cy="3857652"/>
          </a:xfrm>
          <a:prstGeom prst="rect">
            <a:avLst/>
          </a:prstGeom>
        </p:spPr>
        <p:txBody>
          <a:bodyPr vert="horz" anchor="ctr">
            <a:normAutofit fontScale="60000" lnSpcReduction="20000"/>
          </a:bodyPr>
          <a:lstStyle/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пищеварения.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кровообращения.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зрения.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осязания.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обоняния.</a:t>
            </a:r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68676"/>
          </a:xfrm>
        </p:spPr>
        <p:txBody>
          <a:bodyPr>
            <a:noAutofit/>
          </a:bodyPr>
          <a:lstStyle/>
          <a:p>
            <a:r>
              <a:rPr lang="ru-RU" sz="9600" dirty="0" smtClean="0"/>
              <a:t>Тема урока:</a:t>
            </a:r>
            <a:br>
              <a:rPr lang="ru-RU" sz="9600" dirty="0" smtClean="0"/>
            </a:br>
            <a:r>
              <a:rPr lang="ru-RU" sz="9600" b="1" i="1" dirty="0" smtClean="0"/>
              <a:t> «Организм человека».</a:t>
            </a:r>
            <a:endParaRPr lang="ru-RU" sz="9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1942"/>
            <a:ext cx="8229600" cy="221457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600" b="1" u="sng" dirty="0" smtClean="0"/>
              <a:t>Цель урока</a:t>
            </a:r>
            <a:r>
              <a:rPr lang="ru-RU" sz="3600" b="1" u="sng" dirty="0"/>
              <a:t>:</a:t>
            </a:r>
            <a:r>
              <a:rPr lang="ru-RU" sz="3600" dirty="0"/>
              <a:t> познакомить детей с </a:t>
            </a:r>
            <a:r>
              <a:rPr lang="ru-RU" sz="3600" dirty="0" smtClean="0"/>
              <a:t>организмом  и  органами </a:t>
            </a:r>
            <a:r>
              <a:rPr lang="ru-RU" sz="3600" dirty="0"/>
              <a:t>человека, органами чувств и их значением для человека, учить  беречь органы чувств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Кроссворд по теме</a:t>
            </a:r>
            <a:br>
              <a:rPr lang="ru-RU" b="1" dirty="0" smtClean="0"/>
            </a:br>
            <a:r>
              <a:rPr lang="ru-RU" b="1" dirty="0" smtClean="0"/>
              <a:t> «Организм человека».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500170"/>
          <a:ext cx="6019800" cy="4828233"/>
        </p:xfrm>
        <a:graphic>
          <a:graphicData uri="http://schemas.openxmlformats.org/drawingml/2006/table">
            <a:tbl>
              <a:tblPr/>
              <a:tblGrid>
                <a:gridCol w="752475"/>
                <a:gridCol w="752475"/>
                <a:gridCol w="752475"/>
                <a:gridCol w="752475"/>
                <a:gridCol w="752475"/>
                <a:gridCol w="752475"/>
                <a:gridCol w="752475"/>
                <a:gridCol w="752475"/>
              </a:tblGrid>
              <a:tr h="47149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Ж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Д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Ц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500826" y="1571612"/>
            <a:ext cx="2643174" cy="3857652"/>
          </a:xfrm>
          <a:prstGeom prst="rect">
            <a:avLst/>
          </a:prstGeom>
        </p:spPr>
        <p:txBody>
          <a:bodyPr vert="horz" anchor="ctr">
            <a:normAutofit fontScale="60000" lnSpcReduction="20000"/>
          </a:bodyPr>
          <a:lstStyle/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пищеварения.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кровообращения.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зрения.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осязания.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обоняния.</a:t>
            </a:r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Кроссворд по теме</a:t>
            </a:r>
            <a:br>
              <a:rPr lang="ru-RU" b="1" dirty="0" smtClean="0"/>
            </a:br>
            <a:r>
              <a:rPr lang="ru-RU" b="1" dirty="0" smtClean="0"/>
              <a:t> «Организм человека».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500170"/>
          <a:ext cx="6019800" cy="4828233"/>
        </p:xfrm>
        <a:graphic>
          <a:graphicData uri="http://schemas.openxmlformats.org/drawingml/2006/table">
            <a:tbl>
              <a:tblPr/>
              <a:tblGrid>
                <a:gridCol w="752475"/>
                <a:gridCol w="752475"/>
                <a:gridCol w="752475"/>
                <a:gridCol w="752475"/>
                <a:gridCol w="752475"/>
                <a:gridCol w="752475"/>
                <a:gridCol w="752475"/>
                <a:gridCol w="752475"/>
              </a:tblGrid>
              <a:tr h="47149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Ж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Д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Ц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500826" y="1571612"/>
            <a:ext cx="2643174" cy="3857652"/>
          </a:xfrm>
          <a:prstGeom prst="rect">
            <a:avLst/>
          </a:prstGeom>
        </p:spPr>
        <p:txBody>
          <a:bodyPr vert="horz" anchor="ctr">
            <a:normAutofit fontScale="52500" lnSpcReduction="20000"/>
          </a:bodyPr>
          <a:lstStyle/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пищеварения.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кровообращения.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зрения.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осязания.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обоняния.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 дыхания.</a:t>
            </a:r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Кроссворд по теме</a:t>
            </a:r>
            <a:br>
              <a:rPr lang="ru-RU" b="1" dirty="0" smtClean="0"/>
            </a:br>
            <a:r>
              <a:rPr lang="ru-RU" b="1" dirty="0" smtClean="0"/>
              <a:t> «Организм человека».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500170"/>
          <a:ext cx="6019800" cy="4844422"/>
        </p:xfrm>
        <a:graphic>
          <a:graphicData uri="http://schemas.openxmlformats.org/drawingml/2006/table">
            <a:tbl>
              <a:tblPr/>
              <a:tblGrid>
                <a:gridCol w="752475"/>
                <a:gridCol w="752475"/>
                <a:gridCol w="752475"/>
                <a:gridCol w="752475"/>
                <a:gridCol w="752475"/>
                <a:gridCol w="752475"/>
                <a:gridCol w="752475"/>
                <a:gridCol w="752475"/>
              </a:tblGrid>
              <a:tr h="47149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Ё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Ж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Д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Ц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500826" y="1571612"/>
            <a:ext cx="2643174" cy="3857652"/>
          </a:xfrm>
          <a:prstGeom prst="rect">
            <a:avLst/>
          </a:prstGeom>
        </p:spPr>
        <p:txBody>
          <a:bodyPr vert="horz" anchor="ctr">
            <a:normAutofit fontScale="52500" lnSpcReduction="20000"/>
          </a:bodyPr>
          <a:lstStyle/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пищеварения.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кровообращения.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зрения.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осязания.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обоняния.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 дыхания.</a:t>
            </a:r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Кроссворд по теме</a:t>
            </a:r>
            <a:br>
              <a:rPr lang="ru-RU" b="1" dirty="0" smtClean="0"/>
            </a:br>
            <a:r>
              <a:rPr lang="ru-RU" b="1" dirty="0" smtClean="0"/>
              <a:t> «Организм человека».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500170"/>
          <a:ext cx="6019800" cy="4844422"/>
        </p:xfrm>
        <a:graphic>
          <a:graphicData uri="http://schemas.openxmlformats.org/drawingml/2006/table">
            <a:tbl>
              <a:tblPr/>
              <a:tblGrid>
                <a:gridCol w="752475"/>
                <a:gridCol w="752475"/>
                <a:gridCol w="752475"/>
                <a:gridCol w="752475"/>
                <a:gridCol w="752475"/>
                <a:gridCol w="752475"/>
                <a:gridCol w="752475"/>
                <a:gridCol w="752475"/>
              </a:tblGrid>
              <a:tr h="47149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Ё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Ж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Д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Ц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500826" y="1571612"/>
            <a:ext cx="2643174" cy="3857652"/>
          </a:xfrm>
          <a:prstGeom prst="rect">
            <a:avLst/>
          </a:prstGeom>
        </p:spPr>
        <p:txBody>
          <a:bodyPr vert="horz" anchor="ctr">
            <a:normAutofit fontScale="45000" lnSpcReduction="20000"/>
          </a:bodyPr>
          <a:lstStyle/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пищеварения.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кровообращения.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зрения.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осязания.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обоняния.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 дыхания.</a:t>
            </a:r>
          </a:p>
          <a:p>
            <a:pPr marL="468000" lvl="0" indent="-457200" algn="just">
              <a:buFont typeface="+mj-lt"/>
              <a:buAutoNum type="arabicPeriod"/>
            </a:pPr>
            <a:r>
              <a:rPr lang="ru-RU" sz="4000" dirty="0" smtClean="0"/>
              <a:t>Центральный отдел нервной системы человека.</a:t>
            </a:r>
          </a:p>
          <a:p>
            <a:pPr marL="468000" indent="-457200" algn="just">
              <a:buFont typeface="+mj-lt"/>
              <a:buAutoNum type="arabicPeriod"/>
            </a:pPr>
            <a:endParaRPr lang="ru-RU" sz="4000" dirty="0" smtClean="0"/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Кроссворд по теме</a:t>
            </a:r>
            <a:br>
              <a:rPr lang="ru-RU" b="1" dirty="0" smtClean="0"/>
            </a:br>
            <a:r>
              <a:rPr lang="ru-RU" b="1" dirty="0" smtClean="0"/>
              <a:t> «Организм человека».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500170"/>
          <a:ext cx="6019800" cy="4844422"/>
        </p:xfrm>
        <a:graphic>
          <a:graphicData uri="http://schemas.openxmlformats.org/drawingml/2006/table">
            <a:tbl>
              <a:tblPr/>
              <a:tblGrid>
                <a:gridCol w="752475"/>
                <a:gridCol w="752475"/>
                <a:gridCol w="752475"/>
                <a:gridCol w="752475"/>
                <a:gridCol w="752475"/>
                <a:gridCol w="752475"/>
                <a:gridCol w="752475"/>
                <a:gridCol w="752475"/>
              </a:tblGrid>
              <a:tr h="47149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Ё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Ж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Д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Ц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500826" y="1571612"/>
            <a:ext cx="2643174" cy="3857652"/>
          </a:xfrm>
          <a:prstGeom prst="rect">
            <a:avLst/>
          </a:prstGeom>
        </p:spPr>
        <p:txBody>
          <a:bodyPr vert="horz" anchor="ctr">
            <a:normAutofit fontScale="45000" lnSpcReduction="20000"/>
          </a:bodyPr>
          <a:lstStyle/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пищеварения.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кровообращения.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зрения.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осязания.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обоняния.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 дыхания.</a:t>
            </a:r>
          </a:p>
          <a:p>
            <a:pPr marL="468000" lvl="0" indent="-457200" algn="just">
              <a:buFont typeface="+mj-lt"/>
              <a:buAutoNum type="arabicPeriod"/>
            </a:pPr>
            <a:r>
              <a:rPr lang="ru-RU" sz="4000" dirty="0" smtClean="0"/>
              <a:t>Центральный отдел нервной системы человека.</a:t>
            </a:r>
          </a:p>
          <a:p>
            <a:pPr marL="468000" indent="-457200" algn="just">
              <a:buFont typeface="+mj-lt"/>
              <a:buAutoNum type="arabicPeriod"/>
            </a:pPr>
            <a:endParaRPr lang="ru-RU" sz="4000" dirty="0" smtClean="0"/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Кроссворд по теме</a:t>
            </a:r>
            <a:br>
              <a:rPr lang="ru-RU" b="1" dirty="0" smtClean="0"/>
            </a:br>
            <a:r>
              <a:rPr lang="ru-RU" b="1" dirty="0" smtClean="0"/>
              <a:t> «Организм человека».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500170"/>
          <a:ext cx="6019800" cy="4844422"/>
        </p:xfrm>
        <a:graphic>
          <a:graphicData uri="http://schemas.openxmlformats.org/drawingml/2006/table">
            <a:tbl>
              <a:tblPr/>
              <a:tblGrid>
                <a:gridCol w="752475"/>
                <a:gridCol w="752475"/>
                <a:gridCol w="752475"/>
                <a:gridCol w="752475"/>
                <a:gridCol w="752475"/>
                <a:gridCol w="752475"/>
                <a:gridCol w="752475"/>
                <a:gridCol w="752475"/>
              </a:tblGrid>
              <a:tr h="47149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Ё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Ж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Д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Ц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500826" y="1571612"/>
            <a:ext cx="2643174" cy="3857652"/>
          </a:xfrm>
          <a:prstGeom prst="rect">
            <a:avLst/>
          </a:prstGeom>
        </p:spPr>
        <p:txBody>
          <a:bodyPr vert="horz" anchor="ctr">
            <a:normAutofit fontScale="45000" lnSpcReduction="20000"/>
          </a:bodyPr>
          <a:lstStyle/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пищеварения.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кровообращения.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зрения.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осязания.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обоняния.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 дыхания.</a:t>
            </a:r>
          </a:p>
          <a:p>
            <a:pPr marL="468000" lvl="0" indent="-457200" algn="just">
              <a:buFont typeface="+mj-lt"/>
              <a:buAutoNum type="arabicPeriod"/>
            </a:pPr>
            <a:r>
              <a:rPr lang="ru-RU" sz="4000" dirty="0" smtClean="0"/>
              <a:t>Центральный отдел нервной системы человека.</a:t>
            </a:r>
          </a:p>
          <a:p>
            <a:pPr marL="468000" lvl="0" indent="-457200" algn="just">
              <a:buFont typeface="+mj-lt"/>
              <a:buAutoNum type="arabicPeriod"/>
            </a:pPr>
            <a:r>
              <a:rPr lang="ru-RU" sz="4000" dirty="0" smtClean="0"/>
              <a:t>Орган, позволяющий человеку двигаться.</a:t>
            </a:r>
          </a:p>
          <a:p>
            <a:pPr marL="468000" indent="-457200" algn="just">
              <a:buFont typeface="+mj-lt"/>
              <a:buAutoNum type="arabicPeriod"/>
            </a:pPr>
            <a:endParaRPr lang="ru-RU" sz="4000" dirty="0" smtClean="0"/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Кроссворд по теме</a:t>
            </a:r>
            <a:br>
              <a:rPr lang="ru-RU" b="1" dirty="0" smtClean="0"/>
            </a:br>
            <a:r>
              <a:rPr lang="ru-RU" b="1" dirty="0" smtClean="0"/>
              <a:t> «Организм человека».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500170"/>
          <a:ext cx="6019800" cy="5073945"/>
        </p:xfrm>
        <a:graphic>
          <a:graphicData uri="http://schemas.openxmlformats.org/drawingml/2006/table">
            <a:tbl>
              <a:tblPr/>
              <a:tblGrid>
                <a:gridCol w="752475"/>
                <a:gridCol w="752475"/>
                <a:gridCol w="752475"/>
                <a:gridCol w="752475"/>
                <a:gridCol w="752475"/>
                <a:gridCol w="752475"/>
                <a:gridCol w="752475"/>
                <a:gridCol w="752475"/>
              </a:tblGrid>
              <a:tr h="47149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Ё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Ж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Д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Ц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Ш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Ц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500826" y="1571612"/>
            <a:ext cx="2643174" cy="3857652"/>
          </a:xfrm>
          <a:prstGeom prst="rect">
            <a:avLst/>
          </a:prstGeom>
        </p:spPr>
        <p:txBody>
          <a:bodyPr vert="horz" anchor="ctr">
            <a:normAutofit fontScale="45000" lnSpcReduction="20000"/>
          </a:bodyPr>
          <a:lstStyle/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пищеварения.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кровообращения.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зрения.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осязания.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обоняния.</a:t>
            </a:r>
          </a:p>
          <a:p>
            <a:pPr marL="468000" indent="-457200" algn="just">
              <a:buFont typeface="+mj-lt"/>
              <a:buAutoNum type="arabicPeriod"/>
            </a:pPr>
            <a:r>
              <a:rPr lang="ru-RU" sz="4000" dirty="0" smtClean="0"/>
              <a:t>Орган  дыхания.</a:t>
            </a:r>
          </a:p>
          <a:p>
            <a:pPr marL="468000" lvl="0" indent="-457200" algn="just">
              <a:buFont typeface="+mj-lt"/>
              <a:buAutoNum type="arabicPeriod"/>
            </a:pPr>
            <a:r>
              <a:rPr lang="ru-RU" sz="4000" dirty="0" smtClean="0"/>
              <a:t>Центральный отдел нервной системы человека.</a:t>
            </a:r>
          </a:p>
          <a:p>
            <a:pPr marL="468000" lvl="0" indent="-457200" algn="just">
              <a:buFont typeface="+mj-lt"/>
              <a:buAutoNum type="arabicPeriod"/>
            </a:pPr>
            <a:r>
              <a:rPr lang="ru-RU" sz="4000" dirty="0" smtClean="0"/>
              <a:t>Орган, позволяющий человеку двигаться.</a:t>
            </a:r>
          </a:p>
          <a:p>
            <a:pPr marL="468000" indent="-457200" algn="just">
              <a:buFont typeface="+mj-lt"/>
              <a:buAutoNum type="arabicPeriod"/>
            </a:pPr>
            <a:endParaRPr lang="ru-RU" sz="4000" dirty="0" smtClean="0"/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376216"/>
          </a:xfrm>
        </p:spPr>
        <p:txBody>
          <a:bodyPr>
            <a:noAutofit/>
          </a:bodyPr>
          <a:lstStyle/>
          <a:p>
            <a:pPr algn="ctr"/>
            <a:r>
              <a:rPr lang="ru-RU" sz="9500" dirty="0" smtClean="0">
                <a:latin typeface="Arial Black" pitchFamily="34" charset="0"/>
              </a:rPr>
              <a:t>МОЛОДЦЫ</a:t>
            </a:r>
            <a:br>
              <a:rPr lang="ru-RU" sz="9500" dirty="0" smtClean="0">
                <a:latin typeface="Arial Black" pitchFamily="34" charset="0"/>
              </a:rPr>
            </a:br>
            <a:r>
              <a:rPr lang="ru-RU" sz="9500" dirty="0" smtClean="0">
                <a:latin typeface="Arial Black" pitchFamily="34" charset="0"/>
              </a:rPr>
              <a:t> и </a:t>
            </a:r>
            <a:br>
              <a:rPr lang="ru-RU" sz="9500" dirty="0" smtClean="0">
                <a:latin typeface="Arial Black" pitchFamily="34" charset="0"/>
              </a:rPr>
            </a:br>
            <a:r>
              <a:rPr lang="ru-RU" sz="9500" dirty="0" smtClean="0">
                <a:latin typeface="Arial Black" pitchFamily="34" charset="0"/>
              </a:rPr>
              <a:t>УМНИЦЫ!</a:t>
            </a:r>
            <a:endParaRPr lang="ru-RU" sz="95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8229600" cy="2500330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/>
              <a:t>Домашнее задание:</a:t>
            </a:r>
            <a:endParaRPr lang="ru-RU" sz="8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643314"/>
            <a:ext cx="8229600" cy="2786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Стр. </a:t>
            </a:r>
            <a:r>
              <a:rPr lang="ru-RU" sz="5400" smtClean="0"/>
              <a:t>128 </a:t>
            </a:r>
            <a:r>
              <a:rPr lang="ru-RU" sz="5400" dirty="0" smtClean="0"/>
              <a:t>– 136 читать, </a:t>
            </a:r>
          </a:p>
          <a:p>
            <a:pPr>
              <a:buNone/>
            </a:pPr>
            <a:r>
              <a:rPr lang="ru-RU" sz="5400" dirty="0" smtClean="0"/>
              <a:t>ответы на вопросы.</a:t>
            </a:r>
            <a:endParaRPr lang="ru-RU" sz="5400" dirty="0"/>
          </a:p>
        </p:txBody>
      </p:sp>
    </p:spTree>
  </p:cSld>
  <p:clrMapOvr>
    <a:masterClrMapping/>
  </p:clrMapOvr>
  <p:transition spd="slow" advTm="2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2732878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По словарю </a:t>
            </a:r>
            <a:br>
              <a:rPr lang="ru-RU" sz="7200" b="1" dirty="0" smtClean="0"/>
            </a:br>
            <a:r>
              <a:rPr lang="ru-RU" sz="7200" b="1" dirty="0" smtClean="0"/>
              <a:t>Ожегова</a:t>
            </a:r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928934"/>
            <a:ext cx="9144000" cy="35719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4800" dirty="0" smtClean="0"/>
              <a:t>«Организм – живое целое, обладающее совокупностью свойств, отличающих его от неживой материи».</a:t>
            </a:r>
            <a:endParaRPr lang="ru-RU" sz="4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0"/>
            <a:ext cx="314324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Организм человека – это система органов, взаимосвязанных между собой и образующих единое целое.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2808"/>
            <a:ext cx="9144000" cy="45720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Организм человека</a:t>
            </a:r>
          </a:p>
          <a:p>
            <a:pPr algn="ctr">
              <a:buNone/>
            </a:pP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14348" y="2428868"/>
            <a:ext cx="7500990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285720" y="2857496"/>
            <a:ext cx="857256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1679555" y="2963859"/>
            <a:ext cx="107157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2322497" y="3678239"/>
            <a:ext cx="250033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3679819" y="3678239"/>
            <a:ext cx="250033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26" idx="0"/>
          </p:cNvCxnSpPr>
          <p:nvPr/>
        </p:nvCxnSpPr>
        <p:spPr>
          <a:xfrm rot="5400000">
            <a:off x="5894397" y="2963859"/>
            <a:ext cx="107157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7787504" y="2856702"/>
            <a:ext cx="857256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0" y="3286124"/>
            <a:ext cx="1285884" cy="114300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Нервная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система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000232" y="4929198"/>
            <a:ext cx="2286016" cy="857256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Пищеварительная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система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4929198"/>
            <a:ext cx="2143140" cy="857256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Дыхательная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система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858116" y="3286124"/>
            <a:ext cx="1285884" cy="114300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Опорно-двигательная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система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00166" y="3500438"/>
            <a:ext cx="2000264" cy="642942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Кровеносная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система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29256" y="3500438"/>
            <a:ext cx="2000264" cy="642942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Выделительная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система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8" grpId="0" animBg="1"/>
      <p:bldP spid="19" grpId="0" animBg="1"/>
      <p:bldP spid="20" grpId="0" animBg="1"/>
      <p:bldP spid="23" grpId="0" animBg="1"/>
      <p:bldP spid="24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90500"/>
            <a:ext cx="7715304" cy="6667500"/>
          </a:xfrm>
          <a:prstGeom prst="rect">
            <a:avLst/>
          </a:prstGeom>
        </p:spPr>
      </p:pic>
    </p:spTree>
  </p:cSld>
  <p:clrMapOvr>
    <a:masterClrMapping/>
  </p:clrMapOvr>
  <p:transition spd="slow" advTm="2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haroni" pitchFamily="2" charset="-79"/>
              </a:rPr>
              <a:t>Науки, изучающие: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8686800" cy="48117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Строение тела</a:t>
            </a: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Работу органов</a:t>
            </a: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Сохранение и</a:t>
            </a: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 укрепление здоровья.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Блок-схема: сохраненные данные 3"/>
          <p:cNvSpPr/>
          <p:nvPr/>
        </p:nvSpPr>
        <p:spPr>
          <a:xfrm>
            <a:off x="4071934" y="1714488"/>
            <a:ext cx="4786346" cy="1000132"/>
          </a:xfrm>
          <a:prstGeom prst="flowChartOnlineStora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</a:rPr>
              <a:t>АНАТОМИЯ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5" name="Блок-схема: сохраненные данные 4"/>
          <p:cNvSpPr/>
          <p:nvPr/>
        </p:nvSpPr>
        <p:spPr>
          <a:xfrm>
            <a:off x="4143372" y="2928934"/>
            <a:ext cx="5000628" cy="1000132"/>
          </a:xfrm>
          <a:prstGeom prst="flowChartOnlineStora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chemeClr val="bg1"/>
                </a:solidFill>
              </a:rPr>
              <a:t>ФИЗИОЛОГИЯ</a:t>
            </a:r>
            <a:endParaRPr lang="ru-RU" sz="3400" b="1" i="1" dirty="0">
              <a:solidFill>
                <a:schemeClr val="bg1"/>
              </a:solidFill>
            </a:endParaRPr>
          </a:p>
        </p:txBody>
      </p:sp>
      <p:sp>
        <p:nvSpPr>
          <p:cNvPr id="6" name="Блок-схема: сохраненные данные 5"/>
          <p:cNvSpPr/>
          <p:nvPr/>
        </p:nvSpPr>
        <p:spPr>
          <a:xfrm>
            <a:off x="4143372" y="4429132"/>
            <a:ext cx="5000628" cy="1000132"/>
          </a:xfrm>
          <a:prstGeom prst="flowChartOnlineStora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chemeClr val="bg1"/>
                </a:solidFill>
              </a:rPr>
              <a:t>ГИГИЕНА</a:t>
            </a:r>
            <a:endParaRPr lang="ru-RU" sz="3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Факты из истории.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Церковь запрещала анатомировать умерших. Некоторые учёные медики тайно вырывали трупы умерших на кладбище и, прячась от свидетелей, вскрывали их в подвалах заброшенных домов. Постепенно накапливались знания. Основываясь на них. Врачи стали  оказывать помощь больным, производить операции. </a:t>
            </a:r>
            <a:endParaRPr lang="ru-RU" dirty="0"/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ocuments\картинки\IMG_0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57166"/>
            <a:ext cx="6286544" cy="41434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0641" y="4913176"/>
            <a:ext cx="7786742" cy="923330"/>
          </a:xfrm>
          <a:prstGeom prst="rect">
            <a:avLst/>
          </a:prstGeom>
          <a:noFill/>
        </p:spPr>
        <p:txBody>
          <a:bodyPr wrap="square" lIns="91440" tIns="45720" rIns="91440" bIns="45720" anchor="ctr" anchorCtr="1">
            <a:spAutoFit/>
            <a:scene3d>
              <a:camera prst="orthographicFront"/>
              <a:lightRig rig="sunset" dir="t"/>
            </a:scene3d>
            <a:sp3d extrusionH="57150" contourW="12700" prstMaterial="dkEdge">
              <a:bevelT w="38100" h="25400"/>
              <a:extrusionClr>
                <a:schemeClr val="accent5">
                  <a:lumMod val="60000"/>
                  <a:lumOff val="40000"/>
                </a:schemeClr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5400" b="1" dirty="0" smtClean="0">
                <a:ln w="50800" cap="rnd">
                  <a:solidFill>
                    <a:schemeClr val="accent1"/>
                  </a:solidFill>
                  <a:bevel/>
                </a:ln>
                <a:solidFill>
                  <a:srgbClr val="FF0000"/>
                </a:solidFill>
              </a:rPr>
              <a:t>ФИЗКУЛЬТМИНУТКА</a:t>
            </a:r>
            <a:endParaRPr lang="ru-RU" sz="5400" b="1" cap="none" spc="0" dirty="0">
              <a:ln w="50800" cap="rnd">
                <a:solidFill>
                  <a:schemeClr val="accent1"/>
                </a:solidFill>
                <a:bevel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solidFill>
                  <a:srgbClr val="00B0F0"/>
                </a:solidFill>
              </a:rPr>
              <a:t>Органы чувств:</a:t>
            </a:r>
            <a:endParaRPr lang="ru-RU" sz="6600" b="1" i="1" dirty="0">
              <a:solidFill>
                <a:srgbClr val="00B0F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714348" y="1214422"/>
            <a:ext cx="7858180" cy="1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Орган зрения : глаза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2285992"/>
            <a:ext cx="7829576" cy="1285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Орган слуха: уши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071538" y="3357562"/>
            <a:ext cx="7858180" cy="1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Орган обоняния: нос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0" y="4500570"/>
            <a:ext cx="7858180" cy="1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Орган вкуса: язык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000100" y="5643554"/>
            <a:ext cx="7858180" cy="1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Орган осязания: кожа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16" name="~PP2076.WAV">
            <a:hlinkClick r:id="" action="ppaction://media"/>
          </p:cNvPr>
          <p:cNvPicPr>
            <a:picLocks noRot="1" noChangeAspect="1"/>
          </p:cNvPicPr>
          <p:nvPr>
            <a:wavAudioFile r:embed="rId2" name="~PP2076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653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 animBg="1"/>
      <p:bldP spid="5" grpId="0" build="p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0.8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1.3|3.1|25.1|47.6|1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318</TotalTime>
  <Words>1058</Words>
  <Application>Microsoft Office PowerPoint</Application>
  <PresentationFormat>Экран (4:3)</PresentationFormat>
  <Paragraphs>618</Paragraphs>
  <Slides>28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Яркая</vt:lpstr>
      <vt:lpstr>Слайд</vt:lpstr>
      <vt:lpstr>«Отгадай-ка»</vt:lpstr>
      <vt:lpstr>Тема урока:  «Организм человека».</vt:lpstr>
      <vt:lpstr>По словарю  Ожегова</vt:lpstr>
      <vt:lpstr> Организм человека – это система органов, взаимосвязанных между собой и образующих единое целое. </vt:lpstr>
      <vt:lpstr>Слайд 5</vt:lpstr>
      <vt:lpstr>Науки, изучающие:</vt:lpstr>
      <vt:lpstr>Факты из истории.</vt:lpstr>
      <vt:lpstr>Слайд 8</vt:lpstr>
      <vt:lpstr>Органы чувств:</vt:lpstr>
      <vt:lpstr>Слайд 10</vt:lpstr>
      <vt:lpstr>Кроссворд по теме  «Организм человека».</vt:lpstr>
      <vt:lpstr>Кроссворд по теме  «Организм человека».</vt:lpstr>
      <vt:lpstr>Кроссворд по теме  «Организм человека».</vt:lpstr>
      <vt:lpstr>Кроссворд по теме  «Организм человека».</vt:lpstr>
      <vt:lpstr>Кроссворд по теме  «Организм человека».</vt:lpstr>
      <vt:lpstr>Кроссворд по теме  «Организм человека».</vt:lpstr>
      <vt:lpstr>Кроссворд по теме  «Организм человека».</vt:lpstr>
      <vt:lpstr>Кроссворд по теме  «Организм человека».</vt:lpstr>
      <vt:lpstr>Кроссворд по теме  «Организм человека».</vt:lpstr>
      <vt:lpstr>Кроссворд по теме  «Организм человека».</vt:lpstr>
      <vt:lpstr>Кроссворд по теме  «Организм человека».</vt:lpstr>
      <vt:lpstr>Кроссворд по теме  «Организм человека».</vt:lpstr>
      <vt:lpstr>Кроссворд по теме  «Организм человека».</vt:lpstr>
      <vt:lpstr>Кроссворд по теме  «Организм человека».</vt:lpstr>
      <vt:lpstr>Кроссворд по теме  «Организм человека».</vt:lpstr>
      <vt:lpstr>Кроссворд по теме  «Организм человека».</vt:lpstr>
      <vt:lpstr>МОЛОДЦЫ  и  УМНИЦЫ!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«Отгадай-ка»</dc:title>
  <dc:creator>ученик</dc:creator>
  <cp:lastModifiedBy>ученик</cp:lastModifiedBy>
  <cp:revision>33</cp:revision>
  <dcterms:created xsi:type="dcterms:W3CDTF">2007-12-23T12:23:23Z</dcterms:created>
  <dcterms:modified xsi:type="dcterms:W3CDTF">2007-12-24T02:14:16Z</dcterms:modified>
</cp:coreProperties>
</file>