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8" r:id="rId3"/>
    <p:sldId id="289" r:id="rId4"/>
    <p:sldId id="258" r:id="rId5"/>
    <p:sldId id="260" r:id="rId6"/>
    <p:sldId id="302" r:id="rId7"/>
    <p:sldId id="290" r:id="rId8"/>
    <p:sldId id="291" r:id="rId9"/>
    <p:sldId id="262" r:id="rId10"/>
    <p:sldId id="292" r:id="rId11"/>
    <p:sldId id="293" r:id="rId12"/>
    <p:sldId id="294" r:id="rId13"/>
    <p:sldId id="273" r:id="rId14"/>
    <p:sldId id="272" r:id="rId15"/>
    <p:sldId id="271" r:id="rId16"/>
    <p:sldId id="303" r:id="rId17"/>
    <p:sldId id="275" r:id="rId18"/>
    <p:sldId id="296" r:id="rId19"/>
    <p:sldId id="286" r:id="rId20"/>
    <p:sldId id="295" r:id="rId21"/>
    <p:sldId id="304" r:id="rId22"/>
    <p:sldId id="280" r:id="rId23"/>
    <p:sldId id="279" r:id="rId24"/>
    <p:sldId id="300" r:id="rId25"/>
    <p:sldId id="297" r:id="rId26"/>
    <p:sldId id="298" r:id="rId27"/>
    <p:sldId id="299" r:id="rId2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  <p:clrMru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56" autoAdjust="0"/>
    <p:restoredTop sz="94600"/>
  </p:normalViewPr>
  <p:slideViewPr>
    <p:cSldViewPr>
      <p:cViewPr varScale="1">
        <p:scale>
          <a:sx n="51" d="100"/>
          <a:sy n="51" d="100"/>
        </p:scale>
        <p:origin x="-123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E65BBC0-19EB-4E5A-BBF9-470137C7FC9C}" type="datetimeFigureOut">
              <a:rPr lang="ru-RU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95099F7-C5DF-4470-8A43-00E600FED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C941C-04CD-4EC6-BB2D-3E69FF8410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999CA-1A39-4BD3-83DE-B1A67CD6E4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09EFB-C72F-4ECF-B35E-827712684D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D4392-078F-43F0-A110-215114DF7E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81B57-D524-4E30-802B-637B6ACDEE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82E0A-5D2F-45D3-8A76-F08BB9F1E4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E6F12A-0129-42F0-AF06-07B3F3CCEB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5D37E-8F4B-4176-932D-1EE247A8E2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A506F-C956-474B-B574-2C04F8158C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56DC2-5315-4EF9-9532-F4BC2549A9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3F552-2B7E-4545-853A-D4BECFC023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US"/>
              <a:t>http://www.deti-66.ru/</a:t>
            </a:r>
            <a:r>
              <a:rPr lang="ru-RU"/>
              <a:t>Детский исследовательский конкурс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CFAE06E-F32A-464F-8A9D-9BCC80CA82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38" r:id="rId2"/>
    <p:sldLayoutId id="2147483837" r:id="rId3"/>
    <p:sldLayoutId id="2147483836" r:id="rId4"/>
    <p:sldLayoutId id="2147483835" r:id="rId5"/>
    <p:sldLayoutId id="2147483834" r:id="rId6"/>
    <p:sldLayoutId id="2147483833" r:id="rId7"/>
    <p:sldLayoutId id="2147483832" r:id="rId8"/>
    <p:sldLayoutId id="2147483831" r:id="rId9"/>
    <p:sldLayoutId id="2147483830" r:id="rId10"/>
    <p:sldLayoutId id="2147483829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hyperlink" Target="http://www.vokrugsveta.ru/img/cmn/2006/09/04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cadbury.co.uk/cadburyandchocolate/PublishingImages/cocoa-bean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hyperlink" Target="http://www.litemexicanfood.com/sites/HendricksonGroup/_files/Image/Cacao%20to%20Chocolate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fotobank.ru/img/Z000-0896.jpg?size=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eurolab.ua/img/photos/0/441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astrofizica.narod.ru/posobie/index8.files/image004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www.itogi.ru/7-days/img/330/DELO-schokolad-29hi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wmf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285750" y="857250"/>
            <a:ext cx="8229600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6000" b="1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НАШ ЛЮБИМЫЙ</a:t>
            </a:r>
          </a:p>
          <a:p>
            <a:pPr>
              <a:defRPr/>
            </a:pPr>
            <a:endParaRPr lang="ru-RU" sz="6000" b="1" i="1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ru-RU" sz="6000" b="1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ШОКОЛАД</a:t>
            </a:r>
          </a:p>
        </p:txBody>
      </p:sp>
      <p:sp>
        <p:nvSpPr>
          <p:cNvPr id="3075" name="Текст 5"/>
          <p:cNvSpPr>
            <a:spLocks/>
          </p:cNvSpPr>
          <p:nvPr/>
        </p:nvSpPr>
        <p:spPr bwMode="auto">
          <a:xfrm>
            <a:off x="500063" y="4500563"/>
            <a:ext cx="4040187" cy="18732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l">
              <a:spcBef>
                <a:spcPct val="20000"/>
              </a:spcBef>
              <a:defRPr/>
            </a:pPr>
            <a:r>
              <a:rPr lang="ru-RU" sz="2000" b="1" i="1" dirty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Выполнили</a:t>
            </a:r>
          </a:p>
          <a:p>
            <a:pPr algn="l">
              <a:spcBef>
                <a:spcPct val="20000"/>
              </a:spcBef>
              <a:defRPr/>
            </a:pPr>
            <a:r>
              <a:rPr lang="ru-RU" sz="2000" b="1" i="1" dirty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ученики 2б класса</a:t>
            </a:r>
          </a:p>
          <a:p>
            <a:pPr algn="l">
              <a:spcBef>
                <a:spcPct val="20000"/>
              </a:spcBef>
              <a:defRPr/>
            </a:pPr>
            <a:r>
              <a:rPr lang="ru-RU" sz="2000" i="1" dirty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000" i="1" dirty="0" err="1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Потапенко</a:t>
            </a:r>
            <a:r>
              <a:rPr lang="ru-RU" sz="2000" i="1" dirty="0">
                <a:solidFill>
                  <a:schemeClr val="bg1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Ирина Геннадьевна</a:t>
            </a:r>
            <a:endParaRPr lang="en-US" sz="2000" i="1" dirty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ct val="20000"/>
              </a:spcBef>
              <a:defRPr/>
            </a:pPr>
            <a:endParaRPr lang="en-US" sz="2000" b="1" i="1" dirty="0">
              <a:solidFill>
                <a:schemeClr val="bg1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2" descr="http://www.coopinhal.ru/images/img_353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7625" y="3571875"/>
            <a:ext cx="3797300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38" y="142875"/>
            <a:ext cx="7858125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4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dirty="0" err="1">
                <a:solidFill>
                  <a:schemeClr val="accent4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Кривошеинская</a:t>
            </a:r>
            <a:r>
              <a:rPr lang="ru-RU" dirty="0">
                <a:solidFill>
                  <a:schemeClr val="accent4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endParaRPr lang="ru-RU" dirty="0">
              <a:solidFill>
                <a:schemeClr val="accent4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"/>
          <p:cNvSpPr>
            <a:spLocks noChangeArrowheads="1"/>
          </p:cNvSpPr>
          <p:nvPr/>
        </p:nvSpPr>
        <p:spPr bwMode="auto">
          <a:xfrm>
            <a:off x="285750" y="214313"/>
            <a:ext cx="88582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2400"/>
              <a:t>Какао-бобы находятся в мякоти плода какао-дерева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2400"/>
              <a:t> по 30-50 шт., имеют миндалевидную форму, длину</a:t>
            </a: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</a:pPr>
            <a:r>
              <a:rPr lang="ru-RU" sz="2400"/>
              <a:t>около 2,5 см. </a:t>
            </a:r>
          </a:p>
        </p:txBody>
      </p:sp>
      <p:pic>
        <p:nvPicPr>
          <p:cNvPr id="12291" name="Picture 5" descr="Картинка 4 из 4446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lum bright="-6000" contrast="18000"/>
          </a:blip>
          <a:srcRect/>
          <a:stretch>
            <a:fillRect/>
          </a:stretch>
        </p:blipFill>
        <p:spPr bwMode="auto">
          <a:xfrm>
            <a:off x="5662613" y="4286250"/>
            <a:ext cx="3481387" cy="2389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0" y="1071563"/>
            <a:ext cx="3963988" cy="2643187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2293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00813" y="1071563"/>
            <a:ext cx="2320925" cy="3089275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2294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5750" y="3857625"/>
            <a:ext cx="2566988" cy="3000375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71813" y="3935413"/>
            <a:ext cx="2351087" cy="2922587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Картинка 11 из 290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714625"/>
            <a:ext cx="5637213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7" descr="Картинка 9 из 290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800" y="2716213"/>
            <a:ext cx="2838450" cy="3808412"/>
          </a:xfrm>
          <a:prstGeom prst="rect">
            <a:avLst/>
          </a:prstGeom>
          <a:noFill/>
          <a:ln w="9525">
            <a:solidFill>
              <a:srgbClr val="808000"/>
            </a:solidFill>
            <a:miter lim="800000"/>
            <a:headEnd/>
            <a:tailEnd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28625" y="428625"/>
            <a:ext cx="7924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kern="0" dirty="0">
                <a:latin typeface="+mn-lt"/>
              </a:rPr>
              <a:t>Какао-бобы свежесобранных плодов не обладают вкусовыми и ароматическими свойствами, характерными для шоколада и какао-порошка, имеют горько-терпкий привкус и бледную окраску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ChangeArrowheads="1"/>
          </p:cNvSpPr>
          <p:nvPr/>
        </p:nvSpPr>
        <p:spPr bwMode="auto">
          <a:xfrm>
            <a:off x="285750" y="28575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r>
              <a:rPr lang="ru-RU" sz="2200"/>
              <a:t>Для улучшения вкуса и аромата какао-бобы подвергают на плантациях ферментации и сушке.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r>
              <a:rPr lang="ru-RU" sz="2200"/>
              <a:t>Так из какао-бобов получают основные полуфабрикаты: какао тёртое, масло какао и какао-жмых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</a:pPr>
            <a:r>
              <a:rPr lang="ru-RU" sz="2200"/>
              <a:t>Какао тёртое и масло какао с сахарной пудрой используют для приготовления шоколада; из какао-жмыха получают какао-порошок.</a:t>
            </a:r>
          </a:p>
        </p:txBody>
      </p:sp>
      <p:pic>
        <p:nvPicPr>
          <p:cNvPr id="14339" name="Picture 5" descr="Картинка 74 из 290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3" y="2143125"/>
            <a:ext cx="3529012" cy="2355850"/>
          </a:xfrm>
          <a:prstGeom prst="rect">
            <a:avLst/>
          </a:prstGeom>
          <a:noFill/>
          <a:ln w="5715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428875"/>
            <a:ext cx="3786187" cy="2844800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4341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143375" y="4643438"/>
            <a:ext cx="3187700" cy="2000250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http://img-fotki.yandex.ru/get/16/viprulet.0/0_b6dc_787a9869_X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925"/>
            <a:ext cx="9144000" cy="648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313" y="0"/>
            <a:ext cx="8929687" cy="1920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В России темный шоколад появился более </a:t>
            </a:r>
          </a:p>
          <a:p>
            <a:pPr>
              <a:defRPr/>
            </a:pPr>
            <a:r>
              <a:rPr lang="ru-RU" sz="40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100 лет назад</a:t>
            </a: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3571875"/>
            <a:ext cx="4140200" cy="3106738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  <p:pic>
        <p:nvPicPr>
          <p:cNvPr id="16388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000250"/>
            <a:ext cx="4281488" cy="2857500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ChangeArrowheads="1"/>
          </p:cNvSpPr>
          <p:nvPr/>
        </p:nvSpPr>
        <p:spPr bwMode="auto">
          <a:xfrm>
            <a:off x="571500" y="214313"/>
            <a:ext cx="7993063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60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КЛАССИФИКАЦИЯ ШОКОЛАДА</a:t>
            </a:r>
          </a:p>
        </p:txBody>
      </p:sp>
      <p:sp>
        <p:nvSpPr>
          <p:cNvPr id="106499" name="Rectangle 3"/>
          <p:cNvSpPr>
            <a:spLocks noChangeArrowheads="1"/>
          </p:cNvSpPr>
          <p:nvPr/>
        </p:nvSpPr>
        <p:spPr bwMode="auto">
          <a:xfrm>
            <a:off x="468313" y="2133600"/>
            <a:ext cx="6624637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l">
              <a:spcBef>
                <a:spcPct val="20000"/>
              </a:spcBef>
              <a:buFontTx/>
              <a:buChar char="•"/>
              <a:defRPr/>
            </a:pPr>
            <a:r>
              <a:rPr lang="ru-RU" sz="39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Пористый шоколад</a:t>
            </a:r>
          </a:p>
          <a:p>
            <a:pPr marL="273050" indent="-273050" algn="l">
              <a:spcBef>
                <a:spcPct val="20000"/>
              </a:spcBef>
              <a:buFontTx/>
              <a:buChar char="•"/>
              <a:defRPr/>
            </a:pPr>
            <a:r>
              <a:rPr lang="ru-RU" sz="39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Шоколад без добавок</a:t>
            </a:r>
          </a:p>
          <a:p>
            <a:pPr marL="273050" indent="-273050" algn="l">
              <a:spcBef>
                <a:spcPct val="20000"/>
              </a:spcBef>
              <a:buFontTx/>
              <a:buChar char="•"/>
              <a:defRPr/>
            </a:pPr>
            <a:r>
              <a:rPr lang="ru-RU" sz="39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Шоколад с начинкой</a:t>
            </a:r>
          </a:p>
          <a:p>
            <a:pPr marL="273050" indent="-273050" algn="l">
              <a:spcBef>
                <a:spcPct val="20000"/>
              </a:spcBef>
              <a:buFontTx/>
              <a:buChar char="•"/>
              <a:defRPr/>
            </a:pPr>
            <a:r>
              <a:rPr lang="ru-RU" sz="39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Шоколад белый</a:t>
            </a:r>
          </a:p>
          <a:p>
            <a:pPr marL="273050" indent="-273050" algn="l">
              <a:spcBef>
                <a:spcPct val="20000"/>
              </a:spcBef>
              <a:buFontTx/>
              <a:buChar char="•"/>
              <a:defRPr/>
            </a:pPr>
            <a:r>
              <a:rPr lang="ru-RU" sz="39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Шоколад молочный</a:t>
            </a:r>
          </a:p>
          <a:p>
            <a:pPr marL="273050" indent="-273050" algn="l">
              <a:spcBef>
                <a:spcPct val="20000"/>
              </a:spcBef>
              <a:buFontTx/>
              <a:buChar char="•"/>
              <a:defRPr/>
            </a:pPr>
            <a:r>
              <a:rPr lang="ru-RU" sz="39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Шоколад диабетический</a:t>
            </a:r>
          </a:p>
          <a:p>
            <a:pPr marL="273050" indent="-273050" algn="l">
              <a:spcBef>
                <a:spcPct val="20000"/>
              </a:spcBef>
              <a:defRPr/>
            </a:pPr>
            <a:endParaRPr lang="ru-RU" sz="3200" b="1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7412" name="Picture 9" descr="Картинка 45 из 9600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32463" y="2643188"/>
            <a:ext cx="3411537" cy="341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5"/>
          <p:cNvSpPr txBox="1">
            <a:spLocks noChangeArrowheads="1"/>
          </p:cNvSpPr>
          <p:nvPr/>
        </p:nvSpPr>
        <p:spPr bwMode="auto">
          <a:xfrm>
            <a:off x="457200" y="304800"/>
            <a:ext cx="84724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>
                <a:solidFill>
                  <a:srgbClr val="993366"/>
                </a:solidFill>
              </a:rPr>
              <a:t>А кстати, интересно, приносит ли шоколад на самом деле пользу? Или вред? Что известно об этом на сегодня?</a:t>
            </a:r>
            <a:br>
              <a:rPr lang="ru-RU" sz="2400" b="1" i="1">
                <a:solidFill>
                  <a:srgbClr val="993366"/>
                </a:solidFill>
              </a:rPr>
            </a:br>
            <a:endParaRPr lang="ru-RU" sz="2400" b="1" i="1">
              <a:solidFill>
                <a:srgbClr val="993366"/>
              </a:solidFill>
            </a:endParaRPr>
          </a:p>
        </p:txBody>
      </p:sp>
      <p:sp>
        <p:nvSpPr>
          <p:cNvPr id="18435" name="Text Box 8"/>
          <p:cNvSpPr txBox="1">
            <a:spLocks noChangeArrowheads="1"/>
          </p:cNvSpPr>
          <p:nvPr/>
        </p:nvSpPr>
        <p:spPr bwMode="auto">
          <a:xfrm>
            <a:off x="214313" y="1571625"/>
            <a:ext cx="8686800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Ученые установили, что запах способствует выработки серотонина — гормона счастья, отсутствие которого ведет к депрессиям. </a:t>
            </a:r>
            <a:br>
              <a:rPr lang="ru-RU" sz="1600"/>
            </a:br>
            <a:r>
              <a:rPr lang="ru-RU" sz="1600"/>
              <a:t/>
            </a:r>
            <a:br>
              <a:rPr lang="ru-RU" sz="1600"/>
            </a:br>
            <a:r>
              <a:rPr lang="ru-RU" sz="1600"/>
              <a:t>Благодаря высокому содержанию жиров, шоколад является калорийным продуктом, а потому его неумеренное потребление может привести к избыточному весу. </a:t>
            </a:r>
            <a:br>
              <a:rPr lang="ru-RU" sz="1600"/>
            </a:br>
            <a:endParaRPr lang="ru-RU" sz="1600"/>
          </a:p>
          <a:p>
            <a:r>
              <a:rPr lang="ru-RU" sz="1600"/>
              <a:t>Недавно было установлено, что в шоколаде имеется вещество, подавляющее действие бактерий, образующих зубной камень. </a:t>
            </a:r>
            <a:br>
              <a:rPr lang="ru-RU" sz="1600"/>
            </a:br>
            <a:r>
              <a:rPr lang="ru-RU" sz="1600"/>
              <a:t/>
            </a:r>
            <a:br>
              <a:rPr lang="ru-RU" sz="1600"/>
            </a:br>
            <a:r>
              <a:rPr lang="ru-RU" sz="1600"/>
              <a:t>Шоколад способствует появлению прыщей. Людям, страдающим от прыщей, особенно от угревой сыпи, рекомендуется сократить потребление шоколада. </a:t>
            </a:r>
            <a:br>
              <a:rPr lang="ru-RU" sz="1600"/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4313" y="4429125"/>
            <a:ext cx="89296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dirty="0"/>
              <a:t>Шоколад благотворно действует на сердечно - сосудистую систему. Витамин F уменьшает вероятность развития инфарктов и </a:t>
            </a:r>
            <a:r>
              <a:rPr lang="ru-RU" dirty="0" err="1"/>
              <a:t>инсультов.Он</a:t>
            </a:r>
            <a:r>
              <a:rPr lang="ru-RU" dirty="0"/>
              <a:t> </a:t>
            </a:r>
            <a:r>
              <a:rPr lang="ru-RU" kern="0" dirty="0"/>
              <a:t>полезнее для сердца, чем красное вино, чай или яблоки: снижает риск образования тромбов, улучшает показатель давления. </a:t>
            </a:r>
            <a:endParaRPr lang="ru-RU" dirty="0"/>
          </a:p>
          <a:p>
            <a:pPr>
              <a:defRPr/>
            </a:pPr>
            <a:endParaRPr lang="ru-RU" dirty="0"/>
          </a:p>
          <a:p>
            <a:pPr>
              <a:defRPr/>
            </a:pPr>
            <a:r>
              <a:rPr lang="ru-RU" dirty="0"/>
              <a:t>Кроме того, в одной плитке шоколада содержится калия, кальция, минеральных веществ и витаминов больше, чем в одном зеленом яблоке. А в черном шоколаде еще и довольно много железа.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468313" y="333375"/>
            <a:ext cx="825817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4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ПОЛЕЗЕН ИЛИ ВРЕДЕН ШОКОЛАД?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1571625"/>
            <a:ext cx="5643562" cy="52625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Польза шоколада будет проявляться только в том случае, если этим продуктом не злоупотреблять.               </a:t>
            </a: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 50 </a:t>
            </a:r>
            <a:r>
              <a:rPr lang="ru-RU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гр</a:t>
            </a: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 шоколада в день не принесут никакого вреда.</a:t>
            </a: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 А вот большие количества могут:</a:t>
            </a: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* нарушить обмен веществ</a:t>
            </a: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* вызвать повышение веса</a:t>
            </a: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*разрушить зубы</a:t>
            </a: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*аллергию</a:t>
            </a: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К шоколаду, как ни к какому другому продукту,  применимо правило - хорошо в меру. </a:t>
            </a:r>
          </a:p>
        </p:txBody>
      </p:sp>
      <p:pic>
        <p:nvPicPr>
          <p:cNvPr id="6" name="Picture 2" descr="C:\Users\DOMO\Desktop\чай шоколад\1212514348_shokolad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84" y="1785926"/>
            <a:ext cx="2967030" cy="2256778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3" descr="C:\Users\DOMO\Desktop\чай шоколад\untitled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43636" y="4500570"/>
            <a:ext cx="2286016" cy="2177145"/>
          </a:xfrm>
          <a:prstGeom prst="rect">
            <a:avLst/>
          </a:prstGeom>
          <a:ln w="88900" cap="sq" cmpd="thickThin">
            <a:solidFill>
              <a:srgbClr val="FFC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313" y="1571625"/>
            <a:ext cx="542925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Есть в употреблении шоколада  немало  положительных сторон.</a:t>
            </a:r>
          </a:p>
          <a:p>
            <a:pPr algn="l">
              <a:defRPr/>
            </a:pPr>
            <a:endParaRPr lang="ru-RU" sz="2400" b="1" dirty="0">
              <a:solidFill>
                <a:schemeClr val="bg1">
                  <a:lumMod val="25000"/>
                </a:schemeClr>
              </a:solidFill>
              <a:latin typeface="+mj-lt"/>
              <a:cs typeface="Times New Roman" pitchFamily="18" charset="0"/>
            </a:endParaRP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Польза шоколада  проявляется:</a:t>
            </a:r>
          </a:p>
          <a:p>
            <a:pPr algn="l">
              <a:defRPr/>
            </a:pPr>
            <a:endParaRPr lang="ru-RU" sz="2400" b="1" dirty="0">
              <a:solidFill>
                <a:schemeClr val="bg1">
                  <a:lumMod val="25000"/>
                </a:schemeClr>
              </a:solidFill>
              <a:latin typeface="+mj-lt"/>
              <a:cs typeface="Times New Roman" pitchFamily="18" charset="0"/>
            </a:endParaRP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* в положительном воздействии на </a:t>
            </a:r>
            <a:r>
              <a:rPr lang="ru-RU" sz="2400" b="1" dirty="0" err="1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сердечно-сосудистую</a:t>
            </a: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 систему;</a:t>
            </a: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* в повышении работоспособности и активности мозга;</a:t>
            </a:r>
          </a:p>
          <a:p>
            <a:pPr algn="l">
              <a:defRPr/>
            </a:pPr>
            <a:r>
              <a:rPr lang="ru-RU" sz="2400" b="1" dirty="0">
                <a:solidFill>
                  <a:schemeClr val="bg1">
                    <a:lumMod val="25000"/>
                  </a:schemeClr>
                </a:solidFill>
                <a:latin typeface="+mj-lt"/>
                <a:cs typeface="Times New Roman" pitchFamily="18" charset="0"/>
              </a:rPr>
              <a:t>* в положительном влиянии на работу печени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571500" y="214313"/>
            <a:ext cx="825817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4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Интересные факты о пользе шоколада</a:t>
            </a:r>
          </a:p>
        </p:txBody>
      </p:sp>
      <p:pic>
        <p:nvPicPr>
          <p:cNvPr id="9" name="Picture 2" descr="C:\Users\DOMO\Desktop\чай шоколад\1-w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643050"/>
            <a:ext cx="3286125" cy="4802828"/>
          </a:xfrm>
          <a:prstGeom prst="rect">
            <a:avLst/>
          </a:prstGeom>
          <a:ln w="889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ChangeArrowheads="1"/>
          </p:cNvSpPr>
          <p:nvPr/>
        </p:nvSpPr>
        <p:spPr bwMode="auto">
          <a:xfrm>
            <a:off x="714375" y="0"/>
            <a:ext cx="752951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36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РЕБЯТА, У ВАС ЗАВТРА КОНТРОЛЬНАЯ?  </a:t>
            </a:r>
          </a:p>
        </p:txBody>
      </p:sp>
      <p:pic>
        <p:nvPicPr>
          <p:cNvPr id="161798" name="Picture 6" descr="10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714500"/>
            <a:ext cx="238918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7" name="Rectangle 5"/>
          <p:cNvSpPr>
            <a:spLocks noChangeArrowheads="1"/>
          </p:cNvSpPr>
          <p:nvPr/>
        </p:nvSpPr>
        <p:spPr bwMode="auto">
          <a:xfrm>
            <a:off x="642938" y="4429125"/>
            <a:ext cx="7696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defRPr/>
            </a:pPr>
            <a:endParaRPr lang="ru-RU" sz="3200" dirty="0"/>
          </a:p>
          <a:p>
            <a:pPr marL="273050" indent="-273050">
              <a:spcBef>
                <a:spcPct val="20000"/>
              </a:spcBef>
              <a:defRPr/>
            </a:pPr>
            <a:r>
              <a:rPr lang="ru-RU" sz="3200" dirty="0"/>
              <a:t>	 </a:t>
            </a:r>
            <a:r>
              <a:rPr lang="ru-RU" sz="32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Съешьте кусочек шоколада, чтобы у вас хватила ума и сил на работу!</a:t>
            </a:r>
            <a:endParaRPr lang="ru-RU" sz="3200" b="1" dirty="0">
              <a:solidFill>
                <a:srgbClr val="663300"/>
              </a:solidFill>
            </a:endParaRPr>
          </a:p>
        </p:txBody>
      </p:sp>
      <p:pic>
        <p:nvPicPr>
          <p:cNvPr id="28677" name="Picture 4" descr="F:\2а\DSC000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1714500"/>
            <a:ext cx="4549775" cy="303371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/>
          </p:cNvSpPr>
          <p:nvPr/>
        </p:nvSpPr>
        <p:spPr bwMode="auto">
          <a:xfrm>
            <a:off x="214313" y="357188"/>
            <a:ext cx="8715375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ru-RU" sz="6000" b="1" i="1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34" name="Rectangle 38"/>
          <p:cNvSpPr>
            <a:spLocks noChangeArrowheads="1"/>
          </p:cNvSpPr>
          <p:nvPr/>
        </p:nvSpPr>
        <p:spPr bwMode="auto">
          <a:xfrm>
            <a:off x="214313" y="214313"/>
            <a:ext cx="8616950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tIns="126960" bIns="0" anchor="ctr">
            <a:spAutoFit/>
          </a:bodyPr>
          <a:lstStyle/>
          <a:p>
            <a:pPr algn="l" eaLnBrk="0" hangingPunct="0">
              <a:defRPr/>
            </a:pPr>
            <a:r>
              <a:rPr lang="ru-RU" sz="2800" b="1" i="1" dirty="0">
                <a:solidFill>
                  <a:srgbClr val="000000"/>
                </a:solidFill>
                <a:cs typeface="Times New Roman" pitchFamily="18" charset="0"/>
              </a:rPr>
              <a:t>Цель нашего проекта:</a:t>
            </a:r>
            <a:endParaRPr lang="ru-RU" sz="2800" b="1" i="1" dirty="0">
              <a:solidFill>
                <a:srgbClr val="4F81BD"/>
              </a:solidFill>
              <a:cs typeface="Times New Roman" pitchFamily="18" charset="0"/>
            </a:endParaRPr>
          </a:p>
          <a:p>
            <a:pPr algn="l" eaLnBrk="0" hangingPunct="0">
              <a:defRPr/>
            </a:pPr>
            <a:r>
              <a:rPr lang="ru-RU" sz="28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Узнать и рассказать сверстникам интересные сведения</a:t>
            </a:r>
          </a:p>
          <a:p>
            <a:pPr algn="l" eaLnBrk="0" hangingPunct="0">
              <a:defRPr/>
            </a:pPr>
            <a:r>
              <a:rPr lang="ru-RU" sz="28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о любимом лакомстве и</a:t>
            </a:r>
            <a:r>
              <a:rPr lang="ru-RU" sz="2800" dirty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 </a:t>
            </a:r>
            <a:r>
              <a:rPr lang="ru-RU" sz="28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о</a:t>
            </a:r>
            <a:r>
              <a:rPr lang="ru-RU" sz="2800" dirty="0">
                <a:solidFill>
                  <a:srgbClr val="000000"/>
                </a:solidFill>
                <a:ea typeface="Times New Roman" pitchFamily="18" charset="0"/>
                <a:cs typeface="Calibri" pitchFamily="34" charset="0"/>
              </a:rPr>
              <a:t> </a:t>
            </a:r>
            <a:r>
              <a:rPr lang="ru-RU" sz="2800" dirty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его пользе и вреде.</a:t>
            </a:r>
            <a:endParaRPr lang="ru-RU" sz="2800" dirty="0"/>
          </a:p>
        </p:txBody>
      </p:sp>
      <p:sp>
        <p:nvSpPr>
          <p:cNvPr id="4100" name="Прямоугольник 6"/>
          <p:cNvSpPr>
            <a:spLocks noChangeArrowheads="1"/>
          </p:cNvSpPr>
          <p:nvPr/>
        </p:nvSpPr>
        <p:spPr bwMode="auto">
          <a:xfrm>
            <a:off x="285750" y="2071688"/>
            <a:ext cx="3411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/>
              <a:t>Задачи    проекта</a:t>
            </a:r>
            <a:endParaRPr lang="ru-RU" sz="2800" i="1"/>
          </a:p>
        </p:txBody>
      </p:sp>
      <p:sp>
        <p:nvSpPr>
          <p:cNvPr id="4101" name="Прямоугольник 7"/>
          <p:cNvSpPr>
            <a:spLocks noChangeArrowheads="1"/>
          </p:cNvSpPr>
          <p:nvPr/>
        </p:nvSpPr>
        <p:spPr bwMode="auto">
          <a:xfrm>
            <a:off x="0" y="2643188"/>
            <a:ext cx="91440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/>
              <a:t>- провести анализ источников по теме проекта;</a:t>
            </a:r>
          </a:p>
          <a:p>
            <a:pPr algn="l"/>
            <a:r>
              <a:rPr lang="ru-RU" sz="2800"/>
              <a:t>- узнать о процессе  приготовления шоколада;</a:t>
            </a:r>
          </a:p>
          <a:p>
            <a:pPr algn="l"/>
            <a:r>
              <a:rPr lang="ru-RU" sz="2800"/>
              <a:t>- выяснить, какие бывают виды шоколада;</a:t>
            </a:r>
          </a:p>
          <a:p>
            <a:pPr algn="l"/>
            <a:r>
              <a:rPr lang="ru-RU" sz="2800"/>
              <a:t>- раскрыть полезные и вредные свойства шоколада;</a:t>
            </a:r>
          </a:p>
          <a:p>
            <a:pPr algn="l"/>
            <a:r>
              <a:rPr lang="ru-RU" sz="2800"/>
              <a:t>- узнать интересные факты о шоколаде;</a:t>
            </a:r>
          </a:p>
          <a:p>
            <a:pPr algn="l"/>
            <a:r>
              <a:rPr lang="ru-RU" sz="2800"/>
              <a:t>- провести анкетирование учителей и учащихся.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468313" y="333375"/>
            <a:ext cx="825817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4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ПОЛЕЗЕН ИЛИ ВРЕДЕН ШОКОЛАД?</a:t>
            </a:r>
          </a:p>
        </p:txBody>
      </p:sp>
      <p:sp>
        <p:nvSpPr>
          <p:cNvPr id="151555" name="Rectangle 3"/>
          <p:cNvSpPr>
            <a:spLocks noChangeArrowheads="1"/>
          </p:cNvSpPr>
          <p:nvPr/>
        </p:nvSpPr>
        <p:spPr bwMode="auto">
          <a:xfrm>
            <a:off x="0" y="1984375"/>
            <a:ext cx="91440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l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Шоколад – виновник лишнего веса? – </a:t>
            </a:r>
            <a:r>
              <a:rPr lang="ru-RU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Отчасти</a:t>
            </a:r>
          </a:p>
          <a:p>
            <a:pPr marL="273050" indent="-273050" algn="l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Шоколад придает энергию? – </a:t>
            </a:r>
            <a:r>
              <a:rPr lang="ru-RU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</a:t>
            </a:r>
          </a:p>
          <a:p>
            <a:pPr marL="273050" indent="-273050" algn="l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Шоколад полезен для сердца? – </a:t>
            </a:r>
            <a:r>
              <a:rPr lang="ru-RU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</a:t>
            </a:r>
          </a:p>
          <a:p>
            <a:pPr marL="273050" indent="-273050" algn="l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Шоколад вызывает головную боль? – </a:t>
            </a:r>
            <a:r>
              <a:rPr lang="ru-RU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Это</a:t>
            </a:r>
            <a:r>
              <a:rPr lang="ru-RU" sz="2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возможно</a:t>
            </a:r>
          </a:p>
          <a:p>
            <a:pPr marL="273050" indent="-273050" algn="l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Шоколад вреден для зубов? – </a:t>
            </a:r>
            <a:r>
              <a:rPr lang="ru-RU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Нет</a:t>
            </a:r>
          </a:p>
          <a:p>
            <a:pPr marL="273050" indent="-273050" algn="l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sz="2400" b="1" dirty="0">
                <a:solidFill>
                  <a:srgbClr val="9966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Шоколад способствует перевозбуждению?</a:t>
            </a:r>
            <a:r>
              <a:rPr lang="ru-RU" sz="24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- Да</a:t>
            </a:r>
          </a:p>
          <a:p>
            <a:pPr marL="273050" indent="-273050" algn="l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ru-RU" sz="2800" dirty="0">
              <a:solidFill>
                <a:srgbClr val="CC0066"/>
              </a:solidFill>
            </a:endParaRPr>
          </a:p>
        </p:txBody>
      </p:sp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75" y="4429125"/>
            <a:ext cx="2944813" cy="2209800"/>
          </a:xfrm>
          <a:prstGeom prst="rect">
            <a:avLst/>
          </a:prstGeom>
          <a:noFill/>
          <a:ln w="38100">
            <a:solidFill>
              <a:srgbClr val="CC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85750" y="214313"/>
            <a:ext cx="851535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800" kern="0" dirty="0">
                <a:solidFill>
                  <a:srgbClr val="CC3300"/>
                </a:solidFill>
                <a:latin typeface="+mn-lt"/>
              </a:rPr>
              <a:t>    До сих пор идут горячие споры медиков о том, сколько можно и нужно съедать шоколада. Точная «доза» пока что не установлена. Однако все дружно сходятся на том, что несколько плиточных квадратиков или две шоколадные конфеты никакого вреда не принесут.</a:t>
            </a:r>
          </a:p>
          <a:p>
            <a:pPr marL="342900" indent="-342900" algn="l" eaLnBrk="0" hangingPunct="0">
              <a:spcBef>
                <a:spcPct val="20000"/>
              </a:spcBef>
              <a:defRPr/>
            </a:pPr>
            <a:endParaRPr lang="ru-RU" sz="2800" kern="0" dirty="0">
              <a:solidFill>
                <a:srgbClr val="990099"/>
              </a:solidFill>
              <a:latin typeface="+mn-lt"/>
            </a:endParaRPr>
          </a:p>
        </p:txBody>
      </p:sp>
      <p:pic>
        <p:nvPicPr>
          <p:cNvPr id="23556" name="Picture 4" descr="Картинка 18 из 7571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3174" y="3429000"/>
            <a:ext cx="4594494" cy="291750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323850" y="765175"/>
            <a:ext cx="8472488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ШОКОЛАДНЫЕ РЕКОРДЫ ГИННЕССА</a:t>
            </a:r>
          </a:p>
        </p:txBody>
      </p:sp>
      <p:sp>
        <p:nvSpPr>
          <p:cNvPr id="111619" name="Rectangle 3"/>
          <p:cNvSpPr>
            <a:spLocks noChangeArrowheads="1"/>
          </p:cNvSpPr>
          <p:nvPr/>
        </p:nvSpPr>
        <p:spPr bwMode="auto">
          <a:xfrm>
            <a:off x="395288" y="2060575"/>
            <a:ext cx="8186737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3600">
                <a:latin typeface="Times New Roman" pitchFamily="18" charset="0"/>
                <a:cs typeface="Times New Roman" pitchFamily="18" charset="0"/>
              </a:rPr>
              <a:t>Самый большой шоколадный брусочек - 2280 кг.</a:t>
            </a:r>
          </a:p>
          <a:p>
            <a:pPr marL="273050" indent="-273050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marL="273050" indent="-273050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marL="273050" indent="-273050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marL="273050" indent="-273050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marL="273050" indent="-273050" algn="l">
              <a:lnSpc>
                <a:spcPct val="80000"/>
              </a:lnSpc>
              <a:spcBef>
                <a:spcPct val="20000"/>
              </a:spcBef>
            </a:pPr>
            <a:endParaRPr lang="ru-RU" sz="3600">
              <a:latin typeface="Times New Roman" pitchFamily="18" charset="0"/>
              <a:cs typeface="Times New Roman" pitchFamily="18" charset="0"/>
            </a:endParaRPr>
          </a:p>
          <a:p>
            <a:pPr marL="273050" indent="-273050"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3600">
                <a:latin typeface="Times New Roman" pitchFamily="18" charset="0"/>
                <a:cs typeface="Times New Roman" pitchFamily="18" charset="0"/>
              </a:rPr>
              <a:t>Самая высокая шоколадка – 8,5 м.</a:t>
            </a:r>
          </a:p>
          <a:p>
            <a:pPr marL="273050" indent="-273050" algn="l">
              <a:lnSpc>
                <a:spcPct val="80000"/>
              </a:lnSpc>
              <a:spcBef>
                <a:spcPct val="20000"/>
              </a:spcBef>
            </a:pP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2" name="Picture 6" descr="Картинка 11 из 6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928934"/>
            <a:ext cx="3857652" cy="289323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4584" name="Picture 8" descr="Картинка 8 из 60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571744"/>
            <a:ext cx="4364861" cy="335758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Самое большое шоколадное сердце, 2004 год, Мадрид, Исп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4945376" cy="32147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3" name="Picture 2" descr="В Армении изготовлен самый большой шоколад в мире (3 фото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5" y="3579813"/>
            <a:ext cx="5010150" cy="3278187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25604" name="Прямоугольник 3"/>
          <p:cNvSpPr>
            <a:spLocks noChangeArrowheads="1"/>
          </p:cNvSpPr>
          <p:nvPr/>
        </p:nvSpPr>
        <p:spPr bwMode="auto">
          <a:xfrm>
            <a:off x="5143500" y="285750"/>
            <a:ext cx="4000500" cy="127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>
              <a:lnSpc>
                <a:spcPct val="80000"/>
              </a:lnSpc>
              <a:spcBef>
                <a:spcPct val="20000"/>
              </a:spcBef>
            </a:pPr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  Самое большое шоколадное сердце 922 кг.</a:t>
            </a:r>
          </a:p>
        </p:txBody>
      </p:sp>
      <p:sp>
        <p:nvSpPr>
          <p:cNvPr id="25605" name="Прямоугольник 4"/>
          <p:cNvSpPr>
            <a:spLocks noChangeArrowheads="1"/>
          </p:cNvSpPr>
          <p:nvPr/>
        </p:nvSpPr>
        <p:spPr bwMode="auto">
          <a:xfrm>
            <a:off x="0" y="3786188"/>
            <a:ext cx="371475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Самая большая в России плитка шоколада – 500 кг, длина 2 м 73 см, ширина 1м 25 см, толщина 14 см.</a:t>
            </a:r>
            <a:endParaRPr lang="ru-RU" sz="28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313" y="357188"/>
            <a:ext cx="8715375" cy="5140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i="1" dirty="0">
                <a:solidFill>
                  <a:schemeClr val="bg1">
                    <a:lumMod val="25000"/>
                  </a:schemeClr>
                </a:solidFill>
              </a:rPr>
              <a:t>Рефлексия: </a:t>
            </a:r>
          </a:p>
          <a:p>
            <a:pPr algn="l">
              <a:defRPr/>
            </a:pPr>
            <a:r>
              <a:rPr lang="ru-RU" sz="2400" dirty="0"/>
              <a:t>Мы считаем, что в ходе работы все задачи выполнили. </a:t>
            </a:r>
          </a:p>
          <a:p>
            <a:pPr algn="l">
              <a:defRPr/>
            </a:pPr>
            <a:r>
              <a:rPr lang="ru-RU" sz="2400" dirty="0"/>
              <a:t>- узнали о процессе  приготовления шоколада;</a:t>
            </a:r>
          </a:p>
          <a:p>
            <a:pPr algn="l">
              <a:defRPr/>
            </a:pPr>
            <a:r>
              <a:rPr lang="ru-RU" sz="2400" dirty="0"/>
              <a:t>- выяснили, какие бывают виды шоколада;</a:t>
            </a:r>
          </a:p>
          <a:p>
            <a:pPr algn="l">
              <a:defRPr/>
            </a:pPr>
            <a:r>
              <a:rPr lang="ru-RU" sz="2400" dirty="0"/>
              <a:t>- раскрыли полезные и вредные свойства шоколада;</a:t>
            </a:r>
          </a:p>
          <a:p>
            <a:pPr algn="l">
              <a:defRPr/>
            </a:pPr>
            <a:r>
              <a:rPr lang="ru-RU" sz="2400" dirty="0"/>
              <a:t>- узнали интересные факты о шоколаде;</a:t>
            </a:r>
          </a:p>
          <a:p>
            <a:pPr algn="l">
              <a:defRPr/>
            </a:pPr>
            <a:endParaRPr lang="ru-RU" sz="2400" dirty="0"/>
          </a:p>
          <a:p>
            <a:pPr algn="l">
              <a:defRPr/>
            </a:pPr>
            <a:r>
              <a:rPr lang="ru-RU" sz="2400" dirty="0"/>
              <a:t>Во время работы над проектом научились добывать информацию не только из книг, но и из Интернета, выбирать из нее самое главное и интересное, оформлять информацию по плану. Мы часто спорили, но нам надо было закончить работу, поэтому мы научились выполнять ее вместе.  </a:t>
            </a:r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14290"/>
            <a:ext cx="93456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25000"/>
                  </a:schemeClr>
                </a:solidFill>
                <a:latin typeface="+mj-lt"/>
              </a:rPr>
              <a:t>Музей шоколада в Барселоне</a:t>
            </a:r>
            <a:endParaRPr lang="ru-RU" sz="4800" i="1" dirty="0">
              <a:solidFill>
                <a:schemeClr val="bg1">
                  <a:lumMod val="25000"/>
                </a:schemeClr>
              </a:solidFill>
              <a:latin typeface="+mj-lt"/>
            </a:endParaRPr>
          </a:p>
        </p:txBody>
      </p:sp>
      <p:pic>
        <p:nvPicPr>
          <p:cNvPr id="6" name="Picture 3" descr="C:\Users\DOMO\Desktop\чай шоколад\279059_2731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286248" y="1857364"/>
            <a:ext cx="4643470" cy="3503710"/>
          </a:xfrm>
          <a:ln w="88900" cap="sq" cmpd="thickThin">
            <a:solidFill>
              <a:srgbClr val="FFC000"/>
            </a:solidFill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2" descr="C:\Users\DOMO\Desktop\чай шоколад\278473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7158" y="1214422"/>
            <a:ext cx="3714776" cy="5386425"/>
          </a:xfrm>
          <a:prstGeom prst="rect">
            <a:avLst/>
          </a:prstGeom>
          <a:noFill/>
          <a:ln w="88900" cap="sq" cmpd="thickThin">
            <a:solidFill>
              <a:srgbClr val="FFC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71670" y="285728"/>
            <a:ext cx="52950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25000"/>
                  </a:schemeClr>
                </a:solidFill>
                <a:latin typeface="+mj-lt"/>
              </a:rPr>
              <a:t>Музей шоколада</a:t>
            </a:r>
            <a:endParaRPr lang="ru-RU" sz="4800" i="1" dirty="0">
              <a:solidFill>
                <a:schemeClr val="bg1">
                  <a:lumMod val="25000"/>
                </a:schemeClr>
              </a:solidFill>
              <a:latin typeface="+mj-lt"/>
            </a:endParaRPr>
          </a:p>
        </p:txBody>
      </p:sp>
      <p:pic>
        <p:nvPicPr>
          <p:cNvPr id="6" name="Picture 3" descr="C:\Users\DOMO\Desktop\чай шоколад\279059_2731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4282" y="1214422"/>
            <a:ext cx="4639167" cy="3500462"/>
          </a:xfrm>
          <a:ln w="88900" cap="sq" cmpd="thickThin">
            <a:solidFill>
              <a:srgbClr val="FFC000"/>
            </a:solidFill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3" descr="C:\Users\DOMO\Desktop\чай шоколад\279059_27318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3286124"/>
            <a:ext cx="4071966" cy="3328049"/>
          </a:xfrm>
          <a:prstGeom prst="rect">
            <a:avLst/>
          </a:prstGeom>
          <a:noFill/>
          <a:ln w="88900" cap="sq" cmpd="thickThin">
            <a:solidFill>
              <a:srgbClr val="FFFF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OMO\Desktop\чай шоколад\279059_2731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820772" y="3357562"/>
            <a:ext cx="4108946" cy="3264116"/>
          </a:xfrm>
          <a:ln w="88900" cap="sq" cmpd="thickThin">
            <a:solidFill>
              <a:schemeClr val="accent1">
                <a:lumMod val="40000"/>
                <a:lumOff val="60000"/>
              </a:schemeClr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071670" y="285728"/>
            <a:ext cx="529503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>
                    <a:lumMod val="25000"/>
                  </a:schemeClr>
                </a:solidFill>
                <a:latin typeface="+mj-lt"/>
              </a:rPr>
              <a:t>Музей шоколада</a:t>
            </a:r>
            <a:endParaRPr lang="ru-RU" sz="4800" i="1" dirty="0">
              <a:solidFill>
                <a:schemeClr val="bg1">
                  <a:lumMod val="25000"/>
                </a:schemeClr>
              </a:solidFill>
              <a:latin typeface="+mj-lt"/>
            </a:endParaRPr>
          </a:p>
        </p:txBody>
      </p:sp>
      <p:pic>
        <p:nvPicPr>
          <p:cNvPr id="7" name="Picture 3" descr="C:\Users\DOMO\Desktop\чай шоколад\279059_273175.jp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14282" y="1285860"/>
            <a:ext cx="4368644" cy="3286148"/>
          </a:xfrm>
          <a:prstGeom prst="rect">
            <a:avLst/>
          </a:prstGeom>
          <a:noFill/>
          <a:ln w="88900" cap="sq" cmpd="thickThin">
            <a:solidFill>
              <a:srgbClr val="00B05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4"/>
          <p:cNvSpPr>
            <a:spLocks noChangeArrowheads="1"/>
          </p:cNvSpPr>
          <p:nvPr/>
        </p:nvSpPr>
        <p:spPr bwMode="auto">
          <a:xfrm>
            <a:off x="285750" y="214313"/>
            <a:ext cx="5348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/>
              <a:t>Основополагающий вопрос </a:t>
            </a:r>
            <a:endParaRPr lang="ru-RU" sz="2800" i="1"/>
          </a:p>
        </p:txBody>
      </p:sp>
      <p:sp>
        <p:nvSpPr>
          <p:cNvPr id="5123" name="Прямоугольник 5"/>
          <p:cNvSpPr>
            <a:spLocks noChangeArrowheads="1"/>
          </p:cNvSpPr>
          <p:nvPr/>
        </p:nvSpPr>
        <p:spPr bwMode="auto">
          <a:xfrm>
            <a:off x="357188" y="785813"/>
            <a:ext cx="5346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Вреден или полезен шоколад?</a:t>
            </a:r>
          </a:p>
        </p:txBody>
      </p:sp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500063" y="1785938"/>
            <a:ext cx="4294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/>
              <a:t>Проблемные вопросы </a:t>
            </a:r>
            <a:endParaRPr lang="ru-RU" sz="2800" i="1"/>
          </a:p>
        </p:txBody>
      </p:sp>
      <p:sp>
        <p:nvSpPr>
          <p:cNvPr id="5125" name="Прямоугольник 7"/>
          <p:cNvSpPr>
            <a:spLocks noChangeArrowheads="1"/>
          </p:cNvSpPr>
          <p:nvPr/>
        </p:nvSpPr>
        <p:spPr bwMode="auto">
          <a:xfrm>
            <a:off x="500063" y="2357438"/>
            <a:ext cx="70008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/>
              <a:t>Любят ли дети и взрослые  шоколад?</a:t>
            </a:r>
          </a:p>
          <a:p>
            <a:pPr algn="l"/>
            <a:r>
              <a:rPr lang="ru-RU" sz="2800"/>
              <a:t>Портятся ли от шоколада зубы?</a:t>
            </a:r>
          </a:p>
          <a:p>
            <a:pPr algn="l"/>
            <a:r>
              <a:rPr lang="ru-RU" sz="2800"/>
              <a:t>Почему  нельзя есть много шоколада?</a:t>
            </a:r>
          </a:p>
        </p:txBody>
      </p:sp>
      <p:sp>
        <p:nvSpPr>
          <p:cNvPr id="5126" name="Прямоугольник 8"/>
          <p:cNvSpPr>
            <a:spLocks noChangeArrowheads="1"/>
          </p:cNvSpPr>
          <p:nvPr/>
        </p:nvSpPr>
        <p:spPr bwMode="auto">
          <a:xfrm>
            <a:off x="500063" y="4000500"/>
            <a:ext cx="70723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800" b="1" i="1"/>
              <a:t>Гипотеза:</a:t>
            </a:r>
            <a:r>
              <a:rPr lang="ru-RU" sz="2800"/>
              <a:t/>
            </a:r>
            <a:br>
              <a:rPr lang="ru-RU" sz="2800"/>
            </a:br>
            <a:r>
              <a:rPr lang="ru-RU" sz="2800"/>
              <a:t>Мы считаем, что шоколад благотворно влияет на здоровье человека.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2000250" y="3714750"/>
            <a:ext cx="50006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44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НАШ ПЛАН РАБОТЫ</a:t>
            </a:r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684213" y="1196975"/>
            <a:ext cx="1296987" cy="1655763"/>
          </a:xfrm>
          <a:prstGeom prst="bevel">
            <a:avLst>
              <a:gd name="adj" fmla="val 5481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1" name="AutoShape 7"/>
          <p:cNvSpPr>
            <a:spLocks noChangeArrowheads="1"/>
          </p:cNvSpPr>
          <p:nvPr/>
        </p:nvSpPr>
        <p:spPr bwMode="auto">
          <a:xfrm>
            <a:off x="684213" y="3284538"/>
            <a:ext cx="1296987" cy="1655762"/>
          </a:xfrm>
          <a:prstGeom prst="bevel">
            <a:avLst>
              <a:gd name="adj" fmla="val 5481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4D4D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2" name="AutoShape 8"/>
          <p:cNvSpPr>
            <a:spLocks noChangeArrowheads="1"/>
          </p:cNvSpPr>
          <p:nvPr/>
        </p:nvSpPr>
        <p:spPr bwMode="auto">
          <a:xfrm>
            <a:off x="7164388" y="1125538"/>
            <a:ext cx="1296987" cy="1655762"/>
          </a:xfrm>
          <a:prstGeom prst="bevel">
            <a:avLst>
              <a:gd name="adj" fmla="val 5481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7308850" y="3213100"/>
            <a:ext cx="1296988" cy="1655763"/>
          </a:xfrm>
          <a:prstGeom prst="bevel">
            <a:avLst>
              <a:gd name="adj" fmla="val 5481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4D4D4D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3563938" y="981075"/>
            <a:ext cx="1944687" cy="1655763"/>
          </a:xfrm>
          <a:prstGeom prst="bevel">
            <a:avLst>
              <a:gd name="adj" fmla="val 5481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6" name="AutoShape 12"/>
          <p:cNvSpPr>
            <a:spLocks noChangeArrowheads="1"/>
          </p:cNvSpPr>
          <p:nvPr/>
        </p:nvSpPr>
        <p:spPr bwMode="auto">
          <a:xfrm rot="-5400000">
            <a:off x="3940969" y="4852194"/>
            <a:ext cx="1296987" cy="2339975"/>
          </a:xfrm>
          <a:prstGeom prst="bevel">
            <a:avLst>
              <a:gd name="adj" fmla="val 5481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7" name="AutoShape 13"/>
          <p:cNvSpPr>
            <a:spLocks noChangeArrowheads="1"/>
          </p:cNvSpPr>
          <p:nvPr/>
        </p:nvSpPr>
        <p:spPr bwMode="auto">
          <a:xfrm rot="-5400000">
            <a:off x="916782" y="4779169"/>
            <a:ext cx="1296987" cy="2339975"/>
          </a:xfrm>
          <a:prstGeom prst="bevel">
            <a:avLst>
              <a:gd name="adj" fmla="val 5481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vert="eaVert" wrap="none" anchor="ctr"/>
          <a:lstStyle/>
          <a:p>
            <a:r>
              <a:rPr lang="ru-RU" b="1">
                <a:solidFill>
                  <a:schemeClr val="hlink"/>
                </a:solidFill>
              </a:rPr>
              <a:t>ПРЕЗЕНТАЦИЯ</a:t>
            </a:r>
            <a:r>
              <a:rPr lang="ru-RU">
                <a:solidFill>
                  <a:srgbClr val="FF6600"/>
                </a:solidFill>
              </a:rPr>
              <a:t> </a:t>
            </a:r>
          </a:p>
        </p:txBody>
      </p:sp>
      <p:sp>
        <p:nvSpPr>
          <p:cNvPr id="16398" name="AutoShape 14"/>
          <p:cNvSpPr>
            <a:spLocks noChangeArrowheads="1"/>
          </p:cNvSpPr>
          <p:nvPr/>
        </p:nvSpPr>
        <p:spPr bwMode="auto">
          <a:xfrm rot="-5400000">
            <a:off x="7038182" y="4779169"/>
            <a:ext cx="1296987" cy="2339975"/>
          </a:xfrm>
          <a:prstGeom prst="bevel">
            <a:avLst>
              <a:gd name="adj" fmla="val 5481"/>
            </a:avLst>
          </a:prstGeom>
          <a:solidFill>
            <a:srgbClr val="969696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5A5A5A"/>
            </a:prstShdw>
          </a:effectLst>
        </p:spPr>
        <p:txBody>
          <a:bodyPr vert="eaVert" wrap="none" anchor="ctr"/>
          <a:lstStyle/>
          <a:p>
            <a:r>
              <a:rPr lang="ru-RU" sz="2800" b="1">
                <a:solidFill>
                  <a:schemeClr val="hlink"/>
                </a:solidFill>
              </a:rPr>
              <a:t>газета</a:t>
            </a:r>
          </a:p>
        </p:txBody>
      </p:sp>
      <p:sp>
        <p:nvSpPr>
          <p:cNvPr id="16399" name="AutoShape 15"/>
          <p:cNvSpPr>
            <a:spLocks noChangeArrowheads="1"/>
          </p:cNvSpPr>
          <p:nvPr/>
        </p:nvSpPr>
        <p:spPr bwMode="auto">
          <a:xfrm rot="10800000">
            <a:off x="3132138" y="4797425"/>
            <a:ext cx="2808287" cy="6477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r>
              <a:rPr lang="ru-RU" b="1">
                <a:latin typeface="Verdana" pitchFamily="34" charset="0"/>
              </a:rPr>
              <a:t>5</a:t>
            </a:r>
          </a:p>
        </p:txBody>
      </p:sp>
      <p:pic>
        <p:nvPicPr>
          <p:cNvPr id="16400" name="Picture 16" descr="1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484313"/>
            <a:ext cx="1008062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1" name="Picture 17" descr="concept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3500438"/>
            <a:ext cx="11525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2" name="AutoShape 18"/>
          <p:cNvSpPr>
            <a:spLocks noChangeArrowheads="1"/>
          </p:cNvSpPr>
          <p:nvPr/>
        </p:nvSpPr>
        <p:spPr bwMode="auto">
          <a:xfrm>
            <a:off x="2051050" y="3573463"/>
            <a:ext cx="1152525" cy="647700"/>
          </a:xfrm>
          <a:prstGeom prst="leftArrow">
            <a:avLst>
              <a:gd name="adj1" fmla="val 50000"/>
              <a:gd name="adj2" fmla="val 4448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latin typeface="Verdana" pitchFamily="34" charset="0"/>
              </a:rPr>
              <a:t>1</a:t>
            </a:r>
          </a:p>
        </p:txBody>
      </p:sp>
      <p:sp>
        <p:nvSpPr>
          <p:cNvPr id="16403" name="AutoShape 19"/>
          <p:cNvSpPr>
            <a:spLocks noChangeArrowheads="1"/>
          </p:cNvSpPr>
          <p:nvPr/>
        </p:nvSpPr>
        <p:spPr bwMode="auto">
          <a:xfrm rot="2349550">
            <a:off x="1979613" y="1628775"/>
            <a:ext cx="1727200" cy="10795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latin typeface="Verdana" pitchFamily="34" charset="0"/>
              </a:rPr>
              <a:t>2</a:t>
            </a:r>
          </a:p>
        </p:txBody>
      </p:sp>
      <p:sp>
        <p:nvSpPr>
          <p:cNvPr id="16404" name="AutoShape 20"/>
          <p:cNvSpPr>
            <a:spLocks noChangeArrowheads="1"/>
          </p:cNvSpPr>
          <p:nvPr/>
        </p:nvSpPr>
        <p:spPr bwMode="auto">
          <a:xfrm rot="-2120808">
            <a:off x="5795963" y="2133600"/>
            <a:ext cx="1223962" cy="647700"/>
          </a:xfrm>
          <a:prstGeom prst="rightArrow">
            <a:avLst>
              <a:gd name="adj1" fmla="val 50000"/>
              <a:gd name="adj2" fmla="val 47243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latin typeface="Verdana" pitchFamily="34" charset="0"/>
              </a:rPr>
              <a:t>3</a:t>
            </a:r>
          </a:p>
        </p:txBody>
      </p:sp>
      <p:sp>
        <p:nvSpPr>
          <p:cNvPr id="16405" name="AutoShape 21"/>
          <p:cNvSpPr>
            <a:spLocks noChangeArrowheads="1"/>
          </p:cNvSpPr>
          <p:nvPr/>
        </p:nvSpPr>
        <p:spPr bwMode="auto">
          <a:xfrm>
            <a:off x="5867400" y="3716338"/>
            <a:ext cx="1366838" cy="647700"/>
          </a:xfrm>
          <a:prstGeom prst="rightArrow">
            <a:avLst>
              <a:gd name="adj1" fmla="val 50000"/>
              <a:gd name="adj2" fmla="val 52757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latin typeface="Verdana" pitchFamily="34" charset="0"/>
              </a:rPr>
              <a:t>4</a:t>
            </a:r>
          </a:p>
        </p:txBody>
      </p:sp>
      <p:pic>
        <p:nvPicPr>
          <p:cNvPr id="16406" name="Picture 22" descr="Obl_Sav_Detsa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1341438"/>
            <a:ext cx="1074737" cy="1079500"/>
          </a:xfrm>
          <a:prstGeom prst="rect">
            <a:avLst/>
          </a:prstGeom>
          <a:noFill/>
          <a:ln w="9525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16407" name="Picture 23" descr="forms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8850" y="1341438"/>
            <a:ext cx="1066800" cy="134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8" name="Picture 24" descr="concept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1725" y="3500438"/>
            <a:ext cx="100806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9" name="Picture 25" descr="concept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63938" y="5516563"/>
            <a:ext cx="19050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78" name="Group 46"/>
          <p:cNvGraphicFramePr>
            <a:graphicFrameLocks noGrp="1"/>
          </p:cNvGraphicFramePr>
          <p:nvPr/>
        </p:nvGraphicFramePr>
        <p:xfrm>
          <a:off x="395288" y="404813"/>
          <a:ext cx="8353425" cy="5262563"/>
        </p:xfrm>
        <a:graphic>
          <a:graphicData uri="http://schemas.openxmlformats.org/drawingml/2006/table">
            <a:tbl>
              <a:tblPr/>
              <a:tblGrid>
                <a:gridCol w="4191000"/>
                <a:gridCol w="1562100"/>
                <a:gridCol w="1495446"/>
                <a:gridCol w="1104879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Вопросы</a:t>
                      </a:r>
                    </a:p>
                  </a:txBody>
                  <a:tcPr marL="66989" marR="66989" marT="0" marB="0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 marL="66989" marR="66989" marT="0" marB="0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66989" marR="66989" marT="0" marB="0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989" marR="66989" marT="0" marB="0" anchor="ctr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FF"/>
                    </a:solidFill>
                  </a:tcPr>
                </a:tc>
              </a:tr>
              <a:tr h="9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Любите ли вы шоколад?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 детей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учителей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ребят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учителей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</a:tr>
              <a:tr h="971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вы думаете,  шоколад полезен?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детей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учителей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ребёнок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учителей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вы думаете,  шоколад вреден?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детей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учителей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33ребёнка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учитель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Портятся ли от шоколада зубы? 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77детей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учителей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ребёнка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учителя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900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Интересно ли вам побольше узнать о происхождении, пользе и вреде шоколада?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 детей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 учителей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-----------</a:t>
                      </a:r>
                    </a:p>
                  </a:txBody>
                  <a:tcPr marL="66989" marR="66989" marT="0" marB="0" horzOverflow="overflow">
                    <a:lnL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pic>
        <p:nvPicPr>
          <p:cNvPr id="7207" name="Picture 4" descr="Картинка 9 из 1700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9313" y="4913313"/>
            <a:ext cx="19446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357188" y="714375"/>
            <a:ext cx="8786812" cy="437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993366"/>
                </a:solidFill>
              </a:rPr>
              <a:t>На самом деле история шоколада началась более 3000 лет назад. Возникновение слова «какао» приписывают народу ольмеков. </a:t>
            </a: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 b="1" i="1">
                <a:solidFill>
                  <a:srgbClr val="CC3300"/>
                </a:solidFill>
              </a:rPr>
              <a:t>К 600-м годам нашей эры народы майя разбили плантации какао. Они научились готовить из зерен какао шоколадный напиток, который считали священным. </a:t>
            </a:r>
            <a:br>
              <a:rPr lang="ru-RU" sz="2000" b="1" i="1">
                <a:solidFill>
                  <a:srgbClr val="CC3300"/>
                </a:solidFill>
              </a:rPr>
            </a:br>
            <a:r>
              <a:rPr lang="ru-RU" sz="2000" b="1">
                <a:solidFill>
                  <a:srgbClr val="993366"/>
                </a:solidFill>
              </a:rPr>
              <a:t>После распада культуры майя появились ацтеки. Они ценили какао так высоко, что какао-бобы служили им в качестве денег. </a:t>
            </a:r>
            <a:br>
              <a:rPr lang="ru-RU" sz="2000" b="1">
                <a:solidFill>
                  <a:srgbClr val="993366"/>
                </a:solidFill>
              </a:rPr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> </a:t>
            </a:r>
            <a:r>
              <a:rPr lang="ru-RU" sz="2000" b="1">
                <a:solidFill>
                  <a:srgbClr val="CC3300"/>
                </a:solidFill>
              </a:rPr>
              <a:t>Позже в него начали добавлять разнообразные продукты: молоко, специи, сладкие вещества, вино и даже пиво! В 1674 году с добавлением шоколада стали делать рулеты и пирожные. В 19 веке изобрели конфету с начинкой. </a:t>
            </a:r>
            <a:r>
              <a:rPr lang="ru-RU" b="1">
                <a:solidFill>
                  <a:srgbClr val="CC3300"/>
                </a:solidFill>
              </a:rPr>
              <a:t/>
            </a:r>
            <a:br>
              <a:rPr lang="ru-RU" b="1">
                <a:solidFill>
                  <a:srgbClr val="CC3300"/>
                </a:solidFill>
              </a:rPr>
            </a:br>
            <a:endParaRPr lang="ru-RU" b="1">
              <a:solidFill>
                <a:srgbClr val="CC33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57250" y="0"/>
            <a:ext cx="8524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800" b="1" i="1" dirty="0">
                <a:solidFill>
                  <a:schemeClr val="bg1">
                    <a:lumMod val="25000"/>
                  </a:schemeClr>
                </a:solidFill>
              </a:rPr>
              <a:t>История шоколада</a:t>
            </a:r>
            <a:r>
              <a:rPr lang="ru-RU" sz="4800" i="1" dirty="0">
                <a:solidFill>
                  <a:schemeClr val="bg1">
                    <a:lumMod val="25000"/>
                  </a:schemeClr>
                </a:solidFill>
              </a:rPr>
              <a:t> </a:t>
            </a:r>
            <a:r>
              <a:rPr lang="ru-RU" sz="4800" dirty="0">
                <a:solidFill>
                  <a:srgbClr val="993366"/>
                </a:solidFill>
              </a:rPr>
              <a:t>      </a:t>
            </a:r>
          </a:p>
        </p:txBody>
      </p:sp>
      <p:pic>
        <p:nvPicPr>
          <p:cNvPr id="8196" name="Picture 6" descr="9851801204450d8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6563" y="4643438"/>
            <a:ext cx="21748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57200" y="304800"/>
            <a:ext cx="8305800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ru-RU" sz="2400" kern="0" dirty="0">
                <a:latin typeface="+mn-lt"/>
              </a:rPr>
              <a:t>Слово «шоколад» происходит от «</a:t>
            </a:r>
            <a:r>
              <a:rPr lang="ru-RU" sz="2400" kern="0" dirty="0" err="1">
                <a:latin typeface="+mn-lt"/>
              </a:rPr>
              <a:t>чоколатль</a:t>
            </a:r>
            <a:r>
              <a:rPr lang="ru-RU" sz="2400" kern="0" dirty="0">
                <a:latin typeface="+mn-lt"/>
              </a:rPr>
              <a:t>», названия напитка из какао-бобов. 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r>
              <a:rPr lang="ru-RU" sz="2400" kern="0" dirty="0">
                <a:latin typeface="+mn-lt"/>
              </a:rPr>
              <a:t>На языке ацтеков «</a:t>
            </a:r>
            <a:r>
              <a:rPr lang="ru-RU" sz="2400" kern="0" dirty="0" err="1">
                <a:latin typeface="+mn-lt"/>
              </a:rPr>
              <a:t>чоколли</a:t>
            </a:r>
            <a:r>
              <a:rPr lang="ru-RU" sz="2400" kern="0" dirty="0">
                <a:latin typeface="+mn-lt"/>
              </a:rPr>
              <a:t>» означает «горечь», а «</a:t>
            </a:r>
            <a:r>
              <a:rPr lang="ru-RU" sz="2400" kern="0" dirty="0" err="1">
                <a:latin typeface="+mn-lt"/>
              </a:rPr>
              <a:t>атль</a:t>
            </a:r>
            <a:r>
              <a:rPr lang="ru-RU" sz="2400" kern="0" dirty="0">
                <a:latin typeface="+mn-lt"/>
              </a:rPr>
              <a:t>» обозначает воду, используемую для приготовления шоколадного напитка.</a:t>
            </a:r>
            <a:br>
              <a:rPr lang="ru-RU" sz="2400" kern="0" dirty="0">
                <a:latin typeface="+mn-lt"/>
              </a:rPr>
            </a:br>
            <a:endParaRPr lang="ru-RU" sz="2400" kern="0" dirty="0">
              <a:latin typeface="+mn-lt"/>
            </a:endParaRPr>
          </a:p>
        </p:txBody>
      </p:sp>
      <p:pic>
        <p:nvPicPr>
          <p:cNvPr id="9219" name="Picture 4" descr="Картинка 17 из 4446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2286000"/>
            <a:ext cx="6200775" cy="4214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00063" y="214313"/>
            <a:ext cx="82296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ru-RU" sz="3200" kern="0" dirty="0">
                <a:latin typeface="+mn-lt"/>
              </a:rPr>
              <a:t>По происхождению какао-бобы подразделяют на три группы: американские; африканские; азиатские. </a:t>
            </a:r>
          </a:p>
        </p:txBody>
      </p:sp>
      <p:pic>
        <p:nvPicPr>
          <p:cNvPr id="10243" name="Picture 7" descr="Картинка 6 из 290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071688"/>
            <a:ext cx="4219575" cy="3162300"/>
          </a:xfrm>
          <a:prstGeom prst="rect">
            <a:avLst/>
          </a:prstGeom>
          <a:noFill/>
          <a:ln w="952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10244" name="Picture 5" descr="Картинка 5 из 2907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3505200"/>
            <a:ext cx="4114800" cy="3086100"/>
          </a:xfrm>
          <a:prstGeom prst="rect">
            <a:avLst/>
          </a:prstGeom>
          <a:noFill/>
          <a:ln w="9525">
            <a:solidFill>
              <a:srgbClr val="8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428625" y="428625"/>
            <a:ext cx="7859713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6700" b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ДЕРЕВО КАКАО</a:t>
            </a:r>
          </a:p>
        </p:txBody>
      </p:sp>
      <p:pic>
        <p:nvPicPr>
          <p:cNvPr id="16388" name="Picture 4" descr="Картинка 4 из 20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214422"/>
            <a:ext cx="1809750" cy="2714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387" name="Picture 2" descr="Картинка 2 из 204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12" y="1285860"/>
            <a:ext cx="3142920" cy="23574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389" name="Picture 6" descr="Картинка 8 из 204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1214422"/>
            <a:ext cx="1928812" cy="2590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10" descr="AFRIC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88" y="3786188"/>
            <a:ext cx="27940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4929188"/>
            <a:ext cx="27860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ru-RU" sz="2800" b="1" dirty="0">
                <a:solidFill>
                  <a:schemeClr val="tx2"/>
                </a:solidFill>
                <a:latin typeface="+mj-lt"/>
              </a:rPr>
              <a:t>САМЫЕ БОЛЬШИЕ ПЛАНТАЦИИ </a:t>
            </a:r>
            <a:br>
              <a:rPr lang="ru-RU" sz="2800" b="1" dirty="0">
                <a:solidFill>
                  <a:schemeClr val="tx2"/>
                </a:solidFill>
                <a:latin typeface="+mj-lt"/>
              </a:rPr>
            </a:br>
            <a:r>
              <a:rPr lang="ru-RU" sz="2800" b="1" dirty="0">
                <a:solidFill>
                  <a:schemeClr val="tx2"/>
                </a:solidFill>
                <a:latin typeface="+mj-lt"/>
              </a:rPr>
              <a:t>КАКАО В АФРИКЕ!</a:t>
            </a:r>
          </a:p>
        </p:txBody>
      </p:sp>
      <p:pic>
        <p:nvPicPr>
          <p:cNvPr id="8" name="Picture 2" descr="Картинка 99 из 14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63" y="3286125"/>
            <a:ext cx="17430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Картинка 107 из 148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750" y="4357688"/>
            <a:ext cx="2000250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жевые кирпичи">
  <a:themeElements>
    <a:clrScheme name="бежевые кирпичи 1">
      <a:dk1>
        <a:srgbClr val="000000"/>
      </a:dk1>
      <a:lt1>
        <a:srgbClr val="FAF0E6"/>
      </a:lt1>
      <a:dk2>
        <a:srgbClr val="000000"/>
      </a:dk2>
      <a:lt2>
        <a:srgbClr val="8C8C8C"/>
      </a:lt2>
      <a:accent1>
        <a:srgbClr val="E9BD91"/>
      </a:accent1>
      <a:accent2>
        <a:srgbClr val="CE9A63"/>
      </a:accent2>
      <a:accent3>
        <a:srgbClr val="FCF6F0"/>
      </a:accent3>
      <a:accent4>
        <a:srgbClr val="000000"/>
      </a:accent4>
      <a:accent5>
        <a:srgbClr val="F2DBC7"/>
      </a:accent5>
      <a:accent6>
        <a:srgbClr val="BA8B59"/>
      </a:accent6>
      <a:hlink>
        <a:srgbClr val="AD6521"/>
      </a:hlink>
      <a:folHlink>
        <a:srgbClr val="6B4D29"/>
      </a:folHlink>
    </a:clrScheme>
    <a:fontScheme name="бежевые кирпи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бежевые кирпичи 1">
        <a:dk1>
          <a:srgbClr val="000000"/>
        </a:dk1>
        <a:lt1>
          <a:srgbClr val="FAF0E6"/>
        </a:lt1>
        <a:dk2>
          <a:srgbClr val="000000"/>
        </a:dk2>
        <a:lt2>
          <a:srgbClr val="8C8C8C"/>
        </a:lt2>
        <a:accent1>
          <a:srgbClr val="E9BD91"/>
        </a:accent1>
        <a:accent2>
          <a:srgbClr val="CE9A63"/>
        </a:accent2>
        <a:accent3>
          <a:srgbClr val="FCF6F0"/>
        </a:accent3>
        <a:accent4>
          <a:srgbClr val="000000"/>
        </a:accent4>
        <a:accent5>
          <a:srgbClr val="F2DBC7"/>
        </a:accent5>
        <a:accent6>
          <a:srgbClr val="BA8B59"/>
        </a:accent6>
        <a:hlink>
          <a:srgbClr val="AD6521"/>
        </a:hlink>
        <a:folHlink>
          <a:srgbClr val="6B4D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ежевые кирпичи 2">
        <a:dk1>
          <a:srgbClr val="000000"/>
        </a:dk1>
        <a:lt1>
          <a:srgbClr val="FAF0E6"/>
        </a:lt1>
        <a:dk2>
          <a:srgbClr val="000000"/>
        </a:dk2>
        <a:lt2>
          <a:srgbClr val="8C8C8C"/>
        </a:lt2>
        <a:accent1>
          <a:srgbClr val="F2E540"/>
        </a:accent1>
        <a:accent2>
          <a:srgbClr val="FFC081"/>
        </a:accent2>
        <a:accent3>
          <a:srgbClr val="FCF6F0"/>
        </a:accent3>
        <a:accent4>
          <a:srgbClr val="000000"/>
        </a:accent4>
        <a:accent5>
          <a:srgbClr val="F7F0AF"/>
        </a:accent5>
        <a:accent6>
          <a:srgbClr val="E7AE74"/>
        </a:accent6>
        <a:hlink>
          <a:srgbClr val="DB9C38"/>
        </a:hlink>
        <a:folHlink>
          <a:srgbClr val="DD523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ежевые кирпичи 3">
        <a:dk1>
          <a:srgbClr val="000000"/>
        </a:dk1>
        <a:lt1>
          <a:srgbClr val="FAF0E6"/>
        </a:lt1>
        <a:dk2>
          <a:srgbClr val="000000"/>
        </a:dk2>
        <a:lt2>
          <a:srgbClr val="8C8C8C"/>
        </a:lt2>
        <a:accent1>
          <a:srgbClr val="91BFED"/>
        </a:accent1>
        <a:accent2>
          <a:srgbClr val="90ECDA"/>
        </a:accent2>
        <a:accent3>
          <a:srgbClr val="FCF6F0"/>
        </a:accent3>
        <a:accent4>
          <a:srgbClr val="000000"/>
        </a:accent4>
        <a:accent5>
          <a:srgbClr val="C7DCF4"/>
        </a:accent5>
        <a:accent6>
          <a:srgbClr val="82D6C5"/>
        </a:accent6>
        <a:hlink>
          <a:srgbClr val="384BDB"/>
        </a:hlink>
        <a:folHlink>
          <a:srgbClr val="DB8A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ежевые кирпичи 4">
        <a:dk1>
          <a:srgbClr val="000000"/>
        </a:dk1>
        <a:lt1>
          <a:srgbClr val="FAF0E6"/>
        </a:lt1>
        <a:dk2>
          <a:srgbClr val="000000"/>
        </a:dk2>
        <a:lt2>
          <a:srgbClr val="8C8C8C"/>
        </a:lt2>
        <a:accent1>
          <a:srgbClr val="FFEA81"/>
        </a:accent1>
        <a:accent2>
          <a:srgbClr val="FFC081"/>
        </a:accent2>
        <a:accent3>
          <a:srgbClr val="FCF6F0"/>
        </a:accent3>
        <a:accent4>
          <a:srgbClr val="000000"/>
        </a:accent4>
        <a:accent5>
          <a:srgbClr val="FFF3C1"/>
        </a:accent5>
        <a:accent6>
          <a:srgbClr val="E7AE74"/>
        </a:accent6>
        <a:hlink>
          <a:srgbClr val="388ADB"/>
        </a:hlink>
        <a:folHlink>
          <a:srgbClr val="9C3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ежевые кирпичи 5">
        <a:dk1>
          <a:srgbClr val="000000"/>
        </a:dk1>
        <a:lt1>
          <a:srgbClr val="FFFFFF"/>
        </a:lt1>
        <a:dk2>
          <a:srgbClr val="000000"/>
        </a:dk2>
        <a:lt2>
          <a:srgbClr val="8C8C8C"/>
        </a:lt2>
        <a:accent1>
          <a:srgbClr val="E9BD91"/>
        </a:accent1>
        <a:accent2>
          <a:srgbClr val="CE9A63"/>
        </a:accent2>
        <a:accent3>
          <a:srgbClr val="FFFFFF"/>
        </a:accent3>
        <a:accent4>
          <a:srgbClr val="000000"/>
        </a:accent4>
        <a:accent5>
          <a:srgbClr val="F2DBC7"/>
        </a:accent5>
        <a:accent6>
          <a:srgbClr val="BA8B59"/>
        </a:accent6>
        <a:hlink>
          <a:srgbClr val="AD6521"/>
        </a:hlink>
        <a:folHlink>
          <a:srgbClr val="6B4D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ежевые кирпичи 6">
        <a:dk1>
          <a:srgbClr val="000000"/>
        </a:dk1>
        <a:lt1>
          <a:srgbClr val="FFFFFF"/>
        </a:lt1>
        <a:dk2>
          <a:srgbClr val="000000"/>
        </a:dk2>
        <a:lt2>
          <a:srgbClr val="8C8C8C"/>
        </a:lt2>
        <a:accent1>
          <a:srgbClr val="F2E540"/>
        </a:accent1>
        <a:accent2>
          <a:srgbClr val="FFC081"/>
        </a:accent2>
        <a:accent3>
          <a:srgbClr val="FFFFFF"/>
        </a:accent3>
        <a:accent4>
          <a:srgbClr val="000000"/>
        </a:accent4>
        <a:accent5>
          <a:srgbClr val="F7F0AF"/>
        </a:accent5>
        <a:accent6>
          <a:srgbClr val="E7AE74"/>
        </a:accent6>
        <a:hlink>
          <a:srgbClr val="DB9C38"/>
        </a:hlink>
        <a:folHlink>
          <a:srgbClr val="DD523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ежевые кирпичи 7">
        <a:dk1>
          <a:srgbClr val="000000"/>
        </a:dk1>
        <a:lt1>
          <a:srgbClr val="FFFFFF"/>
        </a:lt1>
        <a:dk2>
          <a:srgbClr val="000000"/>
        </a:dk2>
        <a:lt2>
          <a:srgbClr val="8C8C8C"/>
        </a:lt2>
        <a:accent1>
          <a:srgbClr val="91BFED"/>
        </a:accent1>
        <a:accent2>
          <a:srgbClr val="90ECDA"/>
        </a:accent2>
        <a:accent3>
          <a:srgbClr val="FFFFFF"/>
        </a:accent3>
        <a:accent4>
          <a:srgbClr val="000000"/>
        </a:accent4>
        <a:accent5>
          <a:srgbClr val="C7DCF4"/>
        </a:accent5>
        <a:accent6>
          <a:srgbClr val="82D6C5"/>
        </a:accent6>
        <a:hlink>
          <a:srgbClr val="384BDB"/>
        </a:hlink>
        <a:folHlink>
          <a:srgbClr val="DB8A3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бежевые кирпичи 8">
        <a:dk1>
          <a:srgbClr val="000000"/>
        </a:dk1>
        <a:lt1>
          <a:srgbClr val="FFFFFF"/>
        </a:lt1>
        <a:dk2>
          <a:srgbClr val="000000"/>
        </a:dk2>
        <a:lt2>
          <a:srgbClr val="8C8C8C"/>
        </a:lt2>
        <a:accent1>
          <a:srgbClr val="FFEA81"/>
        </a:accent1>
        <a:accent2>
          <a:srgbClr val="FFC081"/>
        </a:accent2>
        <a:accent3>
          <a:srgbClr val="FFFFFF"/>
        </a:accent3>
        <a:accent4>
          <a:srgbClr val="000000"/>
        </a:accent4>
        <a:accent5>
          <a:srgbClr val="FFF3C1"/>
        </a:accent5>
        <a:accent6>
          <a:srgbClr val="E7AE74"/>
        </a:accent6>
        <a:hlink>
          <a:srgbClr val="388ADB"/>
        </a:hlink>
        <a:folHlink>
          <a:srgbClr val="9C38D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бежевые кирпичи</Template>
  <TotalTime>413</TotalTime>
  <Words>868</Words>
  <Application>Microsoft Office PowerPoint</Application>
  <PresentationFormat>Экран (4:3)</PresentationFormat>
  <Paragraphs>151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бежевые кирпичи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оооооооо</dc:title>
  <dc:creator>SamLab.ws</dc:creator>
  <cp:lastModifiedBy>Ирана</cp:lastModifiedBy>
  <cp:revision>43</cp:revision>
  <dcterms:created xsi:type="dcterms:W3CDTF">2011-03-25T14:53:46Z</dcterms:created>
  <dcterms:modified xsi:type="dcterms:W3CDTF">2012-10-31T16:37:48Z</dcterms:modified>
</cp:coreProperties>
</file>