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4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5%D1%82%D0%B5%D0%BE%D1%80%D0%BE%D0%B8%D0%B4" TargetMode="External"/><Relationship Id="rId13" Type="http://schemas.openxmlformats.org/officeDocument/2006/relationships/hyperlink" Target="http://ru.wikipedia.org/wiki/%D0%98%D0%B7%D0%BB%D1%83%D1%87%D0%B5%D0%BD%D0%B8%D0%B5" TargetMode="External"/><Relationship Id="rId18" Type="http://schemas.openxmlformats.org/officeDocument/2006/relationships/hyperlink" Target="http://ru.wikipedia.org/wiki/%D0%A4%D0%BE%D1%82%D0%BE%D1%81%D0%B8%D0%BD%D1%82%D0%B5%D0%B7" TargetMode="External"/><Relationship Id="rId26" Type="http://schemas.openxmlformats.org/officeDocument/2006/relationships/hyperlink" Target="http://ru.wikipedia.org/wiki/%D0%9A%D0%B8%D1%81%D0%BB%D0%BE%D1%80%D0%BE%D0%B4" TargetMode="External"/><Relationship Id="rId3" Type="http://schemas.openxmlformats.org/officeDocument/2006/relationships/hyperlink" Target="http://ru.wikipedia.org/wiki/%D0%A1%D0%BE%D0%BB%D0%BD%D0%B5%D1%87%D0%BD%D0%B0%D1%8F_%D1%81%D0%B8%D1%81%D1%82%D0%B5%D0%BC%D0%B0" TargetMode="External"/><Relationship Id="rId21" Type="http://schemas.openxmlformats.org/officeDocument/2006/relationships/hyperlink" Target="http://ru.wikipedia.org/wiki/%D0%93%D0%B5%D0%BB%D0%B8%D0%B9" TargetMode="External"/><Relationship Id="rId34" Type="http://schemas.openxmlformats.org/officeDocument/2006/relationships/hyperlink" Target="http://ru.wikipedia.org/wiki/%D0%A5%D1%80%D0%BE%D0%BC" TargetMode="External"/><Relationship Id="rId7" Type="http://schemas.openxmlformats.org/officeDocument/2006/relationships/hyperlink" Target="http://ru.wikipedia.org/wiki/%D0%90%D1%81%D1%82%D0%B5%D1%80%D0%BE%D0%B8%D0%B4" TargetMode="External"/><Relationship Id="rId12" Type="http://schemas.openxmlformats.org/officeDocument/2006/relationships/hyperlink" Target="http://ru.wikipedia.org/wiki/%D1%EE%EB%ED%F6%E5#cite_note-FK86-Sun-4" TargetMode="External"/><Relationship Id="rId17" Type="http://schemas.openxmlformats.org/officeDocument/2006/relationships/hyperlink" Target="http://ru.wikipedia.org/wiki/%D0%A4%D0%BE%D1%82%D0%BE%D0%BD" TargetMode="External"/><Relationship Id="rId25" Type="http://schemas.openxmlformats.org/officeDocument/2006/relationships/hyperlink" Target="http://ru.wikipedia.org/wiki/%D0%9D%D0%B8%D0%BA%D0%B5%D0%BB%D1%8C" TargetMode="External"/><Relationship Id="rId33" Type="http://schemas.openxmlformats.org/officeDocument/2006/relationships/hyperlink" Target="http://ru.wikipedia.org/wiki/%D0%9A%D0%B0%D0%BB%D1%8C%D1%86%D0%B8%D0%B9" TargetMode="External"/><Relationship Id="rId2" Type="http://schemas.openxmlformats.org/officeDocument/2006/relationships/hyperlink" Target="http://ru.wikipedia.org/wiki/%D0%97%D0%B2%D0%B5%D0%B7%D0%B4%D0%B0" TargetMode="External"/><Relationship Id="rId16" Type="http://schemas.openxmlformats.org/officeDocument/2006/relationships/hyperlink" Target="http://ru.wikipedia.org/wiki/%D1%EE%EB%ED%F6%E5#cite_note-5" TargetMode="External"/><Relationship Id="rId20" Type="http://schemas.openxmlformats.org/officeDocument/2006/relationships/hyperlink" Target="http://ru.wikipedia.org/wiki/%D0%92%D0%BE%D0%B4%D0%BE%D1%80%D0%BE%D0%B4" TargetMode="External"/><Relationship Id="rId29" Type="http://schemas.openxmlformats.org/officeDocument/2006/relationships/hyperlink" Target="http://ru.wikipedia.org/wiki/%D0%A1%D0%B5%D1%80%D0%B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A%D0%B0%D1%80%D0%BB%D0%B8%D0%BA%D0%BE%D0%B2%D0%B0%D1%8F_%D0%BF%D0%BB%D0%B0%D0%BD%D0%B5%D1%82%D0%B0" TargetMode="External"/><Relationship Id="rId11" Type="http://schemas.openxmlformats.org/officeDocument/2006/relationships/hyperlink" Target="http://ru.wikipedia.org/wiki/%D0%9C%D0%B0%D1%81%D1%81%D0%B0" TargetMode="External"/><Relationship Id="rId24" Type="http://schemas.openxmlformats.org/officeDocument/2006/relationships/hyperlink" Target="http://ru.wikipedia.org/wiki/%D0%96%D0%B5%D0%BB%D0%B5%D0%B7%D0%BE" TargetMode="External"/><Relationship Id="rId32" Type="http://schemas.openxmlformats.org/officeDocument/2006/relationships/hyperlink" Target="http://ru.wikipedia.org/wiki/%D0%9D%D0%B5%D0%BE%D0%BD" TargetMode="External"/><Relationship Id="rId5" Type="http://schemas.openxmlformats.org/officeDocument/2006/relationships/hyperlink" Target="http://ru.wikipedia.org/wiki/%D0%A1%D0%BF%D1%83%D1%82%D0%BD%D0%B8%D0%BA%D0%B8_%D0%BF%D0%BB%D0%B0%D0%BD%D0%B5%D1%82" TargetMode="External"/><Relationship Id="rId15" Type="http://schemas.openxmlformats.org/officeDocument/2006/relationships/hyperlink" Target="http://ru.wikipedia.org/wiki/%D0%97%D0%B5%D0%BC%D0%BB%D1%8F" TargetMode="External"/><Relationship Id="rId23" Type="http://schemas.openxmlformats.org/officeDocument/2006/relationships/hyperlink" Target="http://ru.wikipedia.org/wiki/%D0%A5%D0%B8%D0%BC%D0%B8%D1%87%D0%B5%D1%81%D0%BA%D0%B8%D0%B9_%D1%8D%D0%BB%D0%B5%D0%BC%D0%B5%D0%BD%D1%82" TargetMode="External"/><Relationship Id="rId28" Type="http://schemas.openxmlformats.org/officeDocument/2006/relationships/hyperlink" Target="http://ru.wikipedia.org/wiki/%D0%9A%D1%80%D0%B5%D0%BC%D0%BD%D0%B8%D0%B9" TargetMode="External"/><Relationship Id="rId10" Type="http://schemas.openxmlformats.org/officeDocument/2006/relationships/hyperlink" Target="http://ru.wikipedia.org/wiki/%D0%9A%D0%BE%D1%81%D0%BC%D0%B8%D1%87%D0%B5%D1%81%D0%BA%D0%B0%D1%8F_%D0%BF%D1%8B%D0%BB%D1%8C" TargetMode="External"/><Relationship Id="rId19" Type="http://schemas.openxmlformats.org/officeDocument/2006/relationships/hyperlink" Target="http://ru.wikipedia.org/wiki/%D0%9A%D0%BB%D0%B8%D0%BC%D0%B0%D1%82" TargetMode="External"/><Relationship Id="rId31" Type="http://schemas.openxmlformats.org/officeDocument/2006/relationships/hyperlink" Target="http://ru.wikipedia.org/wiki/%D0%A3%D0%B3%D0%BB%D0%B5%D1%80%D0%BE%D0%B4" TargetMode="External"/><Relationship Id="rId4" Type="http://schemas.openxmlformats.org/officeDocument/2006/relationships/hyperlink" Target="http://ru.wikipedia.org/wiki/%D0%9F%D0%BB%D0%B0%D0%BD%D0%B5%D1%82%D0%B0" TargetMode="External"/><Relationship Id="rId9" Type="http://schemas.openxmlformats.org/officeDocument/2006/relationships/hyperlink" Target="http://ru.wikipedia.org/wiki/%D0%9A%D0%BE%D0%BC%D0%B5%D1%82%D0%B0" TargetMode="External"/><Relationship Id="rId14" Type="http://schemas.openxmlformats.org/officeDocument/2006/relationships/hyperlink" Target="http://ru.wikipedia.org/wiki/%D0%96%D0%B8%D0%B7%D0%BD%D1%8C" TargetMode="External"/><Relationship Id="rId22" Type="http://schemas.openxmlformats.org/officeDocument/2006/relationships/hyperlink" Target="http://ru.wikipedia.org/wiki/%D1%EE%EB%ED%F6%E5#cite_note-6" TargetMode="External"/><Relationship Id="rId27" Type="http://schemas.openxmlformats.org/officeDocument/2006/relationships/hyperlink" Target="http://ru.wikipedia.org/wiki/%D0%90%D0%B7%D0%BE%D1%82" TargetMode="External"/><Relationship Id="rId30" Type="http://schemas.openxmlformats.org/officeDocument/2006/relationships/hyperlink" Target="http://ru.wikipedia.org/wiki/%D0%9C%D0%B0%D0%B3%D0%BD%D0%B8%D0%B9" TargetMode="External"/><Relationship Id="rId35" Type="http://schemas.openxmlformats.org/officeDocument/2006/relationships/hyperlink" Target="http://ru.wikipedia.org/wiki/%D1%EE%EB%ED%F6%E5#cite_note-manuel1983-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1%8D%D0%BB%D0%B5%D0%B5%D0%B2%D1%81%D0%BA%D0%BE%D0%B5_%D1%80%D0%B0%D1%81%D1%81%D0%B5%D1%8F%D0%BD%D0%B8%D0%B5" TargetMode="External"/><Relationship Id="rId2" Type="http://schemas.openxmlformats.org/officeDocument/2006/relationships/hyperlink" Target="http://ru.wikipedia.org/wiki/%D0%9A%D0%B5%D0%BB%D1%8C%D0%B2%D0%B8%D0%BD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wikipedia.org/wiki/%D0%96%D1%91%D0%BB%D1%82%D1%8B%D0%B9" TargetMode="External"/><Relationship Id="rId4" Type="http://schemas.openxmlformats.org/officeDocument/2006/relationships/hyperlink" Target="http://ru.wikipedia.org/wiki/%D0%90%D1%82%D0%BC%D0%BE%D1%81%D1%84%D0%B5%D1%80%D0%B0_%D0%97%D0%B5%D0%BC%D0%BB%D0%B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ru.wikipedia.org/wiki/%D0%A4%D0%B0%D0%B9%D0%BB:SunLayers-rus.pn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ru.wikipedia.org/wiki/%D0%A4%D0%B0%D0%B9%D0%BB:Mass_eject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ru-RU" dirty="0" smtClean="0"/>
              <a:t>солнце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25070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Солнцестояние</a:t>
            </a:r>
            <a:r>
              <a:rPr lang="ru-RU" sz="3100" dirty="0" smtClean="0"/>
              <a:t> — определяется как момент времени в годичном вращении Земли вокруг Солнца, когда наблюдается самый короткий день или самая короткая ночь.</a:t>
            </a:r>
            <a:br>
              <a:rPr lang="ru-RU" sz="3100" dirty="0" smtClean="0"/>
            </a:br>
            <a:r>
              <a:rPr lang="ru-RU" sz="3100" dirty="0" smtClean="0"/>
              <a:t>В году существует два солнцестояния — зимнее и летнее. В северном полушарии </a:t>
            </a:r>
            <a:r>
              <a:rPr lang="ru-RU" sz="3100" b="1" dirty="0" smtClean="0"/>
              <a:t>зимнее солнцестояние</a:t>
            </a:r>
            <a:r>
              <a:rPr lang="ru-RU" sz="3100" dirty="0" smtClean="0"/>
              <a:t> происходит 21 или 22 декабря. В эти числа можно наблюдать самый короткий день (и самую длинную ночь). </a:t>
            </a:r>
            <a:r>
              <a:rPr lang="ru-RU" sz="3100" b="1" dirty="0" smtClean="0"/>
              <a:t>Летнее солнцестояние</a:t>
            </a:r>
            <a:r>
              <a:rPr lang="ru-RU" sz="3100" dirty="0" smtClean="0"/>
              <a:t> попадает на 20 или 21 июня. В этот момент наблюдается самая короткая ночь (и самый длинный день). В южном полушарии на приведенные выше даты приходятся, соответственно, летнее и зимнее солнцестояния.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03468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Языческое Солнце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Древние славяне уважали солнце и почитали дни, когда происходило солнцестояние. Эти четыре праздника (два солнцестояния и два равноденствия - Коляда, </a:t>
            </a:r>
            <a:r>
              <a:rPr lang="ru-RU" sz="3200" dirty="0" err="1" smtClean="0"/>
              <a:t>Великдень</a:t>
            </a:r>
            <a:r>
              <a:rPr lang="ru-RU" sz="3200" dirty="0" smtClean="0"/>
              <a:t>, Купала и </a:t>
            </a:r>
            <a:r>
              <a:rPr lang="ru-RU" sz="3200" dirty="0" err="1" smtClean="0"/>
              <a:t>Таусень</a:t>
            </a:r>
            <a:r>
              <a:rPr lang="ru-RU" sz="3200" dirty="0" smtClean="0"/>
              <a:t>) считались у славян точками отсчета для занятия земледелием, строительством, и другими жизненно важными для общества делами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746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Колокольчик синенький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Прозвенел букашке: </a:t>
            </a:r>
            <a:br>
              <a:rPr lang="ru-RU" dirty="0" smtClean="0"/>
            </a:br>
            <a:r>
              <a:rPr lang="ru-RU" dirty="0" smtClean="0"/>
              <a:t>« Ты скажи мне, милая, </a:t>
            </a:r>
            <a:br>
              <a:rPr lang="ru-RU" dirty="0" smtClean="0"/>
            </a:br>
            <a:r>
              <a:rPr lang="ru-RU" dirty="0" smtClean="0"/>
              <a:t>Что там за ромашка </a:t>
            </a:r>
            <a:br>
              <a:rPr lang="ru-RU" dirty="0" smtClean="0"/>
            </a:br>
            <a:r>
              <a:rPr lang="ru-RU" dirty="0" smtClean="0"/>
              <a:t>Выросла над облаком </a:t>
            </a:r>
            <a:br>
              <a:rPr lang="ru-RU" dirty="0" smtClean="0"/>
            </a:br>
            <a:r>
              <a:rPr lang="ru-RU" dirty="0" smtClean="0"/>
              <a:t>жёлтая такая, </a:t>
            </a:r>
            <a:br>
              <a:rPr lang="ru-RU" dirty="0" smtClean="0"/>
            </a:br>
            <a:r>
              <a:rPr lang="ru-RU" dirty="0" smtClean="0"/>
              <a:t>Яркая, лучистая, </a:t>
            </a:r>
            <a:br>
              <a:rPr lang="ru-RU" dirty="0" smtClean="0"/>
            </a:br>
            <a:r>
              <a:rPr lang="ru-RU" dirty="0" smtClean="0"/>
              <a:t>очень уж большая?» </a:t>
            </a:r>
            <a:br>
              <a:rPr lang="ru-RU" dirty="0" smtClean="0"/>
            </a:br>
            <a:r>
              <a:rPr lang="ru-RU" dirty="0" smtClean="0"/>
              <a:t>«Это, кроха, не цветок, - </a:t>
            </a:r>
            <a:br>
              <a:rPr lang="ru-RU" dirty="0" smtClean="0"/>
            </a:br>
            <a:r>
              <a:rPr lang="ru-RU" dirty="0" smtClean="0"/>
              <a:t>Та в ответ смеётся, - </a:t>
            </a:r>
            <a:br>
              <a:rPr lang="ru-RU" dirty="0" smtClean="0"/>
            </a:br>
            <a:r>
              <a:rPr lang="ru-RU" dirty="0" smtClean="0"/>
              <a:t>Это крупное светило </a:t>
            </a:r>
            <a:br>
              <a:rPr lang="ru-RU" dirty="0" smtClean="0"/>
            </a:br>
            <a:r>
              <a:rPr lang="ru-RU" dirty="0" smtClean="0"/>
              <a:t>Под названьем Солнце».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http://im2-tub-ru.yandex.net/i?id=250921524-6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692696"/>
            <a:ext cx="367240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3528" y="836712"/>
            <a:ext cx="38164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ДИАМЕТР </a:t>
            </a:r>
            <a:br>
              <a:rPr lang="ru-RU" sz="2400" dirty="0" smtClean="0"/>
            </a:br>
            <a:r>
              <a:rPr lang="ru-RU" sz="2400" dirty="0" smtClean="0"/>
              <a:t>1 392 000 км </a:t>
            </a:r>
            <a:br>
              <a:rPr lang="ru-RU" sz="2400" dirty="0" smtClean="0"/>
            </a:br>
            <a:r>
              <a:rPr lang="ru-RU" sz="2400" dirty="0" smtClean="0"/>
              <a:t>МАССА </a:t>
            </a:r>
            <a:br>
              <a:rPr lang="ru-RU" sz="2400" dirty="0" smtClean="0"/>
            </a:br>
            <a:r>
              <a:rPr lang="ru-RU" sz="2400" dirty="0" smtClean="0"/>
              <a:t>332 946 МАСС ЗЕМЛИ </a:t>
            </a:r>
            <a:br>
              <a:rPr lang="ru-RU" sz="2400" dirty="0" smtClean="0"/>
            </a:br>
            <a:r>
              <a:rPr lang="ru-RU" sz="2400" dirty="0" smtClean="0"/>
              <a:t>ТЕМПЕРАТУРА ПОВЕРХНОСТИ </a:t>
            </a:r>
            <a:br>
              <a:rPr lang="ru-RU" sz="2400" dirty="0" smtClean="0"/>
            </a:br>
            <a:r>
              <a:rPr lang="ru-RU" sz="2400" dirty="0" smtClean="0"/>
              <a:t>5500 °С </a:t>
            </a:r>
            <a:br>
              <a:rPr lang="ru-RU" sz="2400" dirty="0" smtClean="0"/>
            </a:br>
            <a:r>
              <a:rPr lang="ru-RU" sz="2400" dirty="0" smtClean="0"/>
              <a:t>ТЕМПЕРАТУРА В ЦЕНТРЕ </a:t>
            </a:r>
            <a:br>
              <a:rPr lang="ru-RU" sz="2400" dirty="0" smtClean="0"/>
            </a:br>
            <a:r>
              <a:rPr lang="ru-RU" sz="2400" dirty="0" smtClean="0"/>
              <a:t>15 500 000 °С </a:t>
            </a:r>
            <a:br>
              <a:rPr lang="ru-RU" sz="2400" dirty="0" smtClean="0"/>
            </a:br>
            <a:r>
              <a:rPr lang="ru-RU" sz="2400" dirty="0" smtClean="0"/>
              <a:t>ПЕРИОД ВРАЩЕНИЯ </a:t>
            </a:r>
            <a:br>
              <a:rPr lang="ru-RU" sz="2400" dirty="0" smtClean="0"/>
            </a:br>
            <a:r>
              <a:rPr lang="ru-RU" sz="2400" dirty="0" smtClean="0"/>
              <a:t>25 ЗЕМНЫХ СУТОК НА ЭКВАТОРЕ, 34 ЗЕМНЫХ СУТОК 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ЗВЕЗДА ПО ИМЕНИ СОЛНЦЕ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268760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Со́лнце</a:t>
            </a:r>
            <a:r>
              <a:rPr lang="ru-RU" sz="2400" dirty="0" smtClean="0"/>
              <a:t> — единственная </a:t>
            </a:r>
            <a:r>
              <a:rPr lang="ru-RU" sz="2400" u="sng" dirty="0" smtClean="0">
                <a:hlinkClick r:id="rId2" tooltip="Звезда"/>
              </a:rPr>
              <a:t>звезда</a:t>
            </a:r>
            <a:r>
              <a:rPr lang="ru-RU" sz="2400" dirty="0" smtClean="0"/>
              <a:t> </a:t>
            </a:r>
            <a:r>
              <a:rPr lang="ru-RU" sz="2400" u="sng" dirty="0" smtClean="0">
                <a:hlinkClick r:id="rId3" tooltip="Солнечная система"/>
              </a:rPr>
              <a:t>Солнечной системы</a:t>
            </a:r>
            <a:r>
              <a:rPr lang="ru-RU" sz="2400" dirty="0" smtClean="0"/>
              <a:t>, вокруг которой обращаются другие объекты этой системы: </a:t>
            </a:r>
            <a:r>
              <a:rPr lang="ru-RU" sz="2400" u="sng" dirty="0" smtClean="0">
                <a:hlinkClick r:id="rId4" tooltip="Планета"/>
              </a:rPr>
              <a:t>планеты</a:t>
            </a:r>
            <a:r>
              <a:rPr lang="ru-RU" sz="2400" dirty="0" smtClean="0"/>
              <a:t> и их </a:t>
            </a:r>
            <a:r>
              <a:rPr lang="ru-RU" sz="2400" u="sng" dirty="0" smtClean="0">
                <a:hlinkClick r:id="rId5" tooltip="Спутники планет"/>
              </a:rPr>
              <a:t>спутники</a:t>
            </a:r>
            <a:r>
              <a:rPr lang="ru-RU" sz="2400" dirty="0" smtClean="0"/>
              <a:t>, </a:t>
            </a:r>
            <a:r>
              <a:rPr lang="ru-RU" sz="2400" u="sng" dirty="0" smtClean="0">
                <a:hlinkClick r:id="rId6" tooltip="Карликовая планета"/>
              </a:rPr>
              <a:t>карликовые планеты</a:t>
            </a:r>
            <a:r>
              <a:rPr lang="ru-RU" sz="2400" dirty="0" smtClean="0"/>
              <a:t> и их спутники, </a:t>
            </a:r>
            <a:r>
              <a:rPr lang="ru-RU" sz="2400" u="sng" dirty="0" smtClean="0">
                <a:hlinkClick r:id="rId7" tooltip="Астероид"/>
              </a:rPr>
              <a:t>астероиды</a:t>
            </a:r>
            <a:r>
              <a:rPr lang="ru-RU" sz="2400" dirty="0" smtClean="0"/>
              <a:t>, </a:t>
            </a:r>
            <a:r>
              <a:rPr lang="ru-RU" sz="2400" u="sng" dirty="0" err="1" smtClean="0">
                <a:hlinkClick r:id="rId8" tooltip="Метеороид"/>
              </a:rPr>
              <a:t>метеороиды</a:t>
            </a:r>
            <a:r>
              <a:rPr lang="ru-RU" sz="2400" dirty="0" smtClean="0"/>
              <a:t>, </a:t>
            </a:r>
            <a:r>
              <a:rPr lang="ru-RU" sz="2400" u="sng" dirty="0" smtClean="0">
                <a:hlinkClick r:id="rId9" tooltip="Комета"/>
              </a:rPr>
              <a:t>кометы</a:t>
            </a:r>
            <a:r>
              <a:rPr lang="ru-RU" sz="2400" dirty="0" smtClean="0"/>
              <a:t> и </a:t>
            </a:r>
            <a:r>
              <a:rPr lang="ru-RU" sz="2400" u="sng" dirty="0" smtClean="0">
                <a:hlinkClick r:id="rId10" tooltip="Космическая пыль"/>
              </a:rPr>
              <a:t>космическая пыль</a:t>
            </a:r>
            <a:r>
              <a:rPr lang="ru-RU" sz="2400" dirty="0" smtClean="0"/>
              <a:t>. </a:t>
            </a:r>
            <a:r>
              <a:rPr lang="ru-RU" sz="2400" u="sng" dirty="0" smtClean="0">
                <a:hlinkClick r:id="rId11" tooltip="Масса"/>
              </a:rPr>
              <a:t>Масса</a:t>
            </a:r>
            <a:r>
              <a:rPr lang="ru-RU" sz="2400" dirty="0" smtClean="0"/>
              <a:t> Солнца составляет 99,866 % от суммарной массы всей Солнечной системы</a:t>
            </a:r>
            <a:r>
              <a:rPr lang="ru-RU" sz="2400" u="sng" baseline="30000" dirty="0" smtClean="0">
                <a:hlinkClick r:id="rId12"/>
              </a:rPr>
              <a:t>[5]</a:t>
            </a:r>
            <a:r>
              <a:rPr lang="ru-RU" sz="2400" dirty="0" smtClean="0"/>
              <a:t>. </a:t>
            </a:r>
            <a:r>
              <a:rPr lang="ru-RU" sz="2400" dirty="0" err="1" smtClean="0"/>
              <a:t>Солнечное</a:t>
            </a:r>
            <a:r>
              <a:rPr lang="ru-RU" sz="2400" u="sng" dirty="0" err="1" smtClean="0">
                <a:hlinkClick r:id="rId13" tooltip="Излучение"/>
              </a:rPr>
              <a:t>излучение</a:t>
            </a:r>
            <a:r>
              <a:rPr lang="ru-RU" sz="2400" dirty="0" smtClean="0"/>
              <a:t> поддерживает </a:t>
            </a:r>
            <a:r>
              <a:rPr lang="ru-RU" sz="2400" u="sng" dirty="0" smtClean="0">
                <a:hlinkClick r:id="rId14" tooltip="Жизнь"/>
              </a:rPr>
              <a:t>жизнь</a:t>
            </a:r>
            <a:r>
              <a:rPr lang="ru-RU" sz="2400" dirty="0" smtClean="0"/>
              <a:t> на </a:t>
            </a:r>
            <a:r>
              <a:rPr lang="ru-RU" sz="2400" u="sng" dirty="0" smtClean="0">
                <a:hlinkClick r:id="rId15" tooltip="Земля"/>
              </a:rPr>
              <a:t>Земле</a:t>
            </a:r>
            <a:r>
              <a:rPr lang="ru-RU" sz="2400" u="sng" baseline="30000" dirty="0" smtClean="0">
                <a:hlinkClick r:id="rId16"/>
              </a:rPr>
              <a:t>[6]</a:t>
            </a:r>
            <a:r>
              <a:rPr lang="ru-RU" sz="2400" dirty="0" smtClean="0"/>
              <a:t> (</a:t>
            </a:r>
            <a:r>
              <a:rPr lang="ru-RU" sz="2400" u="sng" dirty="0" smtClean="0">
                <a:hlinkClick r:id="rId17" tooltip="Фотон"/>
              </a:rPr>
              <a:t>фотоны</a:t>
            </a:r>
            <a:r>
              <a:rPr lang="ru-RU" sz="2400" dirty="0" smtClean="0"/>
              <a:t> необходимы для начальных стадий процесса </a:t>
            </a:r>
            <a:r>
              <a:rPr lang="ru-RU" sz="2400" u="sng" dirty="0" smtClean="0">
                <a:hlinkClick r:id="rId18" tooltip="Фотосинтез"/>
              </a:rPr>
              <a:t>фотосинтеза</a:t>
            </a:r>
            <a:r>
              <a:rPr lang="ru-RU" sz="2400" dirty="0" smtClean="0"/>
              <a:t>), определяет </a:t>
            </a:r>
            <a:r>
              <a:rPr lang="ru-RU" sz="2400" u="sng" dirty="0" smtClean="0">
                <a:hlinkClick r:id="rId19" tooltip="Климат"/>
              </a:rPr>
              <a:t>климат</a:t>
            </a:r>
            <a:r>
              <a:rPr lang="ru-RU" sz="2400" dirty="0" smtClean="0"/>
              <a:t>. Солнце состоит из </a:t>
            </a:r>
            <a:r>
              <a:rPr lang="ru-RU" sz="2400" u="sng" dirty="0" smtClean="0">
                <a:hlinkClick r:id="rId20" tooltip="Водород"/>
              </a:rPr>
              <a:t>водорода</a:t>
            </a:r>
            <a:r>
              <a:rPr lang="ru-RU" sz="2400" dirty="0" smtClean="0"/>
              <a:t> (~73 % от массы и ~92 % от объёма), </a:t>
            </a:r>
            <a:r>
              <a:rPr lang="ru-RU" sz="2400" u="sng" dirty="0" smtClean="0">
                <a:hlinkClick r:id="rId21" tooltip="Гелий"/>
              </a:rPr>
              <a:t>гелия</a:t>
            </a:r>
            <a:r>
              <a:rPr lang="ru-RU" sz="2400" dirty="0" smtClean="0"/>
              <a:t> (~25 % от массы и ~7 % от объёма</a:t>
            </a:r>
            <a:r>
              <a:rPr lang="ru-RU" sz="2400" u="sng" baseline="30000" dirty="0" smtClean="0">
                <a:hlinkClick r:id="rId22"/>
              </a:rPr>
              <a:t>[7]</a:t>
            </a:r>
            <a:r>
              <a:rPr lang="ru-RU" sz="2400" dirty="0" smtClean="0"/>
              <a:t>) и </a:t>
            </a:r>
            <a:r>
              <a:rPr lang="ru-RU" sz="2400" dirty="0" err="1" smtClean="0"/>
              <a:t>других</a:t>
            </a:r>
            <a:r>
              <a:rPr lang="ru-RU" sz="2400" u="sng" dirty="0" err="1" smtClean="0">
                <a:hlinkClick r:id="rId23" tooltip="Химический элемент"/>
              </a:rPr>
              <a:t>элементов</a:t>
            </a:r>
            <a:r>
              <a:rPr lang="ru-RU" sz="2400" dirty="0" smtClean="0"/>
              <a:t> с меньшей концентрацией: </a:t>
            </a:r>
            <a:r>
              <a:rPr lang="ru-RU" sz="2400" u="sng" dirty="0" smtClean="0">
                <a:hlinkClick r:id="rId24" tooltip="Железо"/>
              </a:rPr>
              <a:t>железа</a:t>
            </a:r>
            <a:r>
              <a:rPr lang="ru-RU" sz="2400" dirty="0" smtClean="0"/>
              <a:t>, </a:t>
            </a:r>
            <a:r>
              <a:rPr lang="ru-RU" sz="2400" u="sng" dirty="0" smtClean="0">
                <a:hlinkClick r:id="rId25" tooltip="Никель"/>
              </a:rPr>
              <a:t>никеля</a:t>
            </a:r>
            <a:r>
              <a:rPr lang="ru-RU" sz="2400" dirty="0" smtClean="0"/>
              <a:t>, </a:t>
            </a:r>
            <a:r>
              <a:rPr lang="ru-RU" sz="2400" u="sng" dirty="0" smtClean="0">
                <a:hlinkClick r:id="rId26" tooltip="Кислород"/>
              </a:rPr>
              <a:t>кислорода</a:t>
            </a:r>
            <a:r>
              <a:rPr lang="ru-RU" sz="2400" dirty="0" smtClean="0"/>
              <a:t>, </a:t>
            </a:r>
            <a:r>
              <a:rPr lang="ru-RU" sz="2400" u="sng" dirty="0" smtClean="0">
                <a:hlinkClick r:id="rId27" tooltip="Азот"/>
              </a:rPr>
              <a:t>азота</a:t>
            </a:r>
            <a:r>
              <a:rPr lang="ru-RU" sz="2400" dirty="0" smtClean="0"/>
              <a:t>, </a:t>
            </a:r>
            <a:r>
              <a:rPr lang="ru-RU" sz="2400" u="sng" dirty="0" smtClean="0">
                <a:hlinkClick r:id="rId28" tooltip="Кремний"/>
              </a:rPr>
              <a:t>кремния</a:t>
            </a:r>
            <a:r>
              <a:rPr lang="ru-RU" sz="2400" dirty="0" smtClean="0"/>
              <a:t>, </a:t>
            </a:r>
            <a:r>
              <a:rPr lang="ru-RU" sz="2400" u="sng" dirty="0" err="1" smtClean="0">
                <a:hlinkClick r:id="rId29" tooltip="Сера"/>
              </a:rPr>
              <a:t>серы</a:t>
            </a:r>
            <a:r>
              <a:rPr lang="ru-RU" sz="2400" dirty="0" err="1" smtClean="0"/>
              <a:t>,</a:t>
            </a:r>
            <a:r>
              <a:rPr lang="ru-RU" sz="2400" u="sng" dirty="0" err="1" smtClean="0">
                <a:hlinkClick r:id="rId30" tooltip="Магний"/>
              </a:rPr>
              <a:t>магния</a:t>
            </a:r>
            <a:r>
              <a:rPr lang="ru-RU" sz="2400" dirty="0" smtClean="0"/>
              <a:t>, </a:t>
            </a:r>
            <a:r>
              <a:rPr lang="ru-RU" sz="2400" u="sng" dirty="0" smtClean="0">
                <a:hlinkClick r:id="rId31" tooltip="Углерод"/>
              </a:rPr>
              <a:t>углерода</a:t>
            </a:r>
            <a:r>
              <a:rPr lang="ru-RU" sz="2400" dirty="0" smtClean="0"/>
              <a:t>, </a:t>
            </a:r>
            <a:r>
              <a:rPr lang="ru-RU" sz="2400" u="sng" dirty="0" smtClean="0">
                <a:hlinkClick r:id="rId32" tooltip="Неон"/>
              </a:rPr>
              <a:t>неона</a:t>
            </a:r>
            <a:r>
              <a:rPr lang="ru-RU" sz="2400" dirty="0" smtClean="0"/>
              <a:t>, </a:t>
            </a:r>
            <a:r>
              <a:rPr lang="ru-RU" sz="2400" u="sng" dirty="0" smtClean="0">
                <a:hlinkClick r:id="rId33" tooltip="Кальций"/>
              </a:rPr>
              <a:t>кальция</a:t>
            </a:r>
            <a:r>
              <a:rPr lang="ru-RU" sz="2400" dirty="0" smtClean="0"/>
              <a:t> и </a:t>
            </a:r>
            <a:r>
              <a:rPr lang="ru-RU" sz="2400" u="sng" dirty="0" smtClean="0">
                <a:hlinkClick r:id="rId34" tooltip="Хром"/>
              </a:rPr>
              <a:t>хрома</a:t>
            </a:r>
            <a:r>
              <a:rPr lang="ru-RU" sz="2400" u="sng" baseline="30000" dirty="0" smtClean="0">
                <a:hlinkClick r:id="rId35"/>
              </a:rPr>
              <a:t>[8]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http://im0-tub-ru.yandex.net/i?id=50989635-1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290106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im2-tub-ru.yandex.net/i?id=272703737-62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052736"/>
            <a:ext cx="3228950" cy="3228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7704" y="501317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РИСУЮТ ДЕТИ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7" descr="http://im6-tub-ru.yandex.net/i?id=36180896-2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36912"/>
            <a:ext cx="3579716" cy="27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Рисунок 10" descr="http://im6-tub-ru.yandex.net/i?id=117227327-15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32656"/>
            <a:ext cx="4447350" cy="33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64704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некоторых культурах существовало сразу несколько божественных персонификаций солнца: в Египте </a:t>
            </a:r>
            <a:r>
              <a:rPr lang="ru-RU" sz="2800" dirty="0" err="1" smtClean="0"/>
              <a:t>Керпи</a:t>
            </a:r>
            <a:r>
              <a:rPr lang="ru-RU" sz="2800" dirty="0" smtClean="0"/>
              <a:t> — бог-скарабей восходящего солнца, Гор — дневного, Ра — солнца в зените, а Осирис — бог заходящего солнца. В Древней Греции солнце представлял Гелиос, в то время как древнеримского </a:t>
            </a:r>
            <a:r>
              <a:rPr lang="ru-RU" sz="2800" dirty="0" err="1" smtClean="0"/>
              <a:t>Сола</a:t>
            </a:r>
            <a:r>
              <a:rPr lang="ru-RU" sz="2800" dirty="0" smtClean="0"/>
              <a:t> время от времени заменял Аполлон, представляя сияние солнечного света.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325218"/>
            <a:ext cx="882047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Температура поверхности Солнца достигает 6000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2" tooltip="Кельвин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поэтому Солнце светит почти белым светом, но из-за более сильного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3" tooltip="Рэлеевское рассеяние"/>
              </a:rPr>
              <a:t>рассеяния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и поглощения коротковолновой части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спектра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4" tooltip="Атмосфера Земли"/>
              </a:rPr>
              <a:t>атмосферой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4" tooltip="Атмосфера Земли"/>
              </a:rPr>
              <a:t> Земли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прямой свет Солнца у поверхности нашей планеты приобретает некоторый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5" tooltip="Жёлтый"/>
              </a:rPr>
              <a:t>жёлтый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оттенок (при ясном небе, в сумме с голубым оттенком рассеянного света от неба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общее освещение объектов на земле вновь становится белым).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8" descr="http://upload.wikimedia.org/wikipedia/ru/thumb/8/89/SunLayers-rus.png/280px-SunLayers-ru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20646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26" descr="http://upload.wikimedia.org/wikipedia/commons/thumb/f/fe/Mass_eject.png/300px-Mass_ejec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7956376" cy="685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77</Words>
  <Application>Microsoft Office PowerPoint</Application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солнце</vt:lpstr>
      <vt:lpstr>Слайд 2</vt:lpstr>
      <vt:lpstr>ЗВЕЗДА ПО ИМЕНИ СОЛНЦЕ</vt:lpstr>
      <vt:lpstr>Слайд 4</vt:lpstr>
      <vt:lpstr>Слайд 5</vt:lpstr>
      <vt:lpstr>Слайд 6</vt:lpstr>
      <vt:lpstr>Слайд 7</vt:lpstr>
      <vt:lpstr>Слайд 8</vt:lpstr>
      <vt:lpstr>Слайд 9</vt:lpstr>
      <vt:lpstr>  Солнцестояние — определяется как момент времени в годичном вращении Земли вокруг Солнца, когда наблюдается самый короткий день или самая короткая ночь. В году существует два солнцестояния — зимнее и летнее. В северном полушарии зимнее солнцестояние происходит 21 или 22 декабря. В эти числа можно наблюдать самый короткий день (и самую длинную ночь). Летнее солнцестояние попадает на 20 или 21 июня. В этот момент наблюдается самая короткая ночь (и самый длинный день). В южном полушарии на приведенные выше даты приходятся, соответственно, летнее и зимнее солнцестояния.  </vt:lpstr>
      <vt:lpstr>Языческое Солнце Древние славяне уважали солнце и почитали дни, когда происходило солнцестояние. Эти четыре праздника (два солнцестояния и два равноденствия - Коляда, Великдень, Купала и Таусень) считались у славян точками отсчета для занятия земледелием, строительством, и другими жизненно важными для общества делами.</vt:lpstr>
      <vt:lpstr>Колокольчик синенький   Прозвенел букашке:  « Ты скажи мне, милая,  Что там за ромашка  Выросла над облаком  жёлтая такая,  Яркая, лучистая,  очень уж большая?»  «Это, кроха, не цветок, -  Та в ответ смеётся, -  Это крупное светило  Под названьем Солнце».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солнце</dc:title>
  <cp:lastModifiedBy>Your User Name</cp:lastModifiedBy>
  <cp:revision>4</cp:revision>
  <dcterms:modified xsi:type="dcterms:W3CDTF">2011-11-08T17:51:52Z</dcterms:modified>
</cp:coreProperties>
</file>