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3AC5FA-2AD0-44B7-997D-7930981CD179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52420D-EE1A-4C2A-9555-C4C5C1C4B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97152"/>
            <a:ext cx="8062912" cy="1752600"/>
          </a:xfrm>
        </p:spPr>
        <p:txBody>
          <a:bodyPr>
            <a:normAutofit fontScale="70000" lnSpcReduction="20000"/>
          </a:bodyPr>
          <a:lstStyle/>
          <a:p>
            <a:r>
              <a:rPr lang="ru-RU" sz="4800" b="1" i="1" dirty="0" smtClean="0">
                <a:solidFill>
                  <a:srgbClr val="FFFF00"/>
                </a:solidFill>
              </a:rPr>
              <a:t>Учитель МОУ «СОШ </a:t>
            </a:r>
            <a:r>
              <a:rPr lang="ru-RU" sz="4800" b="1" i="1" dirty="0" err="1" smtClean="0">
                <a:solidFill>
                  <a:srgbClr val="FFFF00"/>
                </a:solidFill>
              </a:rPr>
              <a:t>с.Орлов</a:t>
            </a:r>
            <a:r>
              <a:rPr lang="ru-RU" sz="4800" b="1" i="1" dirty="0" smtClean="0">
                <a:solidFill>
                  <a:srgbClr val="FFFF00"/>
                </a:solidFill>
              </a:rPr>
              <a:t> – Гай </a:t>
            </a:r>
            <a:r>
              <a:rPr lang="ru-RU" sz="4800" b="1" i="1" dirty="0" err="1" smtClean="0">
                <a:solidFill>
                  <a:srgbClr val="FFFF00"/>
                </a:solidFill>
              </a:rPr>
              <a:t>Ершовского</a:t>
            </a:r>
            <a:r>
              <a:rPr lang="ru-RU" sz="4800" b="1" i="1" dirty="0" smtClean="0">
                <a:solidFill>
                  <a:srgbClr val="FFFF00"/>
                </a:solidFill>
              </a:rPr>
              <a:t> района Саратовской области» </a:t>
            </a:r>
            <a:r>
              <a:rPr lang="ru-RU" sz="5700" b="1" i="1" dirty="0" smtClean="0">
                <a:solidFill>
                  <a:srgbClr val="FFFF00"/>
                </a:solidFill>
              </a:rPr>
              <a:t>Бугрова Н. А.</a:t>
            </a:r>
            <a:endParaRPr lang="ru-RU" sz="5700" b="1" i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975" y="836712"/>
            <a:ext cx="85315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Составные задачи</a:t>
            </a:r>
          </a:p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на нахождение суммы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44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Скругленная соединительная линия 4"/>
          <p:cNvCxnSpPr/>
          <p:nvPr/>
        </p:nvCxnSpPr>
        <p:spPr>
          <a:xfrm flipV="1">
            <a:off x="1259632" y="3284984"/>
            <a:ext cx="1296144" cy="1152128"/>
          </a:xfrm>
          <a:prstGeom prst="curvedConnector3">
            <a:avLst>
              <a:gd name="adj1" fmla="val -10470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1683656" y="2665287"/>
            <a:ext cx="5768664" cy="1572884"/>
          </a:xfrm>
          <a:custGeom>
            <a:avLst/>
            <a:gdLst>
              <a:gd name="connsiteX0" fmla="*/ 0 w 3192324"/>
              <a:gd name="connsiteY0" fmla="*/ 948770 h 1572884"/>
              <a:gd name="connsiteX1" fmla="*/ 580572 w 3192324"/>
              <a:gd name="connsiteY1" fmla="*/ 5342 h 1572884"/>
              <a:gd name="connsiteX2" fmla="*/ 1393372 w 3192324"/>
              <a:gd name="connsiteY2" fmla="*/ 1326142 h 1572884"/>
              <a:gd name="connsiteX3" fmla="*/ 1407886 w 3192324"/>
              <a:gd name="connsiteY3" fmla="*/ 324656 h 1572884"/>
              <a:gd name="connsiteX4" fmla="*/ 1785257 w 3192324"/>
              <a:gd name="connsiteY4" fmla="*/ 1572884 h 1572884"/>
              <a:gd name="connsiteX5" fmla="*/ 1785257 w 3192324"/>
              <a:gd name="connsiteY5" fmla="*/ 1572884 h 1572884"/>
              <a:gd name="connsiteX6" fmla="*/ 2481943 w 3192324"/>
              <a:gd name="connsiteY6" fmla="*/ 455284 h 1572884"/>
              <a:gd name="connsiteX7" fmla="*/ 3120572 w 3192324"/>
              <a:gd name="connsiteY7" fmla="*/ 1398713 h 1572884"/>
              <a:gd name="connsiteX8" fmla="*/ 3149600 w 3192324"/>
              <a:gd name="connsiteY8" fmla="*/ 1340656 h 157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2324" h="1572884">
                <a:moveTo>
                  <a:pt x="0" y="948770"/>
                </a:moveTo>
                <a:cubicBezTo>
                  <a:pt x="174171" y="445608"/>
                  <a:pt x="348343" y="-57553"/>
                  <a:pt x="580572" y="5342"/>
                </a:cubicBezTo>
                <a:cubicBezTo>
                  <a:pt x="812801" y="68237"/>
                  <a:pt x="1255486" y="1272923"/>
                  <a:pt x="1393372" y="1326142"/>
                </a:cubicBezTo>
                <a:cubicBezTo>
                  <a:pt x="1531258" y="1379361"/>
                  <a:pt x="1342572" y="283532"/>
                  <a:pt x="1407886" y="324656"/>
                </a:cubicBezTo>
                <a:cubicBezTo>
                  <a:pt x="1473200" y="365780"/>
                  <a:pt x="1785257" y="1572884"/>
                  <a:pt x="1785257" y="1572884"/>
                </a:cubicBezTo>
                <a:lnTo>
                  <a:pt x="1785257" y="1572884"/>
                </a:lnTo>
                <a:cubicBezTo>
                  <a:pt x="1901371" y="1386617"/>
                  <a:pt x="2259391" y="484312"/>
                  <a:pt x="2481943" y="455284"/>
                </a:cubicBezTo>
                <a:cubicBezTo>
                  <a:pt x="2704495" y="426256"/>
                  <a:pt x="3009296" y="1251151"/>
                  <a:pt x="3120572" y="1398713"/>
                </a:cubicBezTo>
                <a:cubicBezTo>
                  <a:pt x="3231848" y="1546275"/>
                  <a:pt x="3190724" y="1443465"/>
                  <a:pt x="3149600" y="134065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248229" y="3642692"/>
            <a:ext cx="6564131" cy="1946548"/>
          </a:xfrm>
          <a:custGeom>
            <a:avLst/>
            <a:gdLst>
              <a:gd name="connsiteX0" fmla="*/ 0 w 5645701"/>
              <a:gd name="connsiteY0" fmla="*/ 1045422 h 1814679"/>
              <a:gd name="connsiteX1" fmla="*/ 798285 w 5645701"/>
              <a:gd name="connsiteY1" fmla="*/ 394 h 1814679"/>
              <a:gd name="connsiteX2" fmla="*/ 1582057 w 5645701"/>
              <a:gd name="connsiteY2" fmla="*/ 1147022 h 1814679"/>
              <a:gd name="connsiteX3" fmla="*/ 2830285 w 5645701"/>
              <a:gd name="connsiteY3" fmla="*/ 87479 h 1814679"/>
              <a:gd name="connsiteX4" fmla="*/ 3744685 w 5645701"/>
              <a:gd name="connsiteY4" fmla="*/ 1176051 h 1814679"/>
              <a:gd name="connsiteX5" fmla="*/ 5428342 w 5645701"/>
              <a:gd name="connsiteY5" fmla="*/ 450337 h 1814679"/>
              <a:gd name="connsiteX6" fmla="*/ 5529942 w 5645701"/>
              <a:gd name="connsiteY6" fmla="*/ 1422794 h 1814679"/>
              <a:gd name="connsiteX7" fmla="*/ 4557485 w 5645701"/>
              <a:gd name="connsiteY7" fmla="*/ 1814679 h 1814679"/>
              <a:gd name="connsiteX8" fmla="*/ 4557485 w 5645701"/>
              <a:gd name="connsiteY8" fmla="*/ 1814679 h 181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5701" h="1814679">
                <a:moveTo>
                  <a:pt x="0" y="1045422"/>
                </a:moveTo>
                <a:cubicBezTo>
                  <a:pt x="267304" y="514441"/>
                  <a:pt x="534609" y="-16539"/>
                  <a:pt x="798285" y="394"/>
                </a:cubicBezTo>
                <a:cubicBezTo>
                  <a:pt x="1061961" y="17327"/>
                  <a:pt x="1243390" y="1132508"/>
                  <a:pt x="1582057" y="1147022"/>
                </a:cubicBezTo>
                <a:cubicBezTo>
                  <a:pt x="1920724" y="1161536"/>
                  <a:pt x="2469847" y="82641"/>
                  <a:pt x="2830285" y="87479"/>
                </a:cubicBezTo>
                <a:cubicBezTo>
                  <a:pt x="3190723" y="92317"/>
                  <a:pt x="3311676" y="1115575"/>
                  <a:pt x="3744685" y="1176051"/>
                </a:cubicBezTo>
                <a:cubicBezTo>
                  <a:pt x="4177694" y="1236527"/>
                  <a:pt x="5130799" y="409213"/>
                  <a:pt x="5428342" y="450337"/>
                </a:cubicBezTo>
                <a:cubicBezTo>
                  <a:pt x="5725885" y="491461"/>
                  <a:pt x="5675085" y="1195404"/>
                  <a:pt x="5529942" y="1422794"/>
                </a:cubicBezTo>
                <a:cubicBezTo>
                  <a:pt x="5384799" y="1650184"/>
                  <a:pt x="4557485" y="1814679"/>
                  <a:pt x="4557485" y="1814679"/>
                </a:cubicBezTo>
                <a:lnTo>
                  <a:pt x="4557485" y="1814679"/>
                </a:ln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40360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</a:rPr>
              <a:t>На елку повесили 7 красных шаров,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</a:rPr>
              <a:t>а синих на 3 больше. Сколько всего шаров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</a:rPr>
              <a:t>повесили на елку?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5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Мама\merry-christ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9916"/>
            <a:ext cx="4572000" cy="687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Мама\37420221_1270_4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099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5400" b="1" cap="all" dirty="0">
                <a:ln w="9000" cmpd="sng">
                  <a:solidFill>
                    <a:srgbClr val="68007F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68007F">
                        <a:shade val="20000"/>
                        <a:satMod val="245000"/>
                      </a:srgbClr>
                    </a:gs>
                    <a:gs pos="43000">
                      <a:srgbClr val="68007F">
                        <a:satMod val="255000"/>
                      </a:srgbClr>
                    </a:gs>
                    <a:gs pos="48000">
                      <a:srgbClr val="68007F">
                        <a:shade val="85000"/>
                        <a:satMod val="255000"/>
                      </a:srgbClr>
                    </a:gs>
                    <a:gs pos="100000">
                      <a:srgbClr val="68007F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работу,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5400" b="1" cap="all" dirty="0">
                <a:ln w="9000" cmpd="sng">
                  <a:solidFill>
                    <a:srgbClr val="68007F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68007F">
                        <a:shade val="20000"/>
                        <a:satMod val="245000"/>
                      </a:srgbClr>
                    </a:gs>
                    <a:gs pos="43000">
                      <a:srgbClr val="68007F">
                        <a:satMod val="255000"/>
                      </a:srgbClr>
                    </a:gs>
                    <a:gs pos="48000">
                      <a:srgbClr val="68007F">
                        <a:shade val="85000"/>
                        <a:satMod val="255000"/>
                      </a:srgbClr>
                    </a:gs>
                    <a:gs pos="100000">
                      <a:srgbClr val="68007F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мои маленькие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5400" b="1" cap="all" dirty="0">
                <a:ln w="9000" cmpd="sng">
                  <a:solidFill>
                    <a:srgbClr val="68007F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68007F">
                        <a:shade val="20000"/>
                        <a:satMod val="245000"/>
                      </a:srgbClr>
                    </a:gs>
                    <a:gs pos="43000">
                      <a:srgbClr val="68007F">
                        <a:satMod val="255000"/>
                      </a:srgbClr>
                    </a:gs>
                    <a:gs pos="48000">
                      <a:srgbClr val="68007F">
                        <a:shade val="85000"/>
                        <a:satMod val="255000"/>
                      </a:srgbClr>
                    </a:gs>
                    <a:gs pos="100000">
                      <a:srgbClr val="68007F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путешественники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81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>
                <a:effectLst/>
              </a:rPr>
              <a:t/>
            </a:r>
            <a:br>
              <a:rPr lang="ru-RU" sz="2400" b="1" dirty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Цели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</a:rPr>
              <a:t>: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  <a:t> 1) повторить знания таблицы сложения с переходом через десяток; отработать умение решать составные задачи на нахождение суммы; закрепить прием сложения и вычитания чисел, оканчивающихся нулем, приемы </a:t>
            </a:r>
            <a:r>
              <a:rPr lang="ru-RU" sz="2400" i="1" dirty="0" err="1">
                <a:solidFill>
                  <a:schemeClr val="accent1">
                    <a:lumMod val="50000"/>
                  </a:schemeClr>
                </a:solidFill>
                <a:effectLst/>
              </a:rPr>
              <a:t>внетабличного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  <a:t> сложения; закрепить умение различать геометрические фигуры;</a:t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  <a:t>2) развивать математические способности, логическое мышление, внимание и интерес к предмету;</a:t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  <a:t>3) воспитывать здоровый образ жизни, любовь к зимней природе, создание предпраздничного настроения у детей.</a:t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06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Путешествие в царство Деда Мороза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dmin\Desktop\439421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5292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138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5832648" cy="6336704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 smtClean="0"/>
              <a:t>- </a:t>
            </a:r>
            <a:r>
              <a:rPr lang="ru-RU" dirty="0"/>
              <a:t>Я задумала число, вычла из него 6 и получила 30. Какое число я задумала? </a:t>
            </a:r>
          </a:p>
          <a:p>
            <a:pPr marL="64008" indent="0">
              <a:buNone/>
            </a:pPr>
            <a:r>
              <a:rPr lang="ru-RU" dirty="0"/>
              <a:t>- К какому числу надо прибавить 7, чтобы получить 17? </a:t>
            </a:r>
          </a:p>
          <a:p>
            <a:pPr marL="64008" indent="0">
              <a:buNone/>
            </a:pPr>
            <a:r>
              <a:rPr lang="ru-RU" dirty="0"/>
              <a:t>- Найдите сумму чисел 20 и 8, 6 и 7.</a:t>
            </a:r>
          </a:p>
          <a:p>
            <a:pPr marL="64008" indent="0">
              <a:buNone/>
            </a:pPr>
            <a:r>
              <a:rPr lang="ru-RU" dirty="0"/>
              <a:t>- Найдите разность 49 и 9.</a:t>
            </a:r>
          </a:p>
          <a:p>
            <a:pPr marL="64008" indent="0">
              <a:buNone/>
            </a:pPr>
            <a:r>
              <a:rPr lang="ru-RU" dirty="0"/>
              <a:t>- Увеличьте 8 на 5, 8 на 10.</a:t>
            </a:r>
          </a:p>
          <a:p>
            <a:pPr marL="64008" indent="0">
              <a:buNone/>
            </a:pPr>
            <a:r>
              <a:rPr lang="ru-RU" dirty="0"/>
              <a:t>- Уменьшите 30 на 10, 18 на 9.</a:t>
            </a:r>
          </a:p>
          <a:p>
            <a:pPr marL="64008" indent="0">
              <a:buNone/>
            </a:pPr>
            <a:r>
              <a:rPr lang="ru-RU" dirty="0"/>
              <a:t>- Саша вырезал 7 снежинок, а Коля на 4 снежинки больше. Сколько снежинок вырезал Коля? </a:t>
            </a:r>
          </a:p>
          <a:p>
            <a:pPr marL="64008" indent="0">
              <a:buNone/>
            </a:pPr>
            <a:r>
              <a:rPr lang="ru-RU" dirty="0"/>
              <a:t>- Даша сделала 11 елочных игрушек, а Маша на 3 игрушки меньше. Сколько игрушек сделала Маша? </a:t>
            </a:r>
          </a:p>
          <a:p>
            <a:endParaRPr lang="ru-RU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5652120" y="3933056"/>
            <a:ext cx="3081883" cy="279536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79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ru-RU" dirty="0"/>
              <a:t>Где здесь «лишние» числа и почему они «лишние»?</a:t>
            </a:r>
          </a:p>
          <a:p>
            <a:pPr marL="64008" indent="0">
              <a:buNone/>
            </a:pPr>
            <a:r>
              <a:rPr lang="ru-RU" dirty="0"/>
              <a:t>На доске</a:t>
            </a:r>
          </a:p>
          <a:p>
            <a:pPr marL="64008" indent="0">
              <a:buNone/>
            </a:pPr>
            <a:r>
              <a:rPr lang="ru-RU" dirty="0"/>
              <a:t>10   20   30   40   55   60</a:t>
            </a:r>
          </a:p>
          <a:p>
            <a:pPr marL="64008" indent="0">
              <a:buNone/>
            </a:pPr>
            <a:r>
              <a:rPr lang="ru-RU" dirty="0" smtClean="0"/>
              <a:t> </a:t>
            </a:r>
            <a:r>
              <a:rPr lang="ru-RU" dirty="0"/>
              <a:t>1      2    31    4     5     6    7</a:t>
            </a:r>
          </a:p>
          <a:p>
            <a:pPr marL="64008" indent="0">
              <a:buNone/>
            </a:pPr>
            <a:r>
              <a:rPr lang="ru-RU" dirty="0" smtClean="0"/>
              <a:t>24   </a:t>
            </a:r>
            <a:r>
              <a:rPr lang="ru-RU" dirty="0"/>
              <a:t>11   13   15  17    19   12</a:t>
            </a:r>
          </a:p>
          <a:p>
            <a:endParaRPr lang="ru-RU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6153509" y="2420888"/>
            <a:ext cx="2079104" cy="158417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5652120" y="3933056"/>
            <a:ext cx="3081883" cy="279536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252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5881223" cy="5976664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dirty="0"/>
              <a:t>На ветвях, украшенных	</a:t>
            </a:r>
          </a:p>
          <a:p>
            <a:pPr marL="64008" indent="0">
              <a:buNone/>
            </a:pPr>
            <a:r>
              <a:rPr lang="ru-RU" dirty="0"/>
              <a:t>Снежной бахромой</a:t>
            </a:r>
          </a:p>
          <a:p>
            <a:pPr marL="64008" indent="0">
              <a:buNone/>
            </a:pPr>
            <a:r>
              <a:rPr lang="ru-RU" dirty="0" smtClean="0"/>
              <a:t>Яблоки румяные выросли зимой.</a:t>
            </a:r>
          </a:p>
          <a:p>
            <a:pPr marL="64008" indent="0">
              <a:buNone/>
            </a:pPr>
            <a:r>
              <a:rPr lang="ru-RU" dirty="0" smtClean="0"/>
              <a:t>Снегири </a:t>
            </a:r>
            <a:r>
              <a:rPr lang="ru-RU" dirty="0"/>
              <a:t>на яблоню сели, посмотрели!</a:t>
            </a:r>
          </a:p>
          <a:p>
            <a:pPr marL="64008" indent="0">
              <a:buNone/>
            </a:pPr>
            <a:r>
              <a:rPr lang="ru-RU" dirty="0"/>
              <a:t>Прилетело весело их десятка три.</a:t>
            </a:r>
          </a:p>
          <a:p>
            <a:pPr marL="64008" indent="0">
              <a:buNone/>
            </a:pPr>
            <a:r>
              <a:rPr lang="ru-RU" dirty="0"/>
              <a:t>Тут, смотри, еще летят.</a:t>
            </a:r>
          </a:p>
          <a:p>
            <a:pPr marL="64008" indent="0">
              <a:buNone/>
            </a:pPr>
            <a:r>
              <a:rPr lang="ru-RU" dirty="0"/>
              <a:t>Их теперь уж пятьдесят.</a:t>
            </a:r>
          </a:p>
          <a:p>
            <a:pPr marL="64008" indent="0">
              <a:buNone/>
            </a:pPr>
            <a:r>
              <a:rPr lang="ru-RU" dirty="0"/>
              <a:t>Вы подумайте о том,</a:t>
            </a:r>
          </a:p>
          <a:p>
            <a:pPr marL="64008" indent="0">
              <a:buNone/>
            </a:pPr>
            <a:r>
              <a:rPr lang="ru-RU" dirty="0"/>
              <a:t>Сколько птиц прилетело потом? </a:t>
            </a:r>
          </a:p>
          <a:p>
            <a:endParaRPr lang="ru-RU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6547841" y="1344119"/>
            <a:ext cx="1290439" cy="10596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5652120" y="3933056"/>
            <a:ext cx="3081883" cy="279536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6153509" y="2420888"/>
            <a:ext cx="2079104" cy="158417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425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5338936" cy="457200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/>
              <a:t>Посмотрите-ка, ребята, это головной убор снеговика. Какой он формы</a:t>
            </a:r>
            <a:r>
              <a:rPr lang="ru-RU" dirty="0" smtClean="0"/>
              <a:t>?) </a:t>
            </a:r>
            <a:endParaRPr lang="ru-RU" dirty="0"/>
          </a:p>
          <a:p>
            <a:pPr marL="64008" indent="0">
              <a:buNone/>
            </a:pPr>
            <a:r>
              <a:rPr lang="ru-RU" dirty="0" smtClean="0"/>
              <a:t>- </a:t>
            </a:r>
            <a:r>
              <a:rPr lang="ru-RU" dirty="0"/>
              <a:t>Сколько четырехугольников в нем? </a:t>
            </a:r>
          </a:p>
          <a:p>
            <a:pPr marL="64008" indent="0">
              <a:buNone/>
            </a:pPr>
            <a:r>
              <a:rPr lang="ru-RU" dirty="0"/>
              <a:t>- Сколько прямоугольников? </a:t>
            </a:r>
          </a:p>
          <a:p>
            <a:pPr marL="64008" indent="0">
              <a:buNone/>
            </a:pPr>
            <a:r>
              <a:rPr lang="ru-RU" dirty="0"/>
              <a:t>- Сколько квадратов? </a:t>
            </a:r>
          </a:p>
          <a:p>
            <a:pPr marL="64008" indent="0">
              <a:buNone/>
            </a:pPr>
            <a:r>
              <a:rPr lang="ru-RU" dirty="0"/>
              <a:t>- Сколько треугольников? </a:t>
            </a:r>
          </a:p>
          <a:p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flipV="1">
            <a:off x="5857884" y="357166"/>
            <a:ext cx="2160240" cy="1008112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E:\Мама\1261053390_0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633"/>
            <a:ext cx="3314080" cy="64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flipH="1">
            <a:off x="4690782" y="3223559"/>
            <a:ext cx="241257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Трапеция 6"/>
          <p:cNvSpPr/>
          <p:nvPr/>
        </p:nvSpPr>
        <p:spPr>
          <a:xfrm>
            <a:off x="6286512" y="428604"/>
            <a:ext cx="1571636" cy="1000132"/>
          </a:xfrm>
          <a:prstGeom prst="trapezoi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6286512" y="428604"/>
            <a:ext cx="1285884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072992" y="927876"/>
            <a:ext cx="100013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073124" y="927876"/>
            <a:ext cx="99933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7716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033" y="5301208"/>
            <a:ext cx="8229600" cy="1287016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5 м   8 </a:t>
            </a:r>
            <a:r>
              <a:rPr lang="ru-RU" sz="4800" b="1" dirty="0" err="1" smtClean="0">
                <a:solidFill>
                  <a:srgbClr val="FF0000"/>
                </a:solidFill>
              </a:rPr>
              <a:t>дм</a:t>
            </a:r>
            <a:r>
              <a:rPr lang="ru-RU" sz="4800" b="1" dirty="0" smtClean="0">
                <a:solidFill>
                  <a:srgbClr val="FF0000"/>
                </a:solidFill>
              </a:rPr>
              <a:t>      54 см   39 </a:t>
            </a:r>
            <a:r>
              <a:rPr lang="ru-RU" sz="4800" b="1" dirty="0" err="1">
                <a:solidFill>
                  <a:srgbClr val="FF0000"/>
                </a:solidFill>
              </a:rPr>
              <a:t>дм</a:t>
            </a:r>
            <a:endParaRPr lang="ru-RU" sz="4800" b="1" dirty="0">
              <a:solidFill>
                <a:srgbClr val="FF0000"/>
              </a:solidFill>
            </a:endParaRPr>
          </a:p>
          <a:p>
            <a:pPr marL="64008" indent="0">
              <a:buNone/>
            </a:pP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E:\Мама\icicl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4993"/>
            <a:ext cx="9135081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783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149080"/>
            <a:ext cx="7715200" cy="2305728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b="1" i="1" dirty="0">
                <a:solidFill>
                  <a:srgbClr val="92D050"/>
                </a:solidFill>
              </a:rPr>
              <a:t> 9+5                                           9+6                                             </a:t>
            </a:r>
            <a:r>
              <a:rPr lang="ru-RU" b="1" i="1" dirty="0" smtClean="0">
                <a:solidFill>
                  <a:srgbClr val="92D050"/>
                </a:solidFill>
              </a:rPr>
              <a:t>9+7   </a:t>
            </a:r>
            <a:r>
              <a:rPr lang="ru-RU" b="1" i="1" dirty="0">
                <a:solidFill>
                  <a:srgbClr val="92D050"/>
                </a:solidFill>
              </a:rPr>
              <a:t>8+3                                            8+4                                            </a:t>
            </a:r>
            <a:r>
              <a:rPr lang="ru-RU" b="1" i="1" dirty="0" smtClean="0">
                <a:solidFill>
                  <a:srgbClr val="92D050"/>
                </a:solidFill>
              </a:rPr>
              <a:t>8+6       </a:t>
            </a:r>
            <a:endParaRPr lang="ru-RU" b="1" dirty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7+4                                            </a:t>
            </a:r>
            <a:r>
              <a:rPr lang="ru-RU" b="1" i="1" dirty="0">
                <a:solidFill>
                  <a:srgbClr val="92D050"/>
                </a:solidFill>
              </a:rPr>
              <a:t>7+5                                             7+6</a:t>
            </a:r>
            <a:endParaRPr lang="ru-RU" b="1" dirty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15-9                                           </a:t>
            </a:r>
            <a:r>
              <a:rPr lang="ru-RU" b="1" i="1" dirty="0">
                <a:solidFill>
                  <a:srgbClr val="92D050"/>
                </a:solidFill>
              </a:rPr>
              <a:t>17-9                                            13-8 </a:t>
            </a:r>
            <a:endParaRPr lang="ru-RU" b="1" dirty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14-7                                           </a:t>
            </a:r>
            <a:r>
              <a:rPr lang="ru-RU" b="1" i="1" dirty="0">
                <a:solidFill>
                  <a:srgbClr val="92D050"/>
                </a:solidFill>
              </a:rPr>
              <a:t>16-8                                            12-6</a:t>
            </a:r>
            <a:endParaRPr lang="ru-RU" b="1" dirty="0">
              <a:solidFill>
                <a:srgbClr val="92D050"/>
              </a:solidFill>
            </a:endParaRPr>
          </a:p>
        </p:txBody>
      </p:sp>
      <p:pic>
        <p:nvPicPr>
          <p:cNvPr id="4" name="Рисунок 3" descr="C:\Documents and Settings\comp\Рабочий стол\new_year_trafaret2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476672"/>
            <a:ext cx="2342381" cy="309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comp\Рабочий стол\new_year_trafaret2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1" y="476672"/>
            <a:ext cx="2359322" cy="309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comp\Рабочий стол\new_year_trafaret2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128" y="476673"/>
            <a:ext cx="2664295" cy="309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87157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</TotalTime>
  <Words>242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Слайд 1</vt:lpstr>
      <vt:lpstr>               Цели: 1) повторить знания таблицы сложения с переходом через десяток; отработать умение решать составные задачи на нахождение суммы; закрепить прием сложения и вычитания чисел, оканчивающихся нулем, приемы внетабличного сложения; закрепить умение различать геометрические фигуры; 2) развивать математические способности, логическое мышление, внимание и интерес к предмету; 3) воспитывать здоровый образ жизни, любовь к зимней природе, создание предпраздничного настроения у детей.  </vt:lpstr>
      <vt:lpstr>Путешествие в царство Деда Мороза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Маришка</dc:creator>
  <cp:lastModifiedBy>User</cp:lastModifiedBy>
  <cp:revision>12</cp:revision>
  <dcterms:created xsi:type="dcterms:W3CDTF">2012-10-09T17:16:33Z</dcterms:created>
  <dcterms:modified xsi:type="dcterms:W3CDTF">2012-10-26T17:36:15Z</dcterms:modified>
</cp:coreProperties>
</file>