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21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86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59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34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28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13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68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87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CC"/>
            </a:gs>
            <a:gs pos="94000">
              <a:srgbClr val="6600CC">
                <a:lumMod val="31000"/>
                <a:lumOff val="69000"/>
                <a:alpha val="59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BB05-6DB4-4979-B280-7FA08924BD30}" type="datetimeFigureOut">
              <a:rPr lang="ru-RU" smtClean="0"/>
              <a:pPr/>
              <a:t>19.09.2011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BC7F0-4110-4C81-926A-EB81E0FE0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45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9.xml"/><Relationship Id="rId18" Type="http://schemas.openxmlformats.org/officeDocument/2006/relationships/slide" Target="slide16.xml"/><Relationship Id="rId26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slide" Target="slide11.xml"/><Relationship Id="rId7" Type="http://schemas.openxmlformats.org/officeDocument/2006/relationships/slide" Target="slide6.xml"/><Relationship Id="rId12" Type="http://schemas.openxmlformats.org/officeDocument/2006/relationships/slide" Target="slide13.xml"/><Relationship Id="rId17" Type="http://schemas.openxmlformats.org/officeDocument/2006/relationships/slide" Target="slide9.xml"/><Relationship Id="rId25" Type="http://schemas.openxmlformats.org/officeDocument/2006/relationships/image" Target="../media/image3.png"/><Relationship Id="rId2" Type="http://schemas.openxmlformats.org/officeDocument/2006/relationships/slide" Target="slide1.xml"/><Relationship Id="rId16" Type="http://schemas.openxmlformats.org/officeDocument/2006/relationships/slide" Target="slide17.xml"/><Relationship Id="rId20" Type="http://schemas.openxmlformats.org/officeDocument/2006/relationships/slide" Target="slide20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8.xml"/><Relationship Id="rId24" Type="http://schemas.openxmlformats.org/officeDocument/2006/relationships/image" Target="../media/image2.png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slide" Target="slide8.xml"/><Relationship Id="rId19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10.xml"/><Relationship Id="rId14" Type="http://schemas.openxmlformats.org/officeDocument/2006/relationships/slide" Target="slide12.xml"/><Relationship Id="rId22" Type="http://schemas.openxmlformats.org/officeDocument/2006/relationships/slide" Target="slide21.xml"/><Relationship Id="rId27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2008-07.photosight.ru/09/2750555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hotoregion.ru/data/media/2/resized_DSC01573-1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ile.interfotki.ru/photo/14/63/146357/u2d0ah_cont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rifoli.ru/red/str_w_1/vertic/flower_5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totalrating.ru/i/10/b_9745zveroboi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2005-06.photosight.ru/14/902876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vanmed.ru/wp-content/uploads/cache/3960_NpAdvHove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druidgor.narod.ru/travnik/img_trav/klukva_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7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9350840"/>
              </p:ext>
            </p:extLst>
          </p:nvPr>
        </p:nvGraphicFramePr>
        <p:xfrm>
          <a:off x="179388" y="1397000"/>
          <a:ext cx="8713787" cy="4344416"/>
        </p:xfrm>
        <a:graphic>
          <a:graphicData uri="http://schemas.openxmlformats.org/drawingml/2006/table">
            <a:tbl>
              <a:tblPr/>
              <a:tblGrid>
                <a:gridCol w="3273425"/>
                <a:gridCol w="1027112"/>
                <a:gridCol w="927100"/>
                <a:gridCol w="1744663"/>
                <a:gridCol w="1741487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Викторина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Лекарствен-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ные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травы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Заморочки из бочки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74" name="AutoShape 1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1484313"/>
            <a:ext cx="935037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3" action="ppaction://hlinksldjump"/>
              </a:rPr>
              <a:t>10</a:t>
            </a:r>
            <a:endParaRPr lang="ru-RU" sz="4400" b="1" dirty="0"/>
          </a:p>
        </p:txBody>
      </p:sp>
      <p:sp>
        <p:nvSpPr>
          <p:cNvPr id="2175" name="AutoShape 1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5025" y="1484313"/>
            <a:ext cx="935038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 b="1" dirty="0">
                <a:hlinkClick r:id="rId4" action="ppaction://hlinksldjump"/>
              </a:rPr>
              <a:t>20</a:t>
            </a:r>
            <a:endParaRPr lang="ru-RU" sz="4000" b="1" dirty="0"/>
          </a:p>
        </p:txBody>
      </p:sp>
      <p:sp>
        <p:nvSpPr>
          <p:cNvPr id="2176" name="AutoShape 12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51500" y="1484313"/>
            <a:ext cx="935038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5" action="ppaction://hlinksldjump"/>
              </a:rPr>
              <a:t>30</a:t>
            </a:r>
            <a:endParaRPr lang="ru-RU" sz="4400" b="1" dirty="0"/>
          </a:p>
        </p:txBody>
      </p:sp>
      <p:sp>
        <p:nvSpPr>
          <p:cNvPr id="2177" name="AutoShape 1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1484313"/>
            <a:ext cx="935038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6" action="ppaction://hlinksldjump"/>
              </a:rPr>
              <a:t>40</a:t>
            </a:r>
            <a:endParaRPr lang="ru-RU" sz="4400" b="1" dirty="0"/>
          </a:p>
        </p:txBody>
      </p:sp>
      <p:sp>
        <p:nvSpPr>
          <p:cNvPr id="2178" name="AutoShape 13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8138" y="1484313"/>
            <a:ext cx="935037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7" action="ppaction://hlinksldjump"/>
              </a:rPr>
              <a:t>50</a:t>
            </a:r>
            <a:endParaRPr lang="ru-RU" sz="4400" b="1" dirty="0"/>
          </a:p>
        </p:txBody>
      </p:sp>
      <p:sp>
        <p:nvSpPr>
          <p:cNvPr id="2188" name="AutoShape 14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5375" y="2563813"/>
            <a:ext cx="935038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8" action="ppaction://hlinksldjump"/>
              </a:rPr>
              <a:t>10</a:t>
            </a:r>
            <a:endParaRPr lang="ru-RU" sz="4400" b="1" dirty="0"/>
          </a:p>
        </p:txBody>
      </p:sp>
      <p:sp>
        <p:nvSpPr>
          <p:cNvPr id="2189" name="AutoShape 14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2563813"/>
            <a:ext cx="935037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 b="1" dirty="0">
                <a:hlinkClick r:id="rId10" action="ppaction://hlinksldjump"/>
              </a:rPr>
              <a:t>20</a:t>
            </a:r>
            <a:endParaRPr lang="ru-RU" sz="4000" b="1" dirty="0"/>
          </a:p>
        </p:txBody>
      </p:sp>
      <p:sp>
        <p:nvSpPr>
          <p:cNvPr id="2190" name="AutoShape 14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3643313"/>
            <a:ext cx="935037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 b="1" dirty="0">
                <a:hlinkClick r:id="rId12" action="ppaction://hlinksldjump"/>
              </a:rPr>
              <a:t>20</a:t>
            </a:r>
            <a:endParaRPr lang="ru-RU" sz="4000" b="1" dirty="0"/>
          </a:p>
        </p:txBody>
      </p:sp>
      <p:sp>
        <p:nvSpPr>
          <p:cNvPr id="2191" name="AutoShape 143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4745265"/>
            <a:ext cx="935037" cy="8651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 b="1" dirty="0">
                <a:hlinkClick r:id="rId11" action="ppaction://hlinksldjump"/>
              </a:rPr>
              <a:t>20</a:t>
            </a:r>
            <a:endParaRPr lang="ru-RU" sz="4000" b="1" dirty="0"/>
          </a:p>
        </p:txBody>
      </p:sp>
      <p:sp>
        <p:nvSpPr>
          <p:cNvPr id="2192" name="AutoShape 144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5375" y="3643313"/>
            <a:ext cx="935038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14" action="ppaction://hlinksldjump"/>
              </a:rPr>
              <a:t>10</a:t>
            </a:r>
            <a:endParaRPr lang="ru-RU" sz="4400" b="1" dirty="0"/>
          </a:p>
        </p:txBody>
      </p:sp>
      <p:sp>
        <p:nvSpPr>
          <p:cNvPr id="2193" name="AutoShape 14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37233" y="4745265"/>
            <a:ext cx="935038" cy="8651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 smtClean="0">
                <a:hlinkClick r:id="rId16" action="ppaction://hlinksldjump"/>
              </a:rPr>
              <a:t>10</a:t>
            </a:r>
            <a:endParaRPr lang="ru-RU" sz="4400" b="1" dirty="0"/>
          </a:p>
        </p:txBody>
      </p:sp>
      <p:sp>
        <p:nvSpPr>
          <p:cNvPr id="2194" name="AutoShape 146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24525" y="2563813"/>
            <a:ext cx="935038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 smtClean="0">
                <a:hlinkClick r:id="rId17" action="ppaction://hlinksldjump"/>
              </a:rPr>
              <a:t>30</a:t>
            </a:r>
            <a:endParaRPr lang="ru-RU" sz="4400" b="1" dirty="0"/>
          </a:p>
        </p:txBody>
      </p:sp>
      <p:sp>
        <p:nvSpPr>
          <p:cNvPr id="2195" name="AutoShape 147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3644900"/>
            <a:ext cx="935037" cy="8651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15" action="ppaction://hlinksldjump"/>
              </a:rPr>
              <a:t>30</a:t>
            </a:r>
            <a:endParaRPr lang="ru-RU" sz="4400" b="1" dirty="0"/>
          </a:p>
        </p:txBody>
      </p:sp>
      <p:sp>
        <p:nvSpPr>
          <p:cNvPr id="2196" name="AutoShape 14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2" y="4745265"/>
            <a:ext cx="935037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13" action="ppaction://hlinksldjump"/>
              </a:rPr>
              <a:t>30</a:t>
            </a:r>
            <a:endParaRPr lang="ru-RU" sz="4400" b="1" dirty="0"/>
          </a:p>
        </p:txBody>
      </p:sp>
      <p:sp>
        <p:nvSpPr>
          <p:cNvPr id="2197" name="AutoShape 14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2563813"/>
            <a:ext cx="935038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9" action="ppaction://hlinksldjump"/>
              </a:rPr>
              <a:t>40</a:t>
            </a:r>
            <a:endParaRPr lang="ru-RU" sz="4400" b="1" dirty="0"/>
          </a:p>
        </p:txBody>
      </p:sp>
      <p:sp>
        <p:nvSpPr>
          <p:cNvPr id="2198" name="AutoShape 150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3644900"/>
            <a:ext cx="935038" cy="8651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19" action="ppaction://hlinksldjump"/>
              </a:rPr>
              <a:t>40</a:t>
            </a:r>
            <a:endParaRPr lang="ru-RU" sz="4400" b="1" dirty="0"/>
          </a:p>
        </p:txBody>
      </p:sp>
      <p:sp>
        <p:nvSpPr>
          <p:cNvPr id="2199" name="AutoShape 151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77050" y="4745264"/>
            <a:ext cx="935038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20" action="ppaction://hlinksldjump"/>
              </a:rPr>
              <a:t>40</a:t>
            </a:r>
            <a:endParaRPr lang="ru-RU" sz="4400" b="1" dirty="0"/>
          </a:p>
        </p:txBody>
      </p:sp>
      <p:sp>
        <p:nvSpPr>
          <p:cNvPr id="2200" name="AutoShape 152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2563813"/>
            <a:ext cx="935037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21" action="ppaction://hlinksldjump"/>
              </a:rPr>
              <a:t>50</a:t>
            </a:r>
            <a:endParaRPr lang="ru-RU" sz="4400" b="1" dirty="0"/>
          </a:p>
        </p:txBody>
      </p:sp>
      <p:sp>
        <p:nvSpPr>
          <p:cNvPr id="2201" name="AutoShape 153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3644900"/>
            <a:ext cx="935037" cy="86518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18" action="ppaction://hlinksldjump"/>
              </a:rPr>
              <a:t>50</a:t>
            </a:r>
            <a:endParaRPr lang="ru-RU" sz="4400" b="1" dirty="0"/>
          </a:p>
        </p:txBody>
      </p:sp>
      <p:sp>
        <p:nvSpPr>
          <p:cNvPr id="2202" name="AutoShape 15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4744736"/>
            <a:ext cx="935037" cy="865187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hlinkClick r:id="rId22" action="ppaction://hlinksldjump"/>
              </a:rPr>
              <a:t>50</a:t>
            </a: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237592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36417"/>
            <a:ext cx="1066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768" y="-20001"/>
            <a:ext cx="208823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1534" y="5661248"/>
            <a:ext cx="718051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058" y="5610453"/>
            <a:ext cx="851773" cy="124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29496"/>
            <a:ext cx="1440160" cy="107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5662" y="5670736"/>
            <a:ext cx="1419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5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429" y="4427"/>
            <a:ext cx="8964613" cy="2128429"/>
          </a:xfrm>
        </p:spPr>
        <p:txBody>
          <a:bodyPr>
            <a:noAutofit/>
          </a:bodyPr>
          <a:lstStyle/>
          <a:p>
            <a:pPr marL="85725" indent="14288">
              <a:buFontTx/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Какими лекарственными свойствами обладает мать-и мачеха?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96336" y="5921375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3861048"/>
            <a:ext cx="712879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Отвар из листьев- хорошее средство от кашля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1482" y="34461"/>
            <a:ext cx="1568837" cy="20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00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8229600" cy="1628800"/>
          </a:xfrm>
        </p:spPr>
        <p:txBody>
          <a:bodyPr>
            <a:noAutofit/>
          </a:bodyPr>
          <a:lstStyle/>
          <a:p>
            <a:pPr marL="0" indent="14288">
              <a:buFontTx/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Какие болезни лечит березка?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52274" y="5921375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4534" y="3212976"/>
            <a:ext cx="7416824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Почки березы используют как мочегонное и желчегонное средство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187" y="188640"/>
            <a:ext cx="17641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60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93175" cy="592137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Это растение зацветает в конце апреля. Всего месяц красуется она в лесу, до листьев на деревьях. Потом померкнет и найти её в высокотравье станет не просто. На мохнатом стебельке подвешены и розовые, и фиолетовые, и синие цветы, будто на всех не хватило одинаковой краски. В фиолетовые цветки заглядывают пчёлки, значит, не зря она получила такое название. Трава этого лекарственного растения богата дубильными веществами, в ней обнаружены кремниевые и аскорбиновые кислоты, а так же марганец. Издавна применялась как мягчительное и вяжущее средство при катаре дыхательных путей. На Руси оно (растение) слыло «лёгочницей», считалось, что она помогает излечиться от чахотки. Мало остаётся лесной травки, поэтому зазорно вязать из неё букетики.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5575" y="5921375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1827" y="5893856"/>
            <a:ext cx="336925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Медуница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а 23 из 11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7036" t="2101" r="4315" b="7562"/>
          <a:stretch>
            <a:fillRect/>
          </a:stretch>
        </p:blipFill>
        <p:spPr bwMode="auto">
          <a:xfrm>
            <a:off x="285720" y="142852"/>
            <a:ext cx="8513340" cy="5640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22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Научное название этого растения переводится как ласточкина трава. Пробуждается это растение с прилётом касаток, а отсыхает, когда деревенские щебетуньи попадутся в отлёт. Цветёт с мая до августа. На огородах растёт как сорняк. Спутать это растение с другими сложно, ведь только оно выделяет на изломе капельки густого оранжевого сока, а цветочки у него жёлтые. Растение это в некотором смысле знаменито. Средневековые алхимики с помощью его корня пытались получить золото. А в металлургии и сейчас его применяют: к его соку и поныне прибегают при травлении и чернении. В его отварах купали ребятишек – якобы снимало чесотку и золотуху, делая тело чистым. Но на пастбищах скот его не ест – ядовит.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5575" y="5921375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23917" y="5733256"/>
            <a:ext cx="271464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/>
              <a:t>Чистотел</a:t>
            </a:r>
            <a:endParaRPr lang="ru-RU" sz="4800" b="1" dirty="0"/>
          </a:p>
        </p:txBody>
      </p:sp>
      <p:pic>
        <p:nvPicPr>
          <p:cNvPr id="6" name="Picture 2" descr="Картинка 8 из 4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7056784" cy="544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22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растение обитает почти по всей Европе, в Гималаях и Северной Америке. Оно очень неприхотливо: выдерживает и жару, и холод, и недостаток влаги. Окраска цветков белая или лиловая. Согласно легенде именно этой травой Ахилл – герой Троянской войны – лечил раны своим боевым друзьям. На Руси ахиллесова трава также исстари пользуется почётом. Порезник,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кровавник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рудомётка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вот так величали эту траву в народе. Именно ею крестьяне унимали кровь-руду при порезах серпом или косой. Пользовались целительной силой порезника и воины: смачивали рану соком из листьев, а не то – присыпали толчёной сухой травой. Кровотечение останавливалось, рана без нагноения заживала. Вот почему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растение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нас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«солдатская трава».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5575" y="5903495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48465" y="6002475"/>
            <a:ext cx="350551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Тысячелистник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Картинка 14 из 17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7858180" cy="5897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03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25963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целебных свойствах этого растения было известно еще древним грекам и римлянам. В средние века его широко применяли как успокаивающее средство. Считалось, что название было дано растению в честь римского императора, правящего в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веке до н.э. В переводе с латинского глагол 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валере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 означает «быть здоровым». На Руси это растение также издавна рекомендовали в качестве ле­карственного растения. Но промышленное использование ее нача­лось при Петре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Он повелел выращивать лекарственные растения, в том числе и это, в специально созданных для нужд военных госпиталей «аптекарских огородах». По приказу Петра 1 такие по­садки лекарственных растений были созданы во многих крупных городах России. В лечебных целях используется корневище растения, имеющее характерный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запах.Очевидно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что некоторые свойства этого растения способствова­ли возникновению народных названий: кошачья трава, кошачий корень,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ладаница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земляной ладан.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96336" y="5921375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83768" y="6066521"/>
            <a:ext cx="30003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Валериана</a:t>
            </a:r>
            <a:endParaRPr lang="ru-RU" sz="3600" b="1" dirty="0"/>
          </a:p>
        </p:txBody>
      </p:sp>
      <p:pic>
        <p:nvPicPr>
          <p:cNvPr id="6" name="Picture 2" descr="Картинка 16 из 5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5616624" cy="5593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609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5575" y="5921375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357166"/>
            <a:ext cx="878687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Каждый год с приходом настоящего тепла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корневище этого растения оживает, отращивая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голубовато-зеленых, гладких стеблей, унизанных мелкими листочками. Сидят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листья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супротивно, друг против друга. По виду они яйцеобразные или продолговатые, но самая харак­терная их примета — многочисленные железистые крапинки, густо усеивающие зеленые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цельнокрайние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пластинки. Легко обнаружить, что черные крапин­ки эти просвечиваются, отчего лист как бы исколот. Вот почему самый обыкновенный вид растения на­зван древними ботаниками «продырявленным» или пронзенным. Жёлтые цветки этого растения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пятилепестковые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сравнительно крупные. Цветки посещаются пчелами из-за пыльцы. Во флоре здоровья эта трава по праву снискала славу главной врачебной травы. Его исстари величают в народе средством от 99 болезней. Без этого растения не обходится ни одна смесь лекарственных трав. Это великолепное вяжущее и возбуждающее аппетит средство. В старинной рецептуре читаем: «….. – молодецкая кровь-трава, крепкий настой употребляют в виде примочек от ушибов, ссадин, наружных нарывов и поражений».</a:t>
            </a:r>
          </a:p>
          <a:p>
            <a:pPr algn="just"/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7792" y="5921375"/>
            <a:ext cx="335758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зверобой</a:t>
            </a:r>
            <a:endParaRPr lang="ru-RU" sz="4400" b="1" dirty="0"/>
          </a:p>
        </p:txBody>
      </p:sp>
      <p:pic>
        <p:nvPicPr>
          <p:cNvPr id="9" name="Picture 4" descr="Картинка 11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8091248" cy="5867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46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1"/>
            <a:ext cx="8229600" cy="122468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Где не рекомендуется собирать растения? Почему?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452320" y="5825541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006213"/>
            <a:ext cx="453579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Около дорог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836" y="172742"/>
            <a:ext cx="2736304" cy="204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98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229600" cy="4525963"/>
          </a:xfrm>
        </p:spPr>
        <p:txBody>
          <a:bodyPr/>
          <a:lstStyle/>
          <a:p>
            <a:pPr marL="0" indent="14288">
              <a:buFontTx/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Назовите лучшие места для сбора лекарственных трав.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659563" y="5661025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477" y="3844498"/>
            <a:ext cx="646574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14288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Вдали от дорог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936" y="260648"/>
            <a:ext cx="22181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49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"/>
            <a:ext cx="8229600" cy="357301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Каким должно быть место для сушки растений?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668344" y="5783402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005064"/>
            <a:ext cx="6514797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Темным, сухим, </a:t>
            </a:r>
          </a:p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теплым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7003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85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62064" y="6021572"/>
            <a:ext cx="1079500" cy="692150"/>
          </a:xfrm>
          <a:prstGeom prst="actionButtonBeginning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95536" y="-137921"/>
            <a:ext cx="707366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Злая, как волчица,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Жжется, как горчица.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Ай, не трогайте меня!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Обожгу и без огня.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Что это за диво?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Это же …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3924" y="5264770"/>
            <a:ext cx="409689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крапива</a:t>
            </a:r>
            <a:endParaRPr lang="ru-RU" sz="8000" dirty="0">
              <a:solidFill>
                <a:srgbClr val="7030A0"/>
              </a:solidFill>
            </a:endParaRPr>
          </a:p>
        </p:txBody>
      </p:sp>
      <p:pic>
        <p:nvPicPr>
          <p:cNvPr id="7" name="Picture 4" descr="Картинка 37 из 59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435" y="2636193"/>
            <a:ext cx="2031690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07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3456111"/>
          </a:xfrm>
        </p:spPr>
        <p:txBody>
          <a:bodyPr>
            <a:normAutofit/>
          </a:bodyPr>
          <a:lstStyle/>
          <a:p>
            <a:pPr marL="0" indent="14288">
              <a:buFontTx/>
              <a:buNone/>
            </a:pPr>
            <a:r>
              <a:rPr lang="ru-RU" sz="4000" b="1" dirty="0" smtClean="0"/>
              <a:t>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Почему нельзя сушить растения в сыром помещении?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08531" y="5733256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844498"/>
            <a:ext cx="518385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14288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Испортится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62199"/>
            <a:ext cx="3568852" cy="268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58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229600" cy="3311649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Что произойдет с растением, если его сушить на солнце?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605063" y="5921375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429000"/>
            <a:ext cx="738138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Пожелтеет и 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потеряет витамины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0"/>
            <a:ext cx="20252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83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02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512" y="404664"/>
            <a:ext cx="601216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Рос шар бел, дунул ветер – шар улетел.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47172" y="5970086"/>
            <a:ext cx="1295400" cy="7207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031" y="548679"/>
            <a:ext cx="3232998" cy="452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683393"/>
            <a:ext cx="512121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одуванчик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8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338129"/>
            <a:ext cx="889480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Тонкий стебель у дорожки,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 конце его сережки.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Нам он – как хороший друг,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Лечит ранки ног и рук.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667625" y="5805488"/>
            <a:ext cx="1296988" cy="719137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93" y="3619483"/>
            <a:ext cx="2304951" cy="323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3911664"/>
            <a:ext cx="586833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подорожник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5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42364"/>
            <a:ext cx="567431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4000" b="1" dirty="0" smtClean="0"/>
              <a:t>Белая и пушистая,</a:t>
            </a:r>
          </a:p>
          <a:p>
            <a:r>
              <a:rPr lang="ru-RU" sz="4000" b="1" dirty="0" smtClean="0"/>
              <a:t>Густая и душистая</a:t>
            </a:r>
          </a:p>
          <a:p>
            <a:r>
              <a:rPr lang="ru-RU" sz="4000" b="1" dirty="0" smtClean="0"/>
              <a:t>Завесила село-</a:t>
            </a:r>
          </a:p>
          <a:p>
            <a:r>
              <a:rPr lang="ru-RU" sz="4000" b="1" dirty="0" smtClean="0"/>
              <a:t>Как будто подморозило,</a:t>
            </a:r>
          </a:p>
          <a:p>
            <a:r>
              <a:rPr lang="ru-RU" sz="4000" b="1" dirty="0" smtClean="0"/>
              <a:t>Как будто сад и озеро</a:t>
            </a:r>
          </a:p>
          <a:p>
            <a:r>
              <a:rPr lang="ru-RU" sz="4000" b="1" dirty="0" smtClean="0"/>
              <a:t>Метелью занесло.</a:t>
            </a:r>
            <a:endParaRPr lang="ru-RU" dirty="0"/>
          </a:p>
        </p:txBody>
      </p:sp>
      <p:sp>
        <p:nvSpPr>
          <p:cNvPr id="615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29129" y="6034296"/>
            <a:ext cx="1366838" cy="792163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Картинка 2 из 383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4310" y="52088"/>
            <a:ext cx="3437118" cy="41662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4553486"/>
            <a:ext cx="446878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черемуха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6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6265391" cy="4509120"/>
          </a:xfrm>
        </p:spPr>
        <p:txBody>
          <a:bodyPr/>
          <a:lstStyle/>
          <a:p>
            <a:pPr marL="0" indent="14288">
              <a:buFontTx/>
              <a:buNone/>
            </a:pPr>
            <a:r>
              <a:rPr lang="ru-RU" sz="4000" b="1" dirty="0" smtClean="0"/>
              <a:t>На припеке у пеньков</a:t>
            </a:r>
          </a:p>
          <a:p>
            <a:pPr marL="0" indent="14288">
              <a:buFontTx/>
              <a:buNone/>
            </a:pPr>
            <a:r>
              <a:rPr lang="ru-RU" sz="4000" b="1" dirty="0" smtClean="0"/>
              <a:t>Много тонких стебельков.</a:t>
            </a:r>
          </a:p>
          <a:p>
            <a:pPr marL="0" indent="14288">
              <a:buFontTx/>
              <a:buNone/>
            </a:pPr>
            <a:r>
              <a:rPr lang="ru-RU" sz="4000" b="1" dirty="0" smtClean="0"/>
              <a:t>Каждый тонкий стебелек</a:t>
            </a:r>
          </a:p>
          <a:p>
            <a:pPr marL="0" indent="14288">
              <a:buFontTx/>
              <a:buNone/>
            </a:pPr>
            <a:r>
              <a:rPr lang="ru-RU" sz="4000" b="1" dirty="0" smtClean="0"/>
              <a:t>Держит алый огонек.</a:t>
            </a:r>
          </a:p>
          <a:p>
            <a:pPr marL="0" indent="14288">
              <a:buFontTx/>
              <a:buNone/>
            </a:pPr>
            <a:r>
              <a:rPr lang="ru-RU" sz="4000" b="1" dirty="0" smtClean="0"/>
              <a:t>Разгибаем стебельки –</a:t>
            </a:r>
          </a:p>
          <a:p>
            <a:pPr marL="0" indent="14288">
              <a:buFontTx/>
              <a:buNone/>
            </a:pPr>
            <a:r>
              <a:rPr lang="ru-RU" sz="4000" b="1" dirty="0" smtClean="0"/>
              <a:t>Собираем огоньки.</a:t>
            </a:r>
            <a:endParaRPr lang="ru-RU" sz="4000" b="1" dirty="0"/>
          </a:p>
        </p:txBody>
      </p:sp>
      <p:sp>
        <p:nvSpPr>
          <p:cNvPr id="717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69768" y="6132429"/>
            <a:ext cx="1368425" cy="722141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2271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3260" y="4808990"/>
            <a:ext cx="515288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земляника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0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7345363" cy="2375545"/>
          </a:xfrm>
        </p:spPr>
        <p:txBody>
          <a:bodyPr>
            <a:noAutofit/>
          </a:bodyPr>
          <a:lstStyle/>
          <a:p>
            <a:pPr marL="0" indent="14288">
              <a:buFontTx/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Ты поранил ногу в походе. Какое растение тебе поможет?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96336" y="5805264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140968"/>
            <a:ext cx="586833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подорожник</a:t>
            </a:r>
            <a:endParaRPr lang="ru-RU" sz="8000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93" y="3619483"/>
            <a:ext cx="2304951" cy="323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64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2159967"/>
          </a:xfrm>
        </p:spPr>
        <p:txBody>
          <a:bodyPr>
            <a:noAutofit/>
          </a:bodyPr>
          <a:lstStyle/>
          <a:p>
            <a:pPr marL="0" indent="14288">
              <a:buFontTx/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Плоды каких кустарников богаты витамином С?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96336" y="5942916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4509120"/>
            <a:ext cx="3357586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Черная смородина,</a:t>
            </a:r>
          </a:p>
          <a:p>
            <a:pPr algn="ctr"/>
            <a:r>
              <a:rPr lang="ru-RU" sz="4400" b="1" dirty="0" smtClean="0"/>
              <a:t>шиповник</a:t>
            </a:r>
            <a:endParaRPr lang="ru-RU" sz="4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358" y="3895724"/>
            <a:ext cx="2673882" cy="204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9321"/>
            <a:ext cx="1932806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8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30240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Какая ягода заменяет лимон?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681412" y="5921375"/>
            <a:ext cx="1368425" cy="93662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5013176"/>
            <a:ext cx="3357586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Клюква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Картинка 2 из 1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2877801"/>
            <a:ext cx="3787173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48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954</Words>
  <Application>Microsoft Office PowerPoint</Application>
  <PresentationFormat>Экран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Лариса Владимировна</cp:lastModifiedBy>
  <cp:revision>14</cp:revision>
  <dcterms:created xsi:type="dcterms:W3CDTF">2011-09-18T14:04:56Z</dcterms:created>
  <dcterms:modified xsi:type="dcterms:W3CDTF">2011-09-19T03:11:43Z</dcterms:modified>
</cp:coreProperties>
</file>