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2" r:id="rId2"/>
    <p:sldId id="295" r:id="rId3"/>
    <p:sldId id="260" r:id="rId4"/>
    <p:sldId id="279" r:id="rId5"/>
    <p:sldId id="256" r:id="rId6"/>
    <p:sldId id="278" r:id="rId7"/>
    <p:sldId id="281" r:id="rId8"/>
    <p:sldId id="274" r:id="rId9"/>
    <p:sldId id="282" r:id="rId10"/>
    <p:sldId id="265" r:id="rId11"/>
    <p:sldId id="283" r:id="rId12"/>
    <p:sldId id="286" r:id="rId13"/>
    <p:sldId id="287" r:id="rId14"/>
    <p:sldId id="288" r:id="rId15"/>
    <p:sldId id="284" r:id="rId16"/>
    <p:sldId id="290" r:id="rId17"/>
    <p:sldId id="263" r:id="rId18"/>
    <p:sldId id="267" r:id="rId19"/>
    <p:sldId id="292" r:id="rId20"/>
    <p:sldId id="289" r:id="rId21"/>
    <p:sldId id="299" r:id="rId22"/>
    <p:sldId id="271" r:id="rId23"/>
    <p:sldId id="293" r:id="rId24"/>
    <p:sldId id="300" r:id="rId25"/>
    <p:sldId id="294" r:id="rId26"/>
    <p:sldId id="276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5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6520-0F8C-49D4-9AA6-13546F309673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38EA8-5CE7-44E6-9F68-9AE8725E7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5F5B2-080C-465D-BFCA-07E9B90EF1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CB4F72-8C80-4099-9D94-59580F682B3E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6C000A-019A-4215-8DC1-9763ED4B4D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ix.ru/autocatalog/games_for_kids_tutorials/smesh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aby-best.ru/_ld/180/0842735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77;&#1089;&#1085;&#1103;%20&#1044;&#1088;&#1091;&#1078;&#1073;&#1072;%201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boi.vtomske.ru/Gallery/Wallpapers/Cinema/Cartoons/Smeshariki/38_1600x1200l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boi.vtomske.ru/Gallery/Wallpapers/Cinema/Cartoons/Smeshariki/cha01_sovunya_160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037.radikal.ru/0805/9d/489ec7e602ca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xrest.ru/images/collection/00403/435/original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otorfoto.ru/0/3/79/37996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b/2/24/367/24367125_x_68e7d31b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6172200" cy="189436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УМК «Школа 2100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Предмет: </a:t>
            </a:r>
            <a:r>
              <a:rPr lang="ru-RU" sz="2000" i="1" u="sng" dirty="0" smtClean="0">
                <a:solidFill>
                  <a:schemeClr val="tx1"/>
                </a:solidFill>
              </a:rPr>
              <a:t>Математика</a:t>
            </a:r>
            <a:br>
              <a:rPr lang="ru-RU" sz="2000" i="1" u="sng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Автор учебника: </a:t>
            </a:r>
            <a:r>
              <a:rPr lang="ru-RU" sz="2000" dirty="0" err="1" smtClean="0">
                <a:solidFill>
                  <a:schemeClr val="tx1"/>
                </a:solidFill>
              </a:rPr>
              <a:t>Петерсон</a:t>
            </a:r>
            <a:r>
              <a:rPr lang="ru-RU" sz="2000" dirty="0" smtClean="0">
                <a:solidFill>
                  <a:schemeClr val="tx1"/>
                </a:solidFill>
              </a:rPr>
              <a:t> Л.Г.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Класс:</a:t>
            </a:r>
            <a:r>
              <a:rPr lang="ru-RU" sz="2000" i="1" dirty="0" smtClean="0">
                <a:solidFill>
                  <a:schemeClr val="tx1"/>
                </a:solidFill>
              </a:rPr>
              <a:t>1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Тип урока: </a:t>
            </a:r>
            <a:r>
              <a:rPr lang="ru-RU" sz="2000" i="1" dirty="0">
                <a:solidFill>
                  <a:schemeClr val="tx1"/>
                </a:solidFill>
              </a:rPr>
              <a:t>ОНЗ</a:t>
            </a:r>
            <a:r>
              <a:rPr lang="ru-RU" sz="2000" dirty="0">
                <a:solidFill>
                  <a:schemeClr val="tx1"/>
                </a:solidFill>
              </a:rPr>
              <a:t>  Урок разработан в технологии деятельностного метода(ТДМ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Учитель: Новикова С.В., учитель начальных классов МОБУ «Лицей № 4», высшая квалификационная категория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56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а 23 из 817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8" y="-28840"/>
            <a:ext cx="9199711" cy="68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07" y="487541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Задание для пробного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260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957845" y="3068960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-30331" y="3068960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05095" y="3067373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27232" y="2934023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97432" y="3129285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6200000">
            <a:off x="1281738" y="2739554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6200000">
            <a:off x="7957176" y="2739554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6200000">
            <a:off x="4607551" y="2739554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1152357" y="3261048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2430463" y="3234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4392636" y="3178687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5148262" y="3129285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00953" y="3261048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577850" y="3261048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1801019" y="3261048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Смайлик весёл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14750"/>
            <a:ext cx="27860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-облако 9"/>
          <p:cNvSpPr/>
          <p:nvPr/>
        </p:nvSpPr>
        <p:spPr bwMode="auto">
          <a:xfrm>
            <a:off x="357188" y="642938"/>
            <a:ext cx="5072062" cy="1857375"/>
          </a:xfrm>
          <a:prstGeom prst="cloudCallout">
            <a:avLst>
              <a:gd name="adj1" fmla="val 20790"/>
              <a:gd name="adj2" fmla="val 1152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Рисунок 6" descr="сканирование0007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285750" y="3857625"/>
            <a:ext cx="3143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 descr="сканирование0009.jpg"/>
          <p:cNvPicPr>
            <a:picLocks noChangeAspect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5715000" y="2071688"/>
            <a:ext cx="32146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1143000" y="1143000"/>
            <a:ext cx="350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4000" b="1" dirty="0"/>
              <a:t>Делаю САМ!</a:t>
            </a:r>
          </a:p>
        </p:txBody>
      </p:sp>
    </p:spTree>
    <p:extLst>
      <p:ext uri="{BB962C8B-B14F-4D97-AF65-F5344CB8AC3E}">
        <p14:creationId xmlns:p14="http://schemas.microsoft.com/office/powerpoint/2010/main" val="16896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ПЛАН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200" b="1" dirty="0" smtClean="0">
                <a:solidFill>
                  <a:schemeClr val="tx1"/>
                </a:solidFill>
              </a:rPr>
              <a:t>1. Открыть </a:t>
            </a:r>
            <a:r>
              <a:rPr lang="ru-RU" sz="4200" b="1" dirty="0">
                <a:solidFill>
                  <a:schemeClr val="tx1"/>
                </a:solidFill>
              </a:rPr>
              <a:t>учебник на </a:t>
            </a:r>
            <a:r>
              <a:rPr lang="ru-RU" sz="4200" b="1" dirty="0" err="1">
                <a:solidFill>
                  <a:schemeClr val="tx1"/>
                </a:solidFill>
              </a:rPr>
              <a:t>стр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smtClean="0">
                <a:solidFill>
                  <a:schemeClr val="tx1"/>
                </a:solidFill>
              </a:rPr>
              <a:t>18, </a:t>
            </a:r>
            <a:r>
              <a:rPr lang="ru-RU" sz="4200" b="1" dirty="0">
                <a:solidFill>
                  <a:schemeClr val="tx1"/>
                </a:solidFill>
              </a:rPr>
              <a:t>№</a:t>
            </a:r>
            <a:r>
              <a:rPr lang="ru-RU" sz="4200" b="1" dirty="0" smtClean="0">
                <a:solidFill>
                  <a:schemeClr val="tx1"/>
                </a:solidFill>
              </a:rPr>
              <a:t>1</a:t>
            </a:r>
          </a:p>
          <a:p>
            <a:pPr marL="45720" indent="0">
              <a:buNone/>
            </a:pPr>
            <a:endParaRPr lang="ru-RU" sz="4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4200" b="1" dirty="0">
                <a:solidFill>
                  <a:schemeClr val="tx1"/>
                </a:solidFill>
              </a:rPr>
              <a:t>2. Пользуясь данными </a:t>
            </a:r>
            <a:r>
              <a:rPr lang="ru-RU" sz="4200" b="1" dirty="0" smtClean="0">
                <a:solidFill>
                  <a:schemeClr val="tx1"/>
                </a:solidFill>
              </a:rPr>
              <a:t>мешочками, </a:t>
            </a:r>
            <a:r>
              <a:rPr lang="ru-RU" sz="4200" b="1" dirty="0">
                <a:solidFill>
                  <a:schemeClr val="tx1"/>
                </a:solidFill>
              </a:rPr>
              <a:t>выяснить смысл действия </a:t>
            </a:r>
            <a:r>
              <a:rPr lang="ru-RU" sz="4200" b="1" dirty="0" smtClean="0">
                <a:solidFill>
                  <a:schemeClr val="tx1"/>
                </a:solidFill>
              </a:rPr>
              <a:t>вычитание.</a:t>
            </a:r>
          </a:p>
          <a:p>
            <a:pPr marL="45720" indent="0">
              <a:buNone/>
            </a:pPr>
            <a:endParaRPr lang="ru-RU" sz="4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4200" b="1" dirty="0">
                <a:solidFill>
                  <a:schemeClr val="tx1"/>
                </a:solidFill>
              </a:rPr>
              <a:t>3. Сделать </a:t>
            </a:r>
            <a:r>
              <a:rPr lang="ru-RU" sz="4200" b="1" dirty="0" smtClean="0">
                <a:solidFill>
                  <a:schemeClr val="tx1"/>
                </a:solidFill>
              </a:rPr>
              <a:t>вывод. </a:t>
            </a:r>
            <a:endParaRPr lang="ru-RU" sz="4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4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ВЫЧИТАНИЕ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dirty="0" smtClean="0"/>
              <a:t>Тема урока: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60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8412" y="272414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970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ЦЕЛОЕ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865562" y="1477963"/>
            <a:ext cx="2713831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ВЫЧИТАЕМОЕ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645371" y="1475936"/>
            <a:ext cx="2471196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70579" y="558728"/>
            <a:ext cx="2294407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942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0649" y="1477963"/>
            <a:ext cx="3357563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УМЕНЬШАЕМОЕ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8802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РАЗНОСТЬ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(результат)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РАЗНОСТЬ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(выражение)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44766" y="271505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67744" y="2741630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364926" y="271505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23026" y="277662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00162" y="2776336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381" y="2776335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914899" y="2730101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670800" y="2730101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12489" y="3632024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57055" y="364047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-9066" y="2152606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6632"/>
            <a:ext cx="8892480" cy="64087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>
                <a:solidFill>
                  <a:schemeClr val="tx1"/>
                </a:solidFill>
                <a:effectLst/>
              </a:rPr>
              <a:t>Если из целого вычесть одну часть, то останется другая </a:t>
            </a:r>
            <a:r>
              <a:rPr lang="ru-RU" sz="6600" i="1" dirty="0" smtClean="0">
                <a:solidFill>
                  <a:schemeClr val="tx1"/>
                </a:solidFill>
                <a:effectLst/>
              </a:rPr>
              <a:t>часть.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а 14 из 816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" y="0"/>
            <a:ext cx="9161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249" y="119675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hlinkClick r:id="rId4" action="ppaction://hlinkfile"/>
              </a:rPr>
              <a:t>«Минутка шалости»</a:t>
            </a:r>
            <a:endParaRPr lang="ru-RU" sz="5400" b="1" dirty="0"/>
          </a:p>
          <a:p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а 27 из 816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8" y="0"/>
            <a:ext cx="939014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661248"/>
            <a:ext cx="55755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/>
              <a:t>Закрепление. </a:t>
            </a:r>
          </a:p>
        </p:txBody>
      </p:sp>
    </p:spTree>
    <p:extLst>
      <p:ext uri="{BB962C8B-B14F-4D97-AF65-F5344CB8AC3E}">
        <p14:creationId xmlns:p14="http://schemas.microsoft.com/office/powerpoint/2010/main" val="3996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88832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u="sng" dirty="0"/>
              <a:t>правила работы в </a:t>
            </a:r>
            <a:r>
              <a:rPr lang="ru-RU" b="1" u="sng" dirty="0" smtClean="0"/>
              <a:t>парах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6868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400" b="1" dirty="0" smtClean="0"/>
              <a:t>1</a:t>
            </a:r>
            <a:r>
              <a:rPr lang="ru-RU" sz="4400" b="1" dirty="0"/>
              <a:t>. Работать должны оба.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/>
              <a:t>2. Один говорит, другой </a:t>
            </a:r>
            <a:r>
              <a:rPr lang="ru-RU" sz="4400" b="1" u="sng" dirty="0"/>
              <a:t>слушает</a:t>
            </a:r>
            <a:r>
              <a:rPr lang="ru-RU" sz="4400" b="1" dirty="0"/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/>
              <a:t>3. Если не понял, переспроси.</a:t>
            </a:r>
          </a:p>
          <a:p>
            <a:pPr marL="0" indent="0">
              <a:lnSpc>
                <a:spcPct val="115000"/>
              </a:lnSpc>
              <a:spcAft>
                <a:spcPts val="200"/>
              </a:spcAft>
              <a:buNone/>
            </a:pPr>
            <a:r>
              <a:rPr lang="ru-RU" sz="4400" b="1" dirty="0"/>
              <a:t>4. Свое несогласие высказывай вежливо.</a:t>
            </a:r>
            <a:endParaRPr lang="ru-RU" sz="4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16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Pictures\0_1b07_bc73d101_L%5B1%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47" y="188640"/>
            <a:ext cx="942344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8412" y="272414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1295400" y="285749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2624137" y="2855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959783" y="575824"/>
            <a:ext cx="2127250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148137" y="1477963"/>
            <a:ext cx="2127250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810375" y="1475936"/>
            <a:ext cx="2306192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19100" y="569912"/>
            <a:ext cx="2531268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111625" y="569913"/>
            <a:ext cx="2127250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60362" y="1477963"/>
            <a:ext cx="2590005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604448" y="283844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342308" y="2756691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93687" y="2855912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95337" y="2857499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974850" y="2857499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13212" y="3523933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970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ЦЕЛОЕ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865562" y="1477963"/>
            <a:ext cx="2713831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ВЫЧИТАЕМОЕ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645371" y="1475936"/>
            <a:ext cx="2471196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70579" y="558728"/>
            <a:ext cx="2294407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942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0649" y="1477963"/>
            <a:ext cx="3357563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УМЕНЬШАЕМОЕ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8802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РАЗНОСТЬ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(результат)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РАЗНОСТЬ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(выражение)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67744" y="2741630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23026" y="277662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00162" y="2776336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381" y="2776335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914899" y="2730101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12489" y="3632024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57055" y="364047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-9066" y="2152606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1295400" y="285749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2624137" y="2855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4546600" y="2844994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330824" y="2795587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293687" y="2855912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95337" y="2857499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1974850" y="2857499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7627362" y="2777184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7092280" y="2786903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8164627" y="2777184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28" grpId="0" animBg="1"/>
      <p:bldP spid="29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46 из 816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"/>
            <a:ext cx="9141908" cy="68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261" y="908720"/>
            <a:ext cx="783259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Самостоятельная </a:t>
            </a:r>
            <a:r>
              <a:rPr lang="ru-RU" sz="4800" b="1" dirty="0" smtClean="0"/>
              <a:t>работа.</a:t>
            </a:r>
          </a:p>
          <a:p>
            <a:endParaRPr lang="ru-RU" sz="4800" b="1" dirty="0"/>
          </a:p>
          <a:p>
            <a:r>
              <a:rPr lang="ru-RU" sz="4800" b="1" dirty="0" err="1" smtClean="0"/>
              <a:t>Стр</a:t>
            </a:r>
            <a:r>
              <a:rPr lang="ru-RU" sz="4800" b="1" dirty="0" smtClean="0"/>
              <a:t> 18, № 2,3.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473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8964488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/>
              <a:t>Как </a:t>
            </a:r>
            <a:r>
              <a:rPr lang="ru-RU" sz="4800" b="1" dirty="0"/>
              <a:t>нужно </a:t>
            </a:r>
            <a:r>
              <a:rPr lang="ru-RU" sz="4800" b="1" dirty="0" smtClean="0"/>
              <a:t>работать</a:t>
            </a:r>
          </a:p>
          <a:p>
            <a:pPr marL="45720" indent="0" algn="ctr">
              <a:buNone/>
            </a:pPr>
            <a:r>
              <a:rPr lang="ru-RU" sz="4800" b="1" dirty="0" smtClean="0"/>
              <a:t> </a:t>
            </a:r>
            <a:r>
              <a:rPr lang="ru-RU" sz="4800" b="1" dirty="0"/>
              <a:t>в чужой тетради</a:t>
            </a:r>
            <a:r>
              <a:rPr lang="ru-RU" sz="4800" b="1" dirty="0" smtClean="0"/>
              <a:t>?</a:t>
            </a:r>
          </a:p>
          <a:p>
            <a:pPr marL="45720" indent="0" algn="ctr">
              <a:buNone/>
            </a:pPr>
            <a:endParaRPr lang="ru-RU" sz="4800" b="1" dirty="0"/>
          </a:p>
          <a:p>
            <a:pPr marL="45720" indent="0">
              <a:buNone/>
            </a:pPr>
            <a:r>
              <a:rPr lang="ru-RU" sz="4800" b="1" i="1" dirty="0"/>
              <a:t>1. Быть внимательным.</a:t>
            </a:r>
            <a:endParaRPr lang="ru-RU" sz="4800" b="1" dirty="0"/>
          </a:p>
          <a:p>
            <a:pPr marL="45720" indent="0">
              <a:buNone/>
            </a:pPr>
            <a:r>
              <a:rPr lang="ru-RU" sz="4800" b="1" i="1" dirty="0"/>
              <a:t>2. Быть аккуратным.</a:t>
            </a:r>
            <a:endParaRPr lang="ru-RU" sz="4800" b="1" dirty="0"/>
          </a:p>
          <a:p>
            <a:pPr marL="45720" indent="0">
              <a:buNone/>
            </a:pPr>
            <a:r>
              <a:rPr lang="ru-RU" sz="4800" b="1" i="1" dirty="0"/>
              <a:t>3. Быть справедливым.</a:t>
            </a:r>
            <a:endParaRPr lang="ru-RU" sz="4800" b="1" dirty="0"/>
          </a:p>
          <a:p>
            <a:pPr marL="45720" indent="0">
              <a:buNone/>
            </a:pP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939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044873" y="1498953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46733" y="1498953"/>
            <a:ext cx="2884966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92123" y="1497366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14260" y="1364016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284460" y="1559278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6200000">
            <a:off x="1659274" y="1171135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6200000">
            <a:off x="7956420" y="1146805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6200000">
            <a:off x="4983954" y="1188797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537260" y="1648235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1888048" y="1644209"/>
            <a:ext cx="422275" cy="3762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479664" y="1608680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1196914" y="1680721"/>
            <a:ext cx="317500" cy="339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5159962" y="1654528"/>
            <a:ext cx="3175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955635" y="3740166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84621" y="3717032"/>
            <a:ext cx="3068180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988763" y="3730527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310900" y="359717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6181100" y="379243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16200000">
            <a:off x="1531312" y="340270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16200000">
            <a:off x="7940844" y="340270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 rot="16200000">
            <a:off x="4832143" y="3404296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2414131" y="3898066"/>
            <a:ext cx="422275" cy="3762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91073" y="3813724"/>
            <a:ext cx="415925" cy="4349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24572" y="3924202"/>
            <a:ext cx="317500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1485527" y="3899653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044874" y="5301208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6698" y="5301208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4092124" y="5299621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414261" y="5166271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284461" y="5361533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 rot="16200000">
            <a:off x="1553935" y="4971801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 rot="16200000">
            <a:off x="8044205" y="4971802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 rot="16200000">
            <a:off x="4954930" y="4971802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1773162" y="5524149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auto">
          <a:xfrm>
            <a:off x="2478000" y="5505719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728628" y="548680"/>
            <a:ext cx="238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№ 2,стр 18</a:t>
            </a:r>
            <a:endParaRPr lang="ru-RU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900789" y="2636912"/>
            <a:ext cx="238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№ 3,стр 18</a:t>
            </a:r>
            <a:endParaRPr lang="ru-RU" sz="2800" b="1" dirty="0"/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2742039" y="1683160"/>
            <a:ext cx="3175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7271713" y="3899653"/>
            <a:ext cx="317500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8132668" y="3875104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8121597" y="1657052"/>
            <a:ext cx="422275" cy="3762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7430463" y="1693564"/>
            <a:ext cx="317500" cy="339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179512" y="5437733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1021333" y="5450156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5-конечная звезда 62"/>
          <p:cNvSpPr/>
          <p:nvPr/>
        </p:nvSpPr>
        <p:spPr>
          <a:xfrm>
            <a:off x="5057212" y="5378995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4346013" y="5382170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>
            <a:off x="7434222" y="5501245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8139060" y="5482815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109455" y="232985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968280" y="4532203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017248" y="606641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71641" y="6086386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984231" y="4485695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92124" y="2306991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-103142" y="3234352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100730" y="1071900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Oval 30"/>
          <p:cNvSpPr>
            <a:spLocks noChangeArrowheads="1"/>
          </p:cNvSpPr>
          <p:nvPr/>
        </p:nvSpPr>
        <p:spPr bwMode="auto">
          <a:xfrm>
            <a:off x="-13990" y="4851703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347864" y="1196752"/>
            <a:ext cx="0" cy="3744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07804" y="3117969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USER\Pictures\595247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82" y="15460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 bwMode="auto">
          <a:xfrm>
            <a:off x="2065178" y="4941168"/>
            <a:ext cx="1485252" cy="553814"/>
          </a:xfrm>
          <a:prstGeom prst="cloudCallout">
            <a:avLst>
              <a:gd name="adj1" fmla="val 20790"/>
              <a:gd name="adj2" fmla="val 1152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80654"/>
            <a:ext cx="4157725" cy="115212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Я МОЛОДЕЦ!</a:t>
            </a:r>
            <a:endParaRPr lang="ru-RU" sz="3600" dirty="0"/>
          </a:p>
        </p:txBody>
      </p:sp>
      <p:pic>
        <p:nvPicPr>
          <p:cNvPr id="4" name="Picture 4" descr="Картинка 37 из 816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34240"/>
            <a:ext cx="3467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26 из 8167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57725" cy="40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3933056"/>
            <a:ext cx="4403204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МНЕ НУЖНО ПОСТАРАТЬСЯ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98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7200900" cy="28082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3995738" y="4365625"/>
            <a:ext cx="504825" cy="730250"/>
            <a:chOff x="107719363" y="109168161"/>
            <a:chExt cx="504925" cy="729000"/>
          </a:xfrm>
        </p:grpSpPr>
        <p:sp>
          <p:nvSpPr>
            <p:cNvPr id="91143" name="AutoShape 7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44" name="AutoShape 8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45" name="AutoShape 9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46" name="AutoShape 10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47" name="AutoShape 11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48" name="Group 12"/>
          <p:cNvGrpSpPr>
            <a:grpSpLocks/>
          </p:cNvGrpSpPr>
          <p:nvPr/>
        </p:nvGrpSpPr>
        <p:grpSpPr bwMode="auto">
          <a:xfrm>
            <a:off x="1116013" y="3933825"/>
            <a:ext cx="504825" cy="730250"/>
            <a:chOff x="107719363" y="109168161"/>
            <a:chExt cx="504925" cy="729000"/>
          </a:xfrm>
        </p:grpSpPr>
        <p:sp>
          <p:nvSpPr>
            <p:cNvPr id="91149" name="AutoShape 13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0" name="AutoShape 14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1" name="AutoShape 15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2" name="AutoShape 16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3" name="AutoShape 17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4211638" y="1268413"/>
            <a:ext cx="504825" cy="730250"/>
            <a:chOff x="107719363" y="109168161"/>
            <a:chExt cx="504925" cy="729000"/>
          </a:xfrm>
        </p:grpSpPr>
        <p:sp>
          <p:nvSpPr>
            <p:cNvPr id="91155" name="AutoShape 19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8" name="AutoShape 22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59" name="AutoShape 23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1331913" y="333375"/>
            <a:ext cx="504825" cy="730250"/>
            <a:chOff x="107719363" y="109168161"/>
            <a:chExt cx="504925" cy="729000"/>
          </a:xfrm>
        </p:grpSpPr>
        <p:sp>
          <p:nvSpPr>
            <p:cNvPr id="91161" name="AutoShape 25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62" name="AutoShape 26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63" name="AutoShape 27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64" name="AutoShape 28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65" name="AutoShape 29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5651500" y="5013325"/>
            <a:ext cx="504825" cy="730250"/>
            <a:chOff x="107719363" y="109168161"/>
            <a:chExt cx="504925" cy="729000"/>
          </a:xfrm>
        </p:grpSpPr>
        <p:sp>
          <p:nvSpPr>
            <p:cNvPr id="91167" name="AutoShape 31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68" name="AutoShape 32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69" name="AutoShape 33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7019925" y="981075"/>
            <a:ext cx="504825" cy="730250"/>
            <a:chOff x="107719363" y="109168161"/>
            <a:chExt cx="504925" cy="729000"/>
          </a:xfrm>
        </p:grpSpPr>
        <p:sp>
          <p:nvSpPr>
            <p:cNvPr id="91173" name="AutoShape 37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74" name="AutoShape 38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75" name="AutoShape 39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76" name="AutoShape 40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77" name="AutoShape 41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78" name="Group 42"/>
          <p:cNvGrpSpPr>
            <a:grpSpLocks/>
          </p:cNvGrpSpPr>
          <p:nvPr/>
        </p:nvGrpSpPr>
        <p:grpSpPr bwMode="auto">
          <a:xfrm>
            <a:off x="2268538" y="5157788"/>
            <a:ext cx="504825" cy="730250"/>
            <a:chOff x="107719363" y="109168161"/>
            <a:chExt cx="504925" cy="729000"/>
          </a:xfrm>
        </p:grpSpPr>
        <p:sp>
          <p:nvSpPr>
            <p:cNvPr id="91179" name="AutoShape 43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0" name="AutoShape 44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1" name="AutoShape 45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2" name="AutoShape 46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3" name="AutoShape 47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84" name="Group 48"/>
          <p:cNvGrpSpPr>
            <a:grpSpLocks/>
          </p:cNvGrpSpPr>
          <p:nvPr/>
        </p:nvGrpSpPr>
        <p:grpSpPr bwMode="auto">
          <a:xfrm>
            <a:off x="7740650" y="5373688"/>
            <a:ext cx="504825" cy="730250"/>
            <a:chOff x="107719363" y="109168161"/>
            <a:chExt cx="504925" cy="729000"/>
          </a:xfrm>
        </p:grpSpPr>
        <p:sp>
          <p:nvSpPr>
            <p:cNvPr id="91185" name="AutoShape 49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6" name="AutoShape 50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7" name="AutoShape 51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8" name="AutoShape 52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89" name="AutoShape 53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91190" name="Group 54"/>
          <p:cNvGrpSpPr>
            <a:grpSpLocks/>
          </p:cNvGrpSpPr>
          <p:nvPr/>
        </p:nvGrpSpPr>
        <p:grpSpPr bwMode="auto">
          <a:xfrm>
            <a:off x="755650" y="5445125"/>
            <a:ext cx="504825" cy="730250"/>
            <a:chOff x="107719363" y="109168161"/>
            <a:chExt cx="504925" cy="729000"/>
          </a:xfrm>
        </p:grpSpPr>
        <p:sp>
          <p:nvSpPr>
            <p:cNvPr id="91191" name="AutoShape 55"/>
            <p:cNvSpPr>
              <a:spLocks noChangeArrowheads="1" noChangeShapeType="1"/>
            </p:cNvSpPr>
            <p:nvPr/>
          </p:nvSpPr>
          <p:spPr bwMode="auto">
            <a:xfrm>
              <a:off x="107791572" y="109350411"/>
              <a:ext cx="333530" cy="364500"/>
            </a:xfrm>
            <a:prstGeom prst="irregularSeal1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92" name="AutoShape 56"/>
            <p:cNvSpPr>
              <a:spLocks noChangeArrowheads="1" noChangeShapeType="1"/>
            </p:cNvSpPr>
            <p:nvPr/>
          </p:nvSpPr>
          <p:spPr bwMode="auto">
            <a:xfrm>
              <a:off x="107913921" y="109168161"/>
              <a:ext cx="55588" cy="364500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93" name="AutoShape 57"/>
            <p:cNvSpPr>
              <a:spLocks noChangeArrowheads="1" noChangeShapeType="1"/>
            </p:cNvSpPr>
            <p:nvPr/>
          </p:nvSpPr>
          <p:spPr bwMode="auto">
            <a:xfrm flipV="1">
              <a:off x="107946347" y="109532661"/>
              <a:ext cx="55588" cy="364500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94" name="AutoShape 58"/>
            <p:cNvSpPr>
              <a:spLocks noChangeArrowheads="1" noChangeShapeType="1"/>
            </p:cNvSpPr>
            <p:nvPr/>
          </p:nvSpPr>
          <p:spPr bwMode="auto">
            <a:xfrm rot="16200000">
              <a:off x="107829199" y="109331701"/>
              <a:ext cx="86062" cy="305734"/>
            </a:xfrm>
            <a:prstGeom prst="triangle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91195" name="AutoShape 59"/>
            <p:cNvSpPr>
              <a:spLocks noChangeArrowheads="1" noChangeShapeType="1"/>
            </p:cNvSpPr>
            <p:nvPr/>
          </p:nvSpPr>
          <p:spPr bwMode="auto">
            <a:xfrm rot="16200000" flipV="1">
              <a:off x="108068840" y="109377214"/>
              <a:ext cx="60750" cy="250146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368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2 из 8167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 b="15832"/>
          <a:stretch/>
        </p:blipFill>
        <p:spPr bwMode="auto">
          <a:xfrm>
            <a:off x="0" y="0"/>
            <a:ext cx="925416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8"/>
          <p:cNvGrpSpPr>
            <a:grpSpLocks/>
          </p:cNvGrpSpPr>
          <p:nvPr/>
        </p:nvGrpSpPr>
        <p:grpSpPr bwMode="auto">
          <a:xfrm>
            <a:off x="3214688" y="3790950"/>
            <a:ext cx="2857500" cy="2963863"/>
            <a:chOff x="428596" y="3714752"/>
            <a:chExt cx="2857520" cy="2963215"/>
          </a:xfrm>
        </p:grpSpPr>
        <p:sp>
          <p:nvSpPr>
            <p:cNvPr id="2055" name="Прямоугольник 4"/>
            <p:cNvSpPr>
              <a:spLocks noChangeArrowheads="1"/>
            </p:cNvSpPr>
            <p:nvPr/>
          </p:nvSpPr>
          <p:spPr bwMode="auto">
            <a:xfrm>
              <a:off x="1643042" y="4500570"/>
              <a:ext cx="85725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ru-RU"/>
            </a:p>
          </p:txBody>
        </p:sp>
        <p:pic>
          <p:nvPicPr>
            <p:cNvPr id="2056" name="Рисунок 3" descr="Смайлик растерянный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3714752"/>
              <a:ext cx="2857520" cy="296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85750" y="642938"/>
            <a:ext cx="5143500" cy="1857375"/>
            <a:chOff x="285720" y="642918"/>
            <a:chExt cx="5143536" cy="1857388"/>
          </a:xfrm>
        </p:grpSpPr>
        <p:sp>
          <p:nvSpPr>
            <p:cNvPr id="10" name="Выноска-облако 9"/>
            <p:cNvSpPr/>
            <p:nvPr/>
          </p:nvSpPr>
          <p:spPr bwMode="auto">
            <a:xfrm>
              <a:off x="357159" y="642918"/>
              <a:ext cx="5072097" cy="1857388"/>
            </a:xfrm>
            <a:prstGeom prst="cloudCallout">
              <a:avLst>
                <a:gd name="adj1" fmla="val 20790"/>
                <a:gd name="adj2" fmla="val 115259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53" name="TextBox 10"/>
            <p:cNvSpPr txBox="1">
              <a:spLocks noChangeArrowheads="1"/>
            </p:cNvSpPr>
            <p:nvPr/>
          </p:nvSpPr>
          <p:spPr bwMode="auto">
            <a:xfrm>
              <a:off x="1285852" y="785794"/>
              <a:ext cx="3500463" cy="70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ru-RU" sz="4000" b="1" dirty="0" smtClean="0"/>
                <a:t>ДРУЖИТЬ…</a:t>
              </a:r>
              <a:endParaRPr lang="ru-RU" sz="4000" b="1" dirty="0"/>
            </a:p>
          </p:txBody>
        </p:sp>
        <p:sp>
          <p:nvSpPr>
            <p:cNvPr id="2054" name="TextBox 11"/>
            <p:cNvSpPr txBox="1">
              <a:spLocks noChangeArrowheads="1"/>
            </p:cNvSpPr>
            <p:nvPr/>
          </p:nvSpPr>
          <p:spPr bwMode="auto">
            <a:xfrm>
              <a:off x="285720" y="1363792"/>
              <a:ext cx="50006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ru-RU" sz="4000" b="1" dirty="0"/>
                <a:t>А что это значит?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300" y="3176971"/>
            <a:ext cx="7175351" cy="179316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11561" y="1196751"/>
            <a:ext cx="7488831" cy="3960441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Дружба</a:t>
            </a:r>
          </a:p>
          <a:p>
            <a:pPr algn="ctr"/>
            <a:r>
              <a:rPr lang="ru-RU" sz="3600" kern="10" dirty="0" smtClean="0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</a:t>
            </a:r>
            <a:r>
              <a:rPr lang="ru-RU" sz="3600" kern="10" smtClean="0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делах помощница.</a:t>
            </a:r>
            <a:endParaRPr lang="ru-RU" sz="3600" kern="10" dirty="0">
              <a:ln w="1587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5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Смайлик весёл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14750"/>
            <a:ext cx="27860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-облако 9"/>
          <p:cNvSpPr/>
          <p:nvPr/>
        </p:nvSpPr>
        <p:spPr bwMode="auto">
          <a:xfrm>
            <a:off x="357188" y="642938"/>
            <a:ext cx="5072062" cy="1857375"/>
          </a:xfrm>
          <a:prstGeom prst="cloudCallout">
            <a:avLst>
              <a:gd name="adj1" fmla="val 20790"/>
              <a:gd name="adj2" fmla="val 1152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Рисунок 6" descr="сканирование0007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285750" y="3857625"/>
            <a:ext cx="3143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 descr="сканирование0009.jpg"/>
          <p:cNvPicPr>
            <a:picLocks noChangeAspect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5715000" y="2071688"/>
            <a:ext cx="32146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1143000" y="1143000"/>
            <a:ext cx="350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4000" b="1" dirty="0"/>
              <a:t>Делаю САМ!</a:t>
            </a:r>
          </a:p>
        </p:txBody>
      </p:sp>
    </p:spTree>
    <p:extLst>
      <p:ext uri="{BB962C8B-B14F-4D97-AF65-F5344CB8AC3E}">
        <p14:creationId xmlns:p14="http://schemas.microsoft.com/office/powerpoint/2010/main" val="12813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8"/>
          <p:cNvGrpSpPr>
            <a:grpSpLocks/>
          </p:cNvGrpSpPr>
          <p:nvPr/>
        </p:nvGrpSpPr>
        <p:grpSpPr bwMode="auto">
          <a:xfrm>
            <a:off x="3214688" y="3790950"/>
            <a:ext cx="2857500" cy="2963863"/>
            <a:chOff x="428596" y="3714752"/>
            <a:chExt cx="2857520" cy="2963215"/>
          </a:xfrm>
        </p:grpSpPr>
        <p:sp>
          <p:nvSpPr>
            <p:cNvPr id="2055" name="Прямоугольник 4"/>
            <p:cNvSpPr>
              <a:spLocks noChangeArrowheads="1"/>
            </p:cNvSpPr>
            <p:nvPr/>
          </p:nvSpPr>
          <p:spPr bwMode="auto">
            <a:xfrm>
              <a:off x="1643042" y="4500570"/>
              <a:ext cx="85725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ru-RU"/>
            </a:p>
          </p:txBody>
        </p:sp>
        <p:pic>
          <p:nvPicPr>
            <p:cNvPr id="2056" name="Рисунок 3" descr="Смайлик растерянный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3714752"/>
              <a:ext cx="2857520" cy="296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357189" y="642938"/>
            <a:ext cx="5294930" cy="1857375"/>
            <a:chOff x="357159" y="642918"/>
            <a:chExt cx="5294967" cy="1857388"/>
          </a:xfrm>
        </p:grpSpPr>
        <p:sp>
          <p:nvSpPr>
            <p:cNvPr id="10" name="Выноска-облако 9"/>
            <p:cNvSpPr/>
            <p:nvPr/>
          </p:nvSpPr>
          <p:spPr bwMode="auto">
            <a:xfrm>
              <a:off x="357159" y="642918"/>
              <a:ext cx="5072097" cy="1857388"/>
            </a:xfrm>
            <a:prstGeom prst="cloudCallout">
              <a:avLst>
                <a:gd name="adj1" fmla="val 20790"/>
                <a:gd name="adj2" fmla="val 115259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53" name="TextBox 10"/>
            <p:cNvSpPr txBox="1">
              <a:spLocks noChangeArrowheads="1"/>
            </p:cNvSpPr>
            <p:nvPr/>
          </p:nvSpPr>
          <p:spPr bwMode="auto">
            <a:xfrm>
              <a:off x="827557" y="785793"/>
              <a:ext cx="4824569" cy="92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ru-RU" sz="5400" b="1" dirty="0" smtClean="0"/>
                <a:t>ПОВТОРЯТЬ</a:t>
              </a:r>
              <a:endParaRPr lang="ru-RU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а 64 из 817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2780928"/>
            <a:ext cx="1800200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36" y="2586970"/>
            <a:ext cx="792088" cy="1105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+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676444"/>
            <a:ext cx="64807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=</a:t>
            </a:r>
            <a:endParaRPr lang="ru-RU" sz="6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0678" y="2763496"/>
            <a:ext cx="2952328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2780928"/>
            <a:ext cx="1800200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5400000" flipH="1">
            <a:off x="1256773" y="2461222"/>
            <a:ext cx="77726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5400000" flipH="1">
            <a:off x="6809137" y="2455531"/>
            <a:ext cx="104484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Месяц 15"/>
          <p:cNvSpPr/>
          <p:nvPr/>
        </p:nvSpPr>
        <p:spPr>
          <a:xfrm rot="5400000" flipH="1">
            <a:off x="3835682" y="2455531"/>
            <a:ext cx="104484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8791" y="2935791"/>
            <a:ext cx="410921" cy="3995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67944" y="2935791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8428" y="1667623"/>
            <a:ext cx="2098086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1 СЛАГАЕМОЕ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5966" y="621453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ЧАСТЬ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4257085"/>
            <a:ext cx="2880323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 (результат)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1189" y="4263546"/>
            <a:ext cx="4475275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 (выражение) 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61303" y="1658179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69230" y="633805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ЦЕЛОЕ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20408" y="633805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ЧАСТЬ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07469" y="1675801"/>
            <a:ext cx="2098086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 СЛАГАЕМОЕ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2389837" y="1901060"/>
            <a:ext cx="350186" cy="4392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6917188" y="2634448"/>
            <a:ext cx="350187" cy="28803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673838" y="2903273"/>
            <a:ext cx="542918" cy="47624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548721" y="2934818"/>
            <a:ext cx="504056" cy="43204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20408" y="2934818"/>
            <a:ext cx="504056" cy="43204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5726312" y="2929307"/>
            <a:ext cx="542918" cy="47624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81033" y="2941627"/>
            <a:ext cx="410921" cy="3995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82506" y="2951403"/>
            <a:ext cx="504056" cy="43204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452320" y="2934192"/>
            <a:ext cx="504056" cy="43204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028387" y="2945110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88428" y="3692107"/>
            <a:ext cx="200730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885308" y="3682546"/>
            <a:ext cx="200730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5390358" y="2331779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217</Words>
  <Application>Microsoft Office PowerPoint</Application>
  <PresentationFormat>Экран (4:3)</PresentationFormat>
  <Paragraphs>82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УМК «Школа 2100»  Предмет: Математика  Автор учебника: Петерсон Л.Г.  Класс:1  Тип урока: ОНЗ  Урок разработан в технологии деятельностного метода(ТДМ)  Учитель: Новикова С.В., учитель начальных классов МОБУ «Лицей № 4», высшая квалификационная категория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ВЫЧИТАНИЕ</vt:lpstr>
      <vt:lpstr>Презентация PowerPoint</vt:lpstr>
      <vt:lpstr>Если из целого вычесть одну часть, то останется другая часть.</vt:lpstr>
      <vt:lpstr>Презентация PowerPoint</vt:lpstr>
      <vt:lpstr>Презентация PowerPoint</vt:lpstr>
      <vt:lpstr>правила работы в парах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МОЛОДЕЦ!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2011-09-22T11:41:12Z</dcterms:created>
  <dcterms:modified xsi:type="dcterms:W3CDTF">2012-10-10T18:03:05Z</dcterms:modified>
</cp:coreProperties>
</file>