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7" r:id="rId11"/>
    <p:sldId id="268" r:id="rId12"/>
    <p:sldId id="269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9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61380869058034"/>
          <c:y val="4.2477329949780332E-2"/>
          <c:w val="0.70719403130164282"/>
          <c:h val="0.71843384445767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 детей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80% детей знают все гласные звуки, отличие гласных от согласных;</c:v>
                </c:pt>
                <c:pt idx="1">
                  <c:v>65%детей умеют произнести слово, интонационно выделяя в нем нужный звук, определить место звука в слове;</c:v>
                </c:pt>
                <c:pt idx="2">
                  <c:v>50% - детей умеют производить звуковой анализ 3, 4, 5, звукового слова, различать звуки по их качественной характеристике</c:v>
                </c:pt>
                <c:pt idx="3">
                  <c:v>97% - детей проявляют интерес к родному  языку.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65</c:v>
                </c:pt>
                <c:pt idx="2">
                  <c:v>50</c:v>
                </c:pt>
                <c:pt idx="3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детей занимающихся по другой программе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80% детей знают все гласные звуки, отличие гласных от согласных;</c:v>
                </c:pt>
                <c:pt idx="1">
                  <c:v>65%детей умеют произнести слово, интонационно выделяя в нем нужный звук, определить место звука в слове;</c:v>
                </c:pt>
                <c:pt idx="2">
                  <c:v>50% - детей умеют производить звуковой анализ 3, 4, 5, звукового слова, различать звуки по их качественной характеристике</c:v>
                </c:pt>
                <c:pt idx="3">
                  <c:v>97% - детей проявляют интерес к родному  языку.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48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80% детей знают все гласные звуки, отличие гласных от согласных;</c:v>
                </c:pt>
                <c:pt idx="1">
                  <c:v>65%детей умеют произнести слово, интонационно выделяя в нем нужный звук, определить место звука в слове;</c:v>
                </c:pt>
                <c:pt idx="2">
                  <c:v>50% - детей умеют производить звуковой анализ 3, 4, 5, звукового слова, различать звуки по их качественной характеристике</c:v>
                </c:pt>
                <c:pt idx="3">
                  <c:v>97% - детей проявляют интерес к родному  языку.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51424"/>
        <c:axId val="125616896"/>
      </c:barChart>
      <c:catAx>
        <c:axId val="125351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25616896"/>
        <c:crosses val="autoZero"/>
        <c:auto val="1"/>
        <c:lblAlgn val="ctr"/>
        <c:lblOffset val="100"/>
        <c:noMultiLvlLbl val="0"/>
      </c:catAx>
      <c:valAx>
        <c:axId val="12561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351424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4B1B-597A-4A6A-8260-83F3574B3A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233FE-983F-4039-AB1F-52B775225293}">
      <dgm:prSet phldrT="[Текст]" custT="1"/>
      <dgm:spPr/>
      <dgm:t>
        <a:bodyPr/>
        <a:lstStyle/>
        <a:p>
          <a:r>
            <a:rPr lang="ru-RU" sz="1600" dirty="0" smtClean="0"/>
            <a:t>аналитико-синтетический метод</a:t>
          </a:r>
          <a:endParaRPr lang="ru-RU" sz="1600" dirty="0"/>
        </a:p>
      </dgm:t>
    </dgm:pt>
    <dgm:pt modelId="{EE6918B9-E078-4389-BB2B-FC4A7DA4C448}" type="parTrans" cxnId="{4FFE045C-200C-453B-BA47-1BD204057CBB}">
      <dgm:prSet/>
      <dgm:spPr/>
      <dgm:t>
        <a:bodyPr/>
        <a:lstStyle/>
        <a:p>
          <a:endParaRPr lang="ru-RU"/>
        </a:p>
      </dgm:t>
    </dgm:pt>
    <dgm:pt modelId="{E5F20602-62A9-4A84-9D14-AAF7BC2085B8}" type="sibTrans" cxnId="{4FFE045C-200C-453B-BA47-1BD204057CBB}">
      <dgm:prSet/>
      <dgm:spPr/>
      <dgm:t>
        <a:bodyPr/>
        <a:lstStyle/>
        <a:p>
          <a:endParaRPr lang="ru-RU"/>
        </a:p>
      </dgm:t>
    </dgm:pt>
    <dgm:pt modelId="{4B0A3FA8-DA2F-49C7-9215-1BD72F94C481}">
      <dgm:prSet phldrT="[Текст]" custT="1"/>
      <dgm:spPr/>
      <dgm:t>
        <a:bodyPr/>
        <a:lstStyle/>
        <a:p>
          <a:r>
            <a:rPr lang="ru-RU" sz="1600" dirty="0" smtClean="0"/>
            <a:t>анализ звукового аспекта речи</a:t>
          </a:r>
          <a:endParaRPr lang="ru-RU" sz="1600" dirty="0"/>
        </a:p>
      </dgm:t>
    </dgm:pt>
    <dgm:pt modelId="{31923001-5BC0-4C1C-B994-0E2609CDAC2E}" type="parTrans" cxnId="{498E578B-9009-4C70-A19D-EBB0AFD37F76}">
      <dgm:prSet/>
      <dgm:spPr/>
      <dgm:t>
        <a:bodyPr/>
        <a:lstStyle/>
        <a:p>
          <a:endParaRPr lang="ru-RU"/>
        </a:p>
      </dgm:t>
    </dgm:pt>
    <dgm:pt modelId="{B9BB5D62-C6D8-4DF4-AAA3-4E8A5DA98E51}" type="sibTrans" cxnId="{498E578B-9009-4C70-A19D-EBB0AFD37F76}">
      <dgm:prSet/>
      <dgm:spPr/>
      <dgm:t>
        <a:bodyPr/>
        <a:lstStyle/>
        <a:p>
          <a:endParaRPr lang="ru-RU"/>
        </a:p>
      </dgm:t>
    </dgm:pt>
    <dgm:pt modelId="{BA2D52B0-9D4E-45BB-B5F9-D629E0FDBBFE}">
      <dgm:prSet phldrT="[Текст]" custT="1"/>
      <dgm:spPr/>
      <dgm:t>
        <a:bodyPr/>
        <a:lstStyle/>
        <a:p>
          <a:r>
            <a:rPr lang="ru-RU" sz="1600" dirty="0" smtClean="0"/>
            <a:t>синтез звуков, слогов, слов при чтении</a:t>
          </a:r>
          <a:endParaRPr lang="ru-RU" sz="1600" dirty="0"/>
        </a:p>
      </dgm:t>
    </dgm:pt>
    <dgm:pt modelId="{0A5165BB-0175-4BEE-A5FD-1092A2A1B0A8}" type="parTrans" cxnId="{F71F3168-9D41-4EE7-9042-BFF6DC8C33C9}">
      <dgm:prSet/>
      <dgm:spPr/>
      <dgm:t>
        <a:bodyPr/>
        <a:lstStyle/>
        <a:p>
          <a:endParaRPr lang="ru-RU"/>
        </a:p>
      </dgm:t>
    </dgm:pt>
    <dgm:pt modelId="{0275D501-784C-49D5-BDA3-6E6320B80F17}" type="sibTrans" cxnId="{F71F3168-9D41-4EE7-9042-BFF6DC8C33C9}">
      <dgm:prSet/>
      <dgm:spPr/>
      <dgm:t>
        <a:bodyPr/>
        <a:lstStyle/>
        <a:p>
          <a:endParaRPr lang="ru-RU"/>
        </a:p>
      </dgm:t>
    </dgm:pt>
    <dgm:pt modelId="{610AFBF3-A6BE-4408-8F76-F16492D4A0CD}" type="pres">
      <dgm:prSet presAssocID="{96214B1B-597A-4A6A-8260-83F3574B3A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D5A6DD-7CA8-4CEC-B91F-C23B42D1962B}" type="pres">
      <dgm:prSet presAssocID="{90B233FE-983F-4039-AB1F-52B775225293}" presName="hierRoot1" presStyleCnt="0"/>
      <dgm:spPr/>
    </dgm:pt>
    <dgm:pt modelId="{16DB7831-E1B7-421C-9C9A-908087113603}" type="pres">
      <dgm:prSet presAssocID="{90B233FE-983F-4039-AB1F-52B775225293}" presName="composite" presStyleCnt="0"/>
      <dgm:spPr/>
    </dgm:pt>
    <dgm:pt modelId="{DF878745-B160-40AC-B18B-F9229F9E1D4F}" type="pres">
      <dgm:prSet presAssocID="{90B233FE-983F-4039-AB1F-52B775225293}" presName="background" presStyleLbl="node0" presStyleIdx="0" presStyleCn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D4E5CE0-3D42-4F54-B097-8B66C1ABC98D}" type="pres">
      <dgm:prSet presAssocID="{90B233FE-983F-4039-AB1F-52B775225293}" presName="text" presStyleLbl="fgAcc0" presStyleIdx="0" presStyleCnt="1" custLinFactNeighborX="-1348" custLinFactNeighborY="-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F3A90D-5D55-47B4-94D9-ED789868E53D}" type="pres">
      <dgm:prSet presAssocID="{90B233FE-983F-4039-AB1F-52B775225293}" presName="hierChild2" presStyleCnt="0"/>
      <dgm:spPr/>
    </dgm:pt>
    <dgm:pt modelId="{9B11BF9E-6136-4B38-B10F-46093019AB82}" type="pres">
      <dgm:prSet presAssocID="{31923001-5BC0-4C1C-B994-0E2609CDAC2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359906F-2295-4B69-9475-8F4F5FB58B1A}" type="pres">
      <dgm:prSet presAssocID="{4B0A3FA8-DA2F-49C7-9215-1BD72F94C481}" presName="hierRoot2" presStyleCnt="0"/>
      <dgm:spPr/>
    </dgm:pt>
    <dgm:pt modelId="{43C66AF5-3D18-45D7-951E-80EF8BD81B5F}" type="pres">
      <dgm:prSet presAssocID="{4B0A3FA8-DA2F-49C7-9215-1BD72F94C481}" presName="composite2" presStyleCnt="0"/>
      <dgm:spPr/>
    </dgm:pt>
    <dgm:pt modelId="{FB194848-D52F-4376-B3E1-E87C3942AC56}" type="pres">
      <dgm:prSet presAssocID="{4B0A3FA8-DA2F-49C7-9215-1BD72F94C481}" presName="background2" presStyleLbl="node2" presStyleIdx="0" presStyleCnt="2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546DF1B-0AFE-4B60-9E0C-A190EFBC736E}" type="pres">
      <dgm:prSet presAssocID="{4B0A3FA8-DA2F-49C7-9215-1BD72F94C481}" presName="text2" presStyleLbl="fgAcc2" presStyleIdx="0" presStyleCnt="2" custScaleX="107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D84A73-6BB1-49B2-BA9E-18CB355D1250}" type="pres">
      <dgm:prSet presAssocID="{4B0A3FA8-DA2F-49C7-9215-1BD72F94C481}" presName="hierChild3" presStyleCnt="0"/>
      <dgm:spPr/>
    </dgm:pt>
    <dgm:pt modelId="{975DD572-2E85-4308-85DB-0AFB124CFAFD}" type="pres">
      <dgm:prSet presAssocID="{0A5165BB-0175-4BEE-A5FD-1092A2A1B0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067F2B7-910A-4D74-BCD3-33D6457D9627}" type="pres">
      <dgm:prSet presAssocID="{BA2D52B0-9D4E-45BB-B5F9-D629E0FDBBFE}" presName="hierRoot2" presStyleCnt="0"/>
      <dgm:spPr/>
    </dgm:pt>
    <dgm:pt modelId="{62115981-C1AE-4BB6-8F8C-E98398858363}" type="pres">
      <dgm:prSet presAssocID="{BA2D52B0-9D4E-45BB-B5F9-D629E0FDBBFE}" presName="composite2" presStyleCnt="0"/>
      <dgm:spPr/>
    </dgm:pt>
    <dgm:pt modelId="{AB5C7D8C-01D1-42F4-ADC4-C12FAB321C8F}" type="pres">
      <dgm:prSet presAssocID="{BA2D52B0-9D4E-45BB-B5F9-D629E0FDBBFE}" presName="background2" presStyleLbl="node2" presStyleIdx="1" presStyleCnt="2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5DD1805-1ADE-41CE-BAC7-B715CFAF6BFC}" type="pres">
      <dgm:prSet presAssocID="{BA2D52B0-9D4E-45BB-B5F9-D629E0FDBBFE}" presName="text2" presStyleLbl="fgAcc2" presStyleIdx="1" presStyleCnt="2" custScaleX="124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67E58-0DE0-4FFF-8FE8-829A2A0DBD8B}" type="pres">
      <dgm:prSet presAssocID="{BA2D52B0-9D4E-45BB-B5F9-D629E0FDBBFE}" presName="hierChild3" presStyleCnt="0"/>
      <dgm:spPr/>
    </dgm:pt>
  </dgm:ptLst>
  <dgm:cxnLst>
    <dgm:cxn modelId="{CD98F2BD-6866-46BA-9646-A5D806E33B54}" type="presOf" srcId="{0A5165BB-0175-4BEE-A5FD-1092A2A1B0A8}" destId="{975DD572-2E85-4308-85DB-0AFB124CFAFD}" srcOrd="0" destOrd="0" presId="urn:microsoft.com/office/officeart/2005/8/layout/hierarchy1"/>
    <dgm:cxn modelId="{9DCC005E-9C18-4CF9-8B4C-320F1075A367}" type="presOf" srcId="{90B233FE-983F-4039-AB1F-52B775225293}" destId="{9D4E5CE0-3D42-4F54-B097-8B66C1ABC98D}" srcOrd="0" destOrd="0" presId="urn:microsoft.com/office/officeart/2005/8/layout/hierarchy1"/>
    <dgm:cxn modelId="{D97508F6-DBD9-4167-A21C-2CBB18602F39}" type="presOf" srcId="{4B0A3FA8-DA2F-49C7-9215-1BD72F94C481}" destId="{4546DF1B-0AFE-4B60-9E0C-A190EFBC736E}" srcOrd="0" destOrd="0" presId="urn:microsoft.com/office/officeart/2005/8/layout/hierarchy1"/>
    <dgm:cxn modelId="{67937721-828F-43E1-9284-33A27C9890D8}" type="presOf" srcId="{31923001-5BC0-4C1C-B994-0E2609CDAC2E}" destId="{9B11BF9E-6136-4B38-B10F-46093019AB82}" srcOrd="0" destOrd="0" presId="urn:microsoft.com/office/officeart/2005/8/layout/hierarchy1"/>
    <dgm:cxn modelId="{F71F3168-9D41-4EE7-9042-BFF6DC8C33C9}" srcId="{90B233FE-983F-4039-AB1F-52B775225293}" destId="{BA2D52B0-9D4E-45BB-B5F9-D629E0FDBBFE}" srcOrd="1" destOrd="0" parTransId="{0A5165BB-0175-4BEE-A5FD-1092A2A1B0A8}" sibTransId="{0275D501-784C-49D5-BDA3-6E6320B80F17}"/>
    <dgm:cxn modelId="{4FFE045C-200C-453B-BA47-1BD204057CBB}" srcId="{96214B1B-597A-4A6A-8260-83F3574B3A67}" destId="{90B233FE-983F-4039-AB1F-52B775225293}" srcOrd="0" destOrd="0" parTransId="{EE6918B9-E078-4389-BB2B-FC4A7DA4C448}" sibTransId="{E5F20602-62A9-4A84-9D14-AAF7BC2085B8}"/>
    <dgm:cxn modelId="{15CE76FF-BBD0-44FE-897A-2C5E40379361}" type="presOf" srcId="{BA2D52B0-9D4E-45BB-B5F9-D629E0FDBBFE}" destId="{95DD1805-1ADE-41CE-BAC7-B715CFAF6BFC}" srcOrd="0" destOrd="0" presId="urn:microsoft.com/office/officeart/2005/8/layout/hierarchy1"/>
    <dgm:cxn modelId="{498E578B-9009-4C70-A19D-EBB0AFD37F76}" srcId="{90B233FE-983F-4039-AB1F-52B775225293}" destId="{4B0A3FA8-DA2F-49C7-9215-1BD72F94C481}" srcOrd="0" destOrd="0" parTransId="{31923001-5BC0-4C1C-B994-0E2609CDAC2E}" sibTransId="{B9BB5D62-C6D8-4DF4-AAA3-4E8A5DA98E51}"/>
    <dgm:cxn modelId="{274526AD-0E69-406B-84F2-79026A3EDD15}" type="presOf" srcId="{96214B1B-597A-4A6A-8260-83F3574B3A67}" destId="{610AFBF3-A6BE-4408-8F76-F16492D4A0CD}" srcOrd="0" destOrd="0" presId="urn:microsoft.com/office/officeart/2005/8/layout/hierarchy1"/>
    <dgm:cxn modelId="{FC4B63F6-FAC8-4505-8B01-1068B0576D11}" type="presParOf" srcId="{610AFBF3-A6BE-4408-8F76-F16492D4A0CD}" destId="{9BD5A6DD-7CA8-4CEC-B91F-C23B42D1962B}" srcOrd="0" destOrd="0" presId="urn:microsoft.com/office/officeart/2005/8/layout/hierarchy1"/>
    <dgm:cxn modelId="{3AA46C2A-A917-4528-922D-1715E884A286}" type="presParOf" srcId="{9BD5A6DD-7CA8-4CEC-B91F-C23B42D1962B}" destId="{16DB7831-E1B7-421C-9C9A-908087113603}" srcOrd="0" destOrd="0" presId="urn:microsoft.com/office/officeart/2005/8/layout/hierarchy1"/>
    <dgm:cxn modelId="{AF3840FC-6597-4572-A0ED-BFED2F1E3B9E}" type="presParOf" srcId="{16DB7831-E1B7-421C-9C9A-908087113603}" destId="{DF878745-B160-40AC-B18B-F9229F9E1D4F}" srcOrd="0" destOrd="0" presId="urn:microsoft.com/office/officeart/2005/8/layout/hierarchy1"/>
    <dgm:cxn modelId="{38FFFFAC-7D73-4C77-BDEC-57F47214C8F8}" type="presParOf" srcId="{16DB7831-E1B7-421C-9C9A-908087113603}" destId="{9D4E5CE0-3D42-4F54-B097-8B66C1ABC98D}" srcOrd="1" destOrd="0" presId="urn:microsoft.com/office/officeart/2005/8/layout/hierarchy1"/>
    <dgm:cxn modelId="{2F6A720F-F682-414F-B5E2-1CDA8852BB64}" type="presParOf" srcId="{9BD5A6DD-7CA8-4CEC-B91F-C23B42D1962B}" destId="{1DF3A90D-5D55-47B4-94D9-ED789868E53D}" srcOrd="1" destOrd="0" presId="urn:microsoft.com/office/officeart/2005/8/layout/hierarchy1"/>
    <dgm:cxn modelId="{B67E534C-DB56-4012-8F65-E8A119A45E7B}" type="presParOf" srcId="{1DF3A90D-5D55-47B4-94D9-ED789868E53D}" destId="{9B11BF9E-6136-4B38-B10F-46093019AB82}" srcOrd="0" destOrd="0" presId="urn:microsoft.com/office/officeart/2005/8/layout/hierarchy1"/>
    <dgm:cxn modelId="{119DC222-10BD-4EE0-88E3-5A2262AAB2F0}" type="presParOf" srcId="{1DF3A90D-5D55-47B4-94D9-ED789868E53D}" destId="{4359906F-2295-4B69-9475-8F4F5FB58B1A}" srcOrd="1" destOrd="0" presId="urn:microsoft.com/office/officeart/2005/8/layout/hierarchy1"/>
    <dgm:cxn modelId="{C2490FE2-F7B1-4A7F-999C-5BC098E3D835}" type="presParOf" srcId="{4359906F-2295-4B69-9475-8F4F5FB58B1A}" destId="{43C66AF5-3D18-45D7-951E-80EF8BD81B5F}" srcOrd="0" destOrd="0" presId="urn:microsoft.com/office/officeart/2005/8/layout/hierarchy1"/>
    <dgm:cxn modelId="{12824882-CC80-4D7D-8FC5-B1EAD5C3C88E}" type="presParOf" srcId="{43C66AF5-3D18-45D7-951E-80EF8BD81B5F}" destId="{FB194848-D52F-4376-B3E1-E87C3942AC56}" srcOrd="0" destOrd="0" presId="urn:microsoft.com/office/officeart/2005/8/layout/hierarchy1"/>
    <dgm:cxn modelId="{88271E21-E2EA-4C3C-81DB-51E73A56E37D}" type="presParOf" srcId="{43C66AF5-3D18-45D7-951E-80EF8BD81B5F}" destId="{4546DF1B-0AFE-4B60-9E0C-A190EFBC736E}" srcOrd="1" destOrd="0" presId="urn:microsoft.com/office/officeart/2005/8/layout/hierarchy1"/>
    <dgm:cxn modelId="{E05EFA3D-587D-46B5-87A6-A72C0EED8A04}" type="presParOf" srcId="{4359906F-2295-4B69-9475-8F4F5FB58B1A}" destId="{32D84A73-6BB1-49B2-BA9E-18CB355D1250}" srcOrd="1" destOrd="0" presId="urn:microsoft.com/office/officeart/2005/8/layout/hierarchy1"/>
    <dgm:cxn modelId="{B465F290-26DE-4737-BA9A-D9142D8DD659}" type="presParOf" srcId="{1DF3A90D-5D55-47B4-94D9-ED789868E53D}" destId="{975DD572-2E85-4308-85DB-0AFB124CFAFD}" srcOrd="2" destOrd="0" presId="urn:microsoft.com/office/officeart/2005/8/layout/hierarchy1"/>
    <dgm:cxn modelId="{3D2375D3-830D-4188-AD14-5C05F7723B76}" type="presParOf" srcId="{1DF3A90D-5D55-47B4-94D9-ED789868E53D}" destId="{1067F2B7-910A-4D74-BCD3-33D6457D9627}" srcOrd="3" destOrd="0" presId="urn:microsoft.com/office/officeart/2005/8/layout/hierarchy1"/>
    <dgm:cxn modelId="{2D1D16D3-8F44-4476-9186-E113842101C3}" type="presParOf" srcId="{1067F2B7-910A-4D74-BCD3-33D6457D9627}" destId="{62115981-C1AE-4BB6-8F8C-E98398858363}" srcOrd="0" destOrd="0" presId="urn:microsoft.com/office/officeart/2005/8/layout/hierarchy1"/>
    <dgm:cxn modelId="{D7703E4E-C3D9-42F3-ACBD-EE9576C5C5A0}" type="presParOf" srcId="{62115981-C1AE-4BB6-8F8C-E98398858363}" destId="{AB5C7D8C-01D1-42F4-ADC4-C12FAB321C8F}" srcOrd="0" destOrd="0" presId="urn:microsoft.com/office/officeart/2005/8/layout/hierarchy1"/>
    <dgm:cxn modelId="{0FB3C4B7-48D8-4979-A793-6DE60EC93F56}" type="presParOf" srcId="{62115981-C1AE-4BB6-8F8C-E98398858363}" destId="{95DD1805-1ADE-41CE-BAC7-B715CFAF6BFC}" srcOrd="1" destOrd="0" presId="urn:microsoft.com/office/officeart/2005/8/layout/hierarchy1"/>
    <dgm:cxn modelId="{009615C3-18D1-4DF6-BB59-F27658358912}" type="presParOf" srcId="{1067F2B7-910A-4D74-BCD3-33D6457D9627}" destId="{8EC67E58-0DE0-4FFF-8FE8-829A2A0DBD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071F1-C5F3-479A-A6BA-F7F608975F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31530-C85E-485C-BD73-B9EA759A3CB7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  <a:alpha val="63000"/>
            </a:schemeClr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Отвечает решению задач, поставленных перед современным дошкольным образованием (Федеральный закон от 29 декабря 2012 г. N 273-ФЗ</a:t>
          </a:r>
        </a:p>
        <a:p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"Об образовании в Российской Федерации»);</a:t>
          </a:r>
          <a:endParaRPr lang="ru-RU" sz="18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CA97FF-ABD2-40A9-8494-1F88DBDD56F3}" type="parTrans" cxnId="{D67EA270-DC8B-47CD-8E65-DD8C76DB5B36}">
      <dgm:prSet/>
      <dgm:spPr/>
      <dgm:t>
        <a:bodyPr/>
        <a:lstStyle/>
        <a:p>
          <a:endParaRPr lang="ru-RU"/>
        </a:p>
      </dgm:t>
    </dgm:pt>
    <dgm:pt modelId="{B0BCCCEE-6EB1-4EF8-BE56-6BBC2070AC02}" type="sibTrans" cxnId="{D67EA270-DC8B-47CD-8E65-DD8C76DB5B36}">
      <dgm:prSet/>
      <dgm:spPr/>
      <dgm:t>
        <a:bodyPr/>
        <a:lstStyle/>
        <a:p>
          <a:endParaRPr lang="ru-RU"/>
        </a:p>
      </dgm:t>
    </dgm:pt>
    <dgm:pt modelId="{D8C62DC9-F939-4F8F-995D-44F83B5E278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  <a:alpha val="56000"/>
            </a:schemeClr>
          </a:solidFill>
        </a:ln>
      </dgm:spPr>
      <dgm:t>
        <a:bodyPr/>
        <a:lstStyle/>
        <a:p>
          <a:pPr rtl="0"/>
          <a:r>
            <a: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Опирается на идею преемственности дошкольного и начального школьного образования (ФГОС ДО(Утвержден приказом </a:t>
          </a:r>
          <a:r>
            <a:rPr lang="ru-RU" sz="1600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Минобрнауки</a:t>
          </a:r>
          <a:r>
            <a: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РФ от 17 октября  2013 г. № 1155;</a:t>
          </a:r>
          <a:endParaRPr lang="ru-RU" sz="16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DD206F-12BD-494E-86A9-697E46ECF772}" type="parTrans" cxnId="{32AE0AD3-AC4E-4867-8959-2E255F2E03D2}">
      <dgm:prSet/>
      <dgm:spPr/>
      <dgm:t>
        <a:bodyPr/>
        <a:lstStyle/>
        <a:p>
          <a:endParaRPr lang="ru-RU"/>
        </a:p>
      </dgm:t>
    </dgm:pt>
    <dgm:pt modelId="{0B46E009-5518-4013-B388-8073AD97381C}" type="sibTrans" cxnId="{32AE0AD3-AC4E-4867-8959-2E255F2E03D2}">
      <dgm:prSet/>
      <dgm:spPr/>
      <dgm:t>
        <a:bodyPr/>
        <a:lstStyle/>
        <a:p>
          <a:endParaRPr lang="ru-RU"/>
        </a:p>
      </dgm:t>
    </dgm:pt>
    <dgm:pt modelId="{009E2040-EBCD-4B3F-A215-8B26E878170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  <a:alpha val="56000"/>
            </a:schemeClr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Основана на обучении в игровой форме (в соответствии с ФГОС);</a:t>
          </a:r>
          <a:endParaRPr lang="ru-RU" sz="18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A66AD7-E59B-4E04-B17F-574E09128572}" type="parTrans" cxnId="{332E4F83-F918-4D5B-86C4-511B843DD6E3}">
      <dgm:prSet/>
      <dgm:spPr/>
      <dgm:t>
        <a:bodyPr/>
        <a:lstStyle/>
        <a:p>
          <a:endParaRPr lang="ru-RU"/>
        </a:p>
      </dgm:t>
    </dgm:pt>
    <dgm:pt modelId="{BE3108F9-2597-4E1A-9366-E497C28404A9}" type="sibTrans" cxnId="{332E4F83-F918-4D5B-86C4-511B843DD6E3}">
      <dgm:prSet/>
      <dgm:spPr/>
      <dgm:t>
        <a:bodyPr/>
        <a:lstStyle/>
        <a:p>
          <a:endParaRPr lang="ru-RU"/>
        </a:p>
      </dgm:t>
    </dgm:pt>
    <dgm:pt modelId="{D3E3A937-C008-4A82-9A93-F0A872267255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  <a:alpha val="56000"/>
            </a:schemeClr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Учитывает индивидуальные возможности ребенка;</a:t>
          </a:r>
          <a:endParaRPr lang="ru-RU" sz="18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43834A-38BD-4477-83E7-BE0634F29D11}" type="parTrans" cxnId="{582117DE-39B3-4B68-BA33-532030EFF046}">
      <dgm:prSet/>
      <dgm:spPr/>
      <dgm:t>
        <a:bodyPr/>
        <a:lstStyle/>
        <a:p>
          <a:endParaRPr lang="ru-RU"/>
        </a:p>
      </dgm:t>
    </dgm:pt>
    <dgm:pt modelId="{7FEB1126-49CF-404C-AC4C-CDF44C9B4FFF}" type="sibTrans" cxnId="{582117DE-39B3-4B68-BA33-532030EFF046}">
      <dgm:prSet/>
      <dgm:spPr/>
      <dgm:t>
        <a:bodyPr/>
        <a:lstStyle/>
        <a:p>
          <a:endParaRPr lang="ru-RU"/>
        </a:p>
      </dgm:t>
    </dgm:pt>
    <dgm:pt modelId="{9AB651BE-CEFF-43C5-94B9-CC5146E2FD8A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  <a:alpha val="76000"/>
            </a:schemeClr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Соответствует возрастным особенностям детей</a:t>
          </a:r>
          <a:endParaRPr lang="ru-RU" sz="18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91469E-8DE6-4D5B-9C80-B95F87A57F2A}" type="parTrans" cxnId="{5F8A2C36-DB74-4666-85F1-7C1C08D8EC6E}">
      <dgm:prSet/>
      <dgm:spPr/>
      <dgm:t>
        <a:bodyPr/>
        <a:lstStyle/>
        <a:p>
          <a:endParaRPr lang="ru-RU"/>
        </a:p>
      </dgm:t>
    </dgm:pt>
    <dgm:pt modelId="{7BA2D9B0-8AC2-43DB-80DF-6F582EA617ED}" type="sibTrans" cxnId="{5F8A2C36-DB74-4666-85F1-7C1C08D8EC6E}">
      <dgm:prSet/>
      <dgm:spPr/>
      <dgm:t>
        <a:bodyPr/>
        <a:lstStyle/>
        <a:p>
          <a:endParaRPr lang="ru-RU"/>
        </a:p>
      </dgm:t>
    </dgm:pt>
    <dgm:pt modelId="{9C9328F6-36CC-4D6F-BB25-18AF865AEA2E}" type="pres">
      <dgm:prSet presAssocID="{717071F1-C5F3-479A-A6BA-F7F608975F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A15F2-037C-41F5-8C72-79832C1F3A14}" type="pres">
      <dgm:prSet presAssocID="{4E931530-C85E-485C-BD73-B9EA759A3CB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7C75F-67CA-4D8B-8A63-BD766692C5ED}" type="pres">
      <dgm:prSet presAssocID="{B0BCCCEE-6EB1-4EF8-BE56-6BBC2070AC02}" presName="spacer" presStyleCnt="0"/>
      <dgm:spPr/>
    </dgm:pt>
    <dgm:pt modelId="{D58BCD18-98DE-47DE-9727-B531A4A01918}" type="pres">
      <dgm:prSet presAssocID="{D8C62DC9-F939-4F8F-995D-44F83B5E27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C9A56-8F15-401B-9532-77AE472ECFE7}" type="pres">
      <dgm:prSet presAssocID="{0B46E009-5518-4013-B388-8073AD97381C}" presName="spacer" presStyleCnt="0"/>
      <dgm:spPr/>
    </dgm:pt>
    <dgm:pt modelId="{0BEC04EF-63F0-4D4A-8D18-CF53E8EE3FDD}" type="pres">
      <dgm:prSet presAssocID="{009E2040-EBCD-4B3F-A215-8B26E87817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B6FBD-6D30-49E8-B54F-D40B0A5ED483}" type="pres">
      <dgm:prSet presAssocID="{BE3108F9-2597-4E1A-9366-E497C28404A9}" presName="spacer" presStyleCnt="0"/>
      <dgm:spPr/>
    </dgm:pt>
    <dgm:pt modelId="{C162FF5B-51F0-40C3-BE28-51C232EE7336}" type="pres">
      <dgm:prSet presAssocID="{D3E3A937-C008-4A82-9A93-F0A8722672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84566-AF74-499C-9FC8-7E6AE3707A5F}" type="pres">
      <dgm:prSet presAssocID="{7FEB1126-49CF-404C-AC4C-CDF44C9B4FFF}" presName="spacer" presStyleCnt="0"/>
      <dgm:spPr/>
    </dgm:pt>
    <dgm:pt modelId="{8564FF91-7B95-4F8C-8CB2-956F94DE0EB3}" type="pres">
      <dgm:prSet presAssocID="{9AB651BE-CEFF-43C5-94B9-CC5146E2FD8A}" presName="parentText" presStyleLbl="node1" presStyleIdx="4" presStyleCnt="5" custLinFactNeighborY="-12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E0AD3-AC4E-4867-8959-2E255F2E03D2}" srcId="{717071F1-C5F3-479A-A6BA-F7F608975F7D}" destId="{D8C62DC9-F939-4F8F-995D-44F83B5E2788}" srcOrd="1" destOrd="0" parTransId="{FCDD206F-12BD-494E-86A9-697E46ECF772}" sibTransId="{0B46E009-5518-4013-B388-8073AD97381C}"/>
    <dgm:cxn modelId="{14ECECA1-E49C-45BB-A63B-9D8EAE53655A}" type="presOf" srcId="{D8C62DC9-F939-4F8F-995D-44F83B5E2788}" destId="{D58BCD18-98DE-47DE-9727-B531A4A01918}" srcOrd="0" destOrd="0" presId="urn:microsoft.com/office/officeart/2005/8/layout/vList2"/>
    <dgm:cxn modelId="{D67EA270-DC8B-47CD-8E65-DD8C76DB5B36}" srcId="{717071F1-C5F3-479A-A6BA-F7F608975F7D}" destId="{4E931530-C85E-485C-BD73-B9EA759A3CB7}" srcOrd="0" destOrd="0" parTransId="{98CA97FF-ABD2-40A9-8494-1F88DBDD56F3}" sibTransId="{B0BCCCEE-6EB1-4EF8-BE56-6BBC2070AC02}"/>
    <dgm:cxn modelId="{5A950136-22D9-4217-B34B-C01EAB9B73B4}" type="presOf" srcId="{4E931530-C85E-485C-BD73-B9EA759A3CB7}" destId="{576A15F2-037C-41F5-8C72-79832C1F3A14}" srcOrd="0" destOrd="0" presId="urn:microsoft.com/office/officeart/2005/8/layout/vList2"/>
    <dgm:cxn modelId="{9F3C1363-EE46-455B-8DDB-FF35AF2A3C24}" type="presOf" srcId="{009E2040-EBCD-4B3F-A215-8B26E878170B}" destId="{0BEC04EF-63F0-4D4A-8D18-CF53E8EE3FDD}" srcOrd="0" destOrd="0" presId="urn:microsoft.com/office/officeart/2005/8/layout/vList2"/>
    <dgm:cxn modelId="{E43BBC19-806A-41CE-84A4-4EBACCEFD0E7}" type="presOf" srcId="{D3E3A937-C008-4A82-9A93-F0A872267255}" destId="{C162FF5B-51F0-40C3-BE28-51C232EE7336}" srcOrd="0" destOrd="0" presId="urn:microsoft.com/office/officeart/2005/8/layout/vList2"/>
    <dgm:cxn modelId="{CF64DBF6-8C5F-47A8-9A25-7FEF19F0D05F}" type="presOf" srcId="{9AB651BE-CEFF-43C5-94B9-CC5146E2FD8A}" destId="{8564FF91-7B95-4F8C-8CB2-956F94DE0EB3}" srcOrd="0" destOrd="0" presId="urn:microsoft.com/office/officeart/2005/8/layout/vList2"/>
    <dgm:cxn modelId="{332E4F83-F918-4D5B-86C4-511B843DD6E3}" srcId="{717071F1-C5F3-479A-A6BA-F7F608975F7D}" destId="{009E2040-EBCD-4B3F-A215-8B26E878170B}" srcOrd="2" destOrd="0" parTransId="{20A66AD7-E59B-4E04-B17F-574E09128572}" sibTransId="{BE3108F9-2597-4E1A-9366-E497C28404A9}"/>
    <dgm:cxn modelId="{5F8A2C36-DB74-4666-85F1-7C1C08D8EC6E}" srcId="{717071F1-C5F3-479A-A6BA-F7F608975F7D}" destId="{9AB651BE-CEFF-43C5-94B9-CC5146E2FD8A}" srcOrd="4" destOrd="0" parTransId="{4A91469E-8DE6-4D5B-9C80-B95F87A57F2A}" sibTransId="{7BA2D9B0-8AC2-43DB-80DF-6F582EA617ED}"/>
    <dgm:cxn modelId="{11C91CDD-9286-4237-ACD9-14FD7D8647E9}" type="presOf" srcId="{717071F1-C5F3-479A-A6BA-F7F608975F7D}" destId="{9C9328F6-36CC-4D6F-BB25-18AF865AEA2E}" srcOrd="0" destOrd="0" presId="urn:microsoft.com/office/officeart/2005/8/layout/vList2"/>
    <dgm:cxn modelId="{582117DE-39B3-4B68-BA33-532030EFF046}" srcId="{717071F1-C5F3-479A-A6BA-F7F608975F7D}" destId="{D3E3A937-C008-4A82-9A93-F0A872267255}" srcOrd="3" destOrd="0" parTransId="{6D43834A-38BD-4477-83E7-BE0634F29D11}" sibTransId="{7FEB1126-49CF-404C-AC4C-CDF44C9B4FFF}"/>
    <dgm:cxn modelId="{6E46519B-1E1D-4F64-98D5-736CE61BCFAC}" type="presParOf" srcId="{9C9328F6-36CC-4D6F-BB25-18AF865AEA2E}" destId="{576A15F2-037C-41F5-8C72-79832C1F3A14}" srcOrd="0" destOrd="0" presId="urn:microsoft.com/office/officeart/2005/8/layout/vList2"/>
    <dgm:cxn modelId="{A5C771B4-8B6E-4896-94FB-F015B9E4DFFD}" type="presParOf" srcId="{9C9328F6-36CC-4D6F-BB25-18AF865AEA2E}" destId="{1AF7C75F-67CA-4D8B-8A63-BD766692C5ED}" srcOrd="1" destOrd="0" presId="urn:microsoft.com/office/officeart/2005/8/layout/vList2"/>
    <dgm:cxn modelId="{1943A80B-74A1-4650-B2F8-DA7E86CAF239}" type="presParOf" srcId="{9C9328F6-36CC-4D6F-BB25-18AF865AEA2E}" destId="{D58BCD18-98DE-47DE-9727-B531A4A01918}" srcOrd="2" destOrd="0" presId="urn:microsoft.com/office/officeart/2005/8/layout/vList2"/>
    <dgm:cxn modelId="{FA32757D-3600-4684-B7CA-E8C3BCD3FD86}" type="presParOf" srcId="{9C9328F6-36CC-4D6F-BB25-18AF865AEA2E}" destId="{CF9C9A56-8F15-401B-9532-77AE472ECFE7}" srcOrd="3" destOrd="0" presId="urn:microsoft.com/office/officeart/2005/8/layout/vList2"/>
    <dgm:cxn modelId="{12120BF5-7912-4E91-BC35-8B6D85FF1CFE}" type="presParOf" srcId="{9C9328F6-36CC-4D6F-BB25-18AF865AEA2E}" destId="{0BEC04EF-63F0-4D4A-8D18-CF53E8EE3FDD}" srcOrd="4" destOrd="0" presId="urn:microsoft.com/office/officeart/2005/8/layout/vList2"/>
    <dgm:cxn modelId="{9C57B9BA-BEEF-4BDA-9873-D1FA5F0D9DB4}" type="presParOf" srcId="{9C9328F6-36CC-4D6F-BB25-18AF865AEA2E}" destId="{761B6FBD-6D30-49E8-B54F-D40B0A5ED483}" srcOrd="5" destOrd="0" presId="urn:microsoft.com/office/officeart/2005/8/layout/vList2"/>
    <dgm:cxn modelId="{18CA0D2A-ACAE-482D-BD43-829A478F8643}" type="presParOf" srcId="{9C9328F6-36CC-4D6F-BB25-18AF865AEA2E}" destId="{C162FF5B-51F0-40C3-BE28-51C232EE7336}" srcOrd="6" destOrd="0" presId="urn:microsoft.com/office/officeart/2005/8/layout/vList2"/>
    <dgm:cxn modelId="{7283544E-6DA6-4524-B3CC-2234E2E18182}" type="presParOf" srcId="{9C9328F6-36CC-4D6F-BB25-18AF865AEA2E}" destId="{FA284566-AF74-499C-9FC8-7E6AE3707A5F}" srcOrd="7" destOrd="0" presId="urn:microsoft.com/office/officeart/2005/8/layout/vList2"/>
    <dgm:cxn modelId="{DE53BFE9-1506-41F1-9648-4338374C5D1E}" type="presParOf" srcId="{9C9328F6-36CC-4D6F-BB25-18AF865AEA2E}" destId="{8564FF91-7B95-4F8C-8CB2-956F94DE0EB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2349AB-1A18-40DC-96AD-F805A5C8EF9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84A25C-75F5-408F-82F0-838BAFB6F4C5}">
      <dgm:prSet custT="1"/>
      <dgm:spPr/>
      <dgm:t>
        <a:bodyPr/>
        <a:lstStyle/>
        <a:p>
          <a:pPr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Методические разработки Д. Б.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Эльконина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(«Теория развивающего обучения»)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26BFA9B1-6C2A-4184-B261-0023F0A5C83A}" type="parTrans" cxnId="{E69A0727-8A98-4D85-9D8A-A1FD82E9371F}">
      <dgm:prSet/>
      <dgm:spPr/>
      <dgm:t>
        <a:bodyPr/>
        <a:lstStyle/>
        <a:p>
          <a:endParaRPr lang="ru-RU"/>
        </a:p>
      </dgm:t>
    </dgm:pt>
    <dgm:pt modelId="{D04F6E48-E718-477F-83AE-7BA889CE6788}" type="sibTrans" cxnId="{E69A0727-8A98-4D85-9D8A-A1FD82E9371F}">
      <dgm:prSet/>
      <dgm:spPr/>
      <dgm:t>
        <a:bodyPr/>
        <a:lstStyle/>
        <a:p>
          <a:endParaRPr lang="ru-RU"/>
        </a:p>
      </dgm:t>
    </dgm:pt>
    <dgm:pt modelId="{907C2AEC-E95A-41F9-A5AF-363F351F3494}">
      <dgm:prSet custT="1"/>
      <dgm:spPr/>
      <dgm:t>
        <a:bodyPr/>
        <a:lstStyle/>
        <a:p>
          <a:pPr algn="l"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Методические                                                        разработки                   Л. Е.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Журовой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973AE84D-E90D-4FD7-8B71-EC449F6AF9B6}" type="parTrans" cxnId="{AC84E60D-B0AD-4303-84A9-5617DB68DF43}">
      <dgm:prSet/>
      <dgm:spPr/>
      <dgm:t>
        <a:bodyPr/>
        <a:lstStyle/>
        <a:p>
          <a:endParaRPr lang="ru-RU"/>
        </a:p>
      </dgm:t>
    </dgm:pt>
    <dgm:pt modelId="{AD705985-10ED-4919-9292-BB9DB4FBFCF1}" type="sibTrans" cxnId="{AC84E60D-B0AD-4303-84A9-5617DB68DF43}">
      <dgm:prSet/>
      <dgm:spPr/>
      <dgm:t>
        <a:bodyPr/>
        <a:lstStyle/>
        <a:p>
          <a:endParaRPr lang="ru-RU"/>
        </a:p>
      </dgm:t>
    </dgm:pt>
    <dgm:pt modelId="{1B4786A3-DAC1-4AC4-82B2-41A524E1603A}">
      <dgm:prSet custT="1"/>
      <dgm:spPr/>
      <dgm:t>
        <a:bodyPr/>
        <a:lstStyle/>
        <a:p>
          <a:pPr algn="ctr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   Теория Л. А.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Венгера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(«Развитие умственных способностей детей дошкольного возраста»)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664C887-D361-409D-99B3-58C80E777DBF}" type="parTrans" cxnId="{657D13F0-4EF9-48A3-A23F-B4443E770BAD}">
      <dgm:prSet/>
      <dgm:spPr/>
      <dgm:t>
        <a:bodyPr/>
        <a:lstStyle/>
        <a:p>
          <a:endParaRPr lang="ru-RU"/>
        </a:p>
      </dgm:t>
    </dgm:pt>
    <dgm:pt modelId="{3780F538-6701-4956-A0B7-1F00FA49E36C}" type="sibTrans" cxnId="{657D13F0-4EF9-48A3-A23F-B4443E770BAD}">
      <dgm:prSet/>
      <dgm:spPr/>
      <dgm:t>
        <a:bodyPr/>
        <a:lstStyle/>
        <a:p>
          <a:endParaRPr lang="ru-RU"/>
        </a:p>
      </dgm:t>
    </dgm:pt>
    <dgm:pt modelId="{5B2D3372-C527-4255-B6D0-F557D5A5797A}" type="pres">
      <dgm:prSet presAssocID="{B12349AB-1A18-40DC-96AD-F805A5C8EF9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E49D3B-5A34-433B-8AAB-A4847BCA8EC7}" type="pres">
      <dgm:prSet presAssocID="{AF84A25C-75F5-408F-82F0-838BAFB6F4C5}" presName="circ1" presStyleLbl="vennNode1" presStyleIdx="0" presStyleCnt="3" custScaleX="152466" custLinFactNeighborX="2909" custLinFactNeighborY="-9931"/>
      <dgm:spPr/>
      <dgm:t>
        <a:bodyPr/>
        <a:lstStyle/>
        <a:p>
          <a:endParaRPr lang="ru-RU"/>
        </a:p>
      </dgm:t>
    </dgm:pt>
    <dgm:pt modelId="{BDFE2DC6-C377-4F93-87BE-C70A69DB1524}" type="pres">
      <dgm:prSet presAssocID="{AF84A25C-75F5-408F-82F0-838BAFB6F4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BBE95-A9E0-42DD-91F0-09300B75C287}" type="pres">
      <dgm:prSet presAssocID="{907C2AEC-E95A-41F9-A5AF-363F351F3494}" presName="circ2" presStyleLbl="vennNode1" presStyleIdx="1" presStyleCnt="3" custScaleX="155167" custLinFactNeighborX="-96284" custLinFactNeighborY="5458"/>
      <dgm:spPr/>
      <dgm:t>
        <a:bodyPr/>
        <a:lstStyle/>
        <a:p>
          <a:endParaRPr lang="ru-RU"/>
        </a:p>
      </dgm:t>
    </dgm:pt>
    <dgm:pt modelId="{B451A934-3CAE-4BAA-87EC-86E4532A63E5}" type="pres">
      <dgm:prSet presAssocID="{907C2AEC-E95A-41F9-A5AF-363F351F34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3E0E4-F018-4090-8440-F4E501533A23}" type="pres">
      <dgm:prSet presAssocID="{1B4786A3-DAC1-4AC4-82B2-41A524E1603A}" presName="circ3" presStyleLbl="vennNode1" presStyleIdx="2" presStyleCnt="3" custScaleX="148799" custScaleY="100000" custLinFactX="36534" custLinFactNeighborX="100000" custLinFactNeighborY="10830"/>
      <dgm:spPr/>
      <dgm:t>
        <a:bodyPr/>
        <a:lstStyle/>
        <a:p>
          <a:endParaRPr lang="ru-RU"/>
        </a:p>
      </dgm:t>
    </dgm:pt>
    <dgm:pt modelId="{18145752-FFE2-4675-971B-AE4C3B64CB41}" type="pres">
      <dgm:prSet presAssocID="{1B4786A3-DAC1-4AC4-82B2-41A524E1603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A9930-FF8C-4FEE-B4F1-9A7EDDBE691A}" type="presOf" srcId="{AF84A25C-75F5-408F-82F0-838BAFB6F4C5}" destId="{9DE49D3B-5A34-433B-8AAB-A4847BCA8EC7}" srcOrd="0" destOrd="0" presId="urn:microsoft.com/office/officeart/2005/8/layout/venn1"/>
    <dgm:cxn modelId="{AC84E60D-B0AD-4303-84A9-5617DB68DF43}" srcId="{B12349AB-1A18-40DC-96AD-F805A5C8EF96}" destId="{907C2AEC-E95A-41F9-A5AF-363F351F3494}" srcOrd="1" destOrd="0" parTransId="{973AE84D-E90D-4FD7-8B71-EC449F6AF9B6}" sibTransId="{AD705985-10ED-4919-9292-BB9DB4FBFCF1}"/>
    <dgm:cxn modelId="{4C31B82A-E398-421E-947E-012024E924C5}" type="presOf" srcId="{1B4786A3-DAC1-4AC4-82B2-41A524E1603A}" destId="{D7B3E0E4-F018-4090-8440-F4E501533A23}" srcOrd="0" destOrd="0" presId="urn:microsoft.com/office/officeart/2005/8/layout/venn1"/>
    <dgm:cxn modelId="{657D13F0-4EF9-48A3-A23F-B4443E770BAD}" srcId="{B12349AB-1A18-40DC-96AD-F805A5C8EF96}" destId="{1B4786A3-DAC1-4AC4-82B2-41A524E1603A}" srcOrd="2" destOrd="0" parTransId="{D664C887-D361-409D-99B3-58C80E777DBF}" sibTransId="{3780F538-6701-4956-A0B7-1F00FA49E36C}"/>
    <dgm:cxn modelId="{065DD104-A44A-47C9-9C77-125770EC3CEF}" type="presOf" srcId="{907C2AEC-E95A-41F9-A5AF-363F351F3494}" destId="{B451A934-3CAE-4BAA-87EC-86E4532A63E5}" srcOrd="1" destOrd="0" presId="urn:microsoft.com/office/officeart/2005/8/layout/venn1"/>
    <dgm:cxn modelId="{36F726C6-5CDA-48B9-B983-F4E1AF15E154}" type="presOf" srcId="{907C2AEC-E95A-41F9-A5AF-363F351F3494}" destId="{ED2BBE95-A9E0-42DD-91F0-09300B75C287}" srcOrd="0" destOrd="0" presId="urn:microsoft.com/office/officeart/2005/8/layout/venn1"/>
    <dgm:cxn modelId="{E69A0727-8A98-4D85-9D8A-A1FD82E9371F}" srcId="{B12349AB-1A18-40DC-96AD-F805A5C8EF96}" destId="{AF84A25C-75F5-408F-82F0-838BAFB6F4C5}" srcOrd="0" destOrd="0" parTransId="{26BFA9B1-6C2A-4184-B261-0023F0A5C83A}" sibTransId="{D04F6E48-E718-477F-83AE-7BA889CE6788}"/>
    <dgm:cxn modelId="{A2986853-545B-4AD2-805D-11B7746F89BD}" type="presOf" srcId="{B12349AB-1A18-40DC-96AD-F805A5C8EF96}" destId="{5B2D3372-C527-4255-B6D0-F557D5A5797A}" srcOrd="0" destOrd="0" presId="urn:microsoft.com/office/officeart/2005/8/layout/venn1"/>
    <dgm:cxn modelId="{2ACE278E-46E4-4724-8E9C-53114625471A}" type="presOf" srcId="{1B4786A3-DAC1-4AC4-82B2-41A524E1603A}" destId="{18145752-FFE2-4675-971B-AE4C3B64CB41}" srcOrd="1" destOrd="0" presId="urn:microsoft.com/office/officeart/2005/8/layout/venn1"/>
    <dgm:cxn modelId="{4AABFB89-1CD4-4663-915C-7D6E4C4A0ACF}" type="presOf" srcId="{AF84A25C-75F5-408F-82F0-838BAFB6F4C5}" destId="{BDFE2DC6-C377-4F93-87BE-C70A69DB1524}" srcOrd="1" destOrd="0" presId="urn:microsoft.com/office/officeart/2005/8/layout/venn1"/>
    <dgm:cxn modelId="{32EC7630-084E-4931-843B-190214EDE027}" type="presParOf" srcId="{5B2D3372-C527-4255-B6D0-F557D5A5797A}" destId="{9DE49D3B-5A34-433B-8AAB-A4847BCA8EC7}" srcOrd="0" destOrd="0" presId="urn:microsoft.com/office/officeart/2005/8/layout/venn1"/>
    <dgm:cxn modelId="{2BE4DC3D-BA31-4906-A7DC-269627A01720}" type="presParOf" srcId="{5B2D3372-C527-4255-B6D0-F557D5A5797A}" destId="{BDFE2DC6-C377-4F93-87BE-C70A69DB1524}" srcOrd="1" destOrd="0" presId="urn:microsoft.com/office/officeart/2005/8/layout/venn1"/>
    <dgm:cxn modelId="{703423AB-AEFE-4448-8D47-D8F69D521B77}" type="presParOf" srcId="{5B2D3372-C527-4255-B6D0-F557D5A5797A}" destId="{ED2BBE95-A9E0-42DD-91F0-09300B75C287}" srcOrd="2" destOrd="0" presId="urn:microsoft.com/office/officeart/2005/8/layout/venn1"/>
    <dgm:cxn modelId="{D29623CD-581F-4DB7-A408-5CACBE48C666}" type="presParOf" srcId="{5B2D3372-C527-4255-B6D0-F557D5A5797A}" destId="{B451A934-3CAE-4BAA-87EC-86E4532A63E5}" srcOrd="3" destOrd="0" presId="urn:microsoft.com/office/officeart/2005/8/layout/venn1"/>
    <dgm:cxn modelId="{44EE403F-C394-4570-98BB-8B1E71498A9D}" type="presParOf" srcId="{5B2D3372-C527-4255-B6D0-F557D5A5797A}" destId="{D7B3E0E4-F018-4090-8440-F4E501533A23}" srcOrd="4" destOrd="0" presId="urn:microsoft.com/office/officeart/2005/8/layout/venn1"/>
    <dgm:cxn modelId="{79004543-25C5-47CE-9604-B31DD1815748}" type="presParOf" srcId="{5B2D3372-C527-4255-B6D0-F557D5A5797A}" destId="{18145752-FFE2-4675-971B-AE4C3B64CB4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DD572-2E85-4308-85DB-0AFB124CFAFD}">
      <dsp:nvSpPr>
        <dsp:cNvPr id="0" name=""/>
        <dsp:cNvSpPr/>
      </dsp:nvSpPr>
      <dsp:spPr>
        <a:xfrm>
          <a:off x="2099421" y="1133823"/>
          <a:ext cx="1104873" cy="48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55"/>
              </a:lnTo>
              <a:lnTo>
                <a:pt x="1104873" y="330655"/>
              </a:lnTo>
              <a:lnTo>
                <a:pt x="1104873" y="48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1BF9E-6136-4B38-B10F-46093019AB82}">
      <dsp:nvSpPr>
        <dsp:cNvPr id="0" name=""/>
        <dsp:cNvSpPr/>
      </dsp:nvSpPr>
      <dsp:spPr>
        <a:xfrm>
          <a:off x="897108" y="1133823"/>
          <a:ext cx="1202313" cy="485183"/>
        </a:xfrm>
        <a:custGeom>
          <a:avLst/>
          <a:gdLst/>
          <a:ahLst/>
          <a:cxnLst/>
          <a:rect l="0" t="0" r="0" b="0"/>
          <a:pathLst>
            <a:path>
              <a:moveTo>
                <a:pt x="1202313" y="0"/>
              </a:moveTo>
              <a:lnTo>
                <a:pt x="1202313" y="330655"/>
              </a:lnTo>
              <a:lnTo>
                <a:pt x="0" y="330655"/>
              </a:lnTo>
              <a:lnTo>
                <a:pt x="0" y="48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78745-B160-40AC-B18B-F9229F9E1D4F}">
      <dsp:nvSpPr>
        <dsp:cNvPr id="0" name=""/>
        <dsp:cNvSpPr/>
      </dsp:nvSpPr>
      <dsp:spPr>
        <a:xfrm>
          <a:off x="1265386" y="74599"/>
          <a:ext cx="1668070" cy="105922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5CE0-3D42-4F54-B097-8B66C1ABC98D}">
      <dsp:nvSpPr>
        <dsp:cNvPr id="0" name=""/>
        <dsp:cNvSpPr/>
      </dsp:nvSpPr>
      <dsp:spPr>
        <a:xfrm>
          <a:off x="1450727" y="250673"/>
          <a:ext cx="1668070" cy="105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аналитико-синтетический метод</a:t>
          </a:r>
          <a:endParaRPr lang="ru-RU" sz="1600" kern="1200" dirty="0"/>
        </a:p>
      </dsp:txBody>
      <dsp:txXfrm>
        <a:off x="1481751" y="281697"/>
        <a:ext cx="1606022" cy="997176"/>
      </dsp:txXfrm>
    </dsp:sp>
    <dsp:sp modelId="{FB194848-D52F-4376-B3E1-E87C3942AC56}">
      <dsp:nvSpPr>
        <dsp:cNvPr id="0" name=""/>
        <dsp:cNvSpPr/>
      </dsp:nvSpPr>
      <dsp:spPr>
        <a:xfrm>
          <a:off x="61" y="1619007"/>
          <a:ext cx="1794093" cy="105922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6DF1B-0AFE-4B60-9E0C-A190EFBC736E}">
      <dsp:nvSpPr>
        <dsp:cNvPr id="0" name=""/>
        <dsp:cNvSpPr/>
      </dsp:nvSpPr>
      <dsp:spPr>
        <a:xfrm>
          <a:off x="185402" y="1795081"/>
          <a:ext cx="1794093" cy="105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звукового аспекта речи</a:t>
          </a:r>
          <a:endParaRPr lang="ru-RU" sz="1600" kern="1200" dirty="0"/>
        </a:p>
      </dsp:txBody>
      <dsp:txXfrm>
        <a:off x="216426" y="1826105"/>
        <a:ext cx="1732045" cy="997176"/>
      </dsp:txXfrm>
    </dsp:sp>
    <dsp:sp modelId="{AB5C7D8C-01D1-42F4-ADC4-C12FAB321C8F}">
      <dsp:nvSpPr>
        <dsp:cNvPr id="0" name=""/>
        <dsp:cNvSpPr/>
      </dsp:nvSpPr>
      <dsp:spPr>
        <a:xfrm>
          <a:off x="2164837" y="1619007"/>
          <a:ext cx="2078916" cy="105922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D1805-1ADE-41CE-BAC7-B715CFAF6BFC}">
      <dsp:nvSpPr>
        <dsp:cNvPr id="0" name=""/>
        <dsp:cNvSpPr/>
      </dsp:nvSpPr>
      <dsp:spPr>
        <a:xfrm>
          <a:off x="2350178" y="1795081"/>
          <a:ext cx="2078916" cy="1059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синтез звуков, слогов, слов при чтении</a:t>
          </a:r>
          <a:endParaRPr lang="ru-RU" sz="1600" kern="1200" dirty="0"/>
        </a:p>
      </dsp:txBody>
      <dsp:txXfrm>
        <a:off x="2381202" y="1826105"/>
        <a:ext cx="2016868" cy="997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A15F2-037C-41F5-8C72-79832C1F3A14}">
      <dsp:nvSpPr>
        <dsp:cNvPr id="0" name=""/>
        <dsp:cNvSpPr/>
      </dsp:nvSpPr>
      <dsp:spPr>
        <a:xfrm>
          <a:off x="0" y="228"/>
          <a:ext cx="7854696" cy="9326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63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Отвечает решению задач, поставленных перед современным дошкольным образованием (Федеральный закон от 29 декабря 2012 г. N 273-ФЗ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"Об образовании в Российской Федерации»);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30" y="45758"/>
        <a:ext cx="7763636" cy="841626"/>
      </dsp:txXfrm>
    </dsp:sp>
    <dsp:sp modelId="{D58BCD18-98DE-47DE-9727-B531A4A01918}">
      <dsp:nvSpPr>
        <dsp:cNvPr id="0" name=""/>
        <dsp:cNvSpPr/>
      </dsp:nvSpPr>
      <dsp:spPr>
        <a:xfrm>
          <a:off x="0" y="945669"/>
          <a:ext cx="7854696" cy="9326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5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Опирается на идею преемственности дошкольного и начального школьного образования (ФГОС ДО(Утвержден приказом </a:t>
          </a:r>
          <a:r>
            <a:rPr lang="ru-RU" sz="1600" kern="1200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Минобрнауки</a:t>
          </a: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РФ от 17 октября  2013 г. № 1155;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30" y="991199"/>
        <a:ext cx="7763636" cy="841626"/>
      </dsp:txXfrm>
    </dsp:sp>
    <dsp:sp modelId="{0BEC04EF-63F0-4D4A-8D18-CF53E8EE3FDD}">
      <dsp:nvSpPr>
        <dsp:cNvPr id="0" name=""/>
        <dsp:cNvSpPr/>
      </dsp:nvSpPr>
      <dsp:spPr>
        <a:xfrm>
          <a:off x="0" y="1891110"/>
          <a:ext cx="7854696" cy="9326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5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Основана на обучении в игровой форме (в соответствии с ФГОС);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30" y="1936640"/>
        <a:ext cx="7763636" cy="841626"/>
      </dsp:txXfrm>
    </dsp:sp>
    <dsp:sp modelId="{C162FF5B-51F0-40C3-BE28-51C232EE7336}">
      <dsp:nvSpPr>
        <dsp:cNvPr id="0" name=""/>
        <dsp:cNvSpPr/>
      </dsp:nvSpPr>
      <dsp:spPr>
        <a:xfrm>
          <a:off x="0" y="2836551"/>
          <a:ext cx="7854696" cy="9326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5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Учитывает индивидуальные возможности ребенка;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30" y="2882081"/>
        <a:ext cx="7763636" cy="841626"/>
      </dsp:txXfrm>
    </dsp:sp>
    <dsp:sp modelId="{8564FF91-7B95-4F8C-8CB2-956F94DE0EB3}">
      <dsp:nvSpPr>
        <dsp:cNvPr id="0" name=""/>
        <dsp:cNvSpPr/>
      </dsp:nvSpPr>
      <dsp:spPr>
        <a:xfrm>
          <a:off x="0" y="3780339"/>
          <a:ext cx="7854696" cy="9326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7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Соответствует возрастным особенностям детей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30" y="3825869"/>
        <a:ext cx="7763636" cy="84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9D3B-5A34-433B-8AAB-A4847BCA8EC7}">
      <dsp:nvSpPr>
        <dsp:cNvPr id="0" name=""/>
        <dsp:cNvSpPr/>
      </dsp:nvSpPr>
      <dsp:spPr>
        <a:xfrm>
          <a:off x="1710685" y="0"/>
          <a:ext cx="4055328" cy="26598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Методические разработки Д. Б.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Эльконина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(«Теория развивающего обучения»)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1396" y="465469"/>
        <a:ext cx="2973907" cy="1196921"/>
      </dsp:txXfrm>
    </dsp:sp>
    <dsp:sp modelId="{ED2BBE95-A9E0-42DD-91F0-09300B75C287}">
      <dsp:nvSpPr>
        <dsp:cNvPr id="0" name=""/>
        <dsp:cNvSpPr/>
      </dsp:nvSpPr>
      <dsp:spPr>
        <a:xfrm>
          <a:off x="0" y="1919507"/>
          <a:ext cx="4127170" cy="26598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Методические                                                        разработки                   Л. Е.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Журовой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2226" y="2606628"/>
        <a:ext cx="2476302" cy="1462903"/>
      </dsp:txXfrm>
    </dsp:sp>
    <dsp:sp modelId="{D7B3E0E4-F018-4090-8440-F4E501533A23}">
      <dsp:nvSpPr>
        <dsp:cNvPr id="0" name=""/>
        <dsp:cNvSpPr/>
      </dsp:nvSpPr>
      <dsp:spPr>
        <a:xfrm>
          <a:off x="3448847" y="1919507"/>
          <a:ext cx="3957792" cy="26598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   Теория Л. А.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Венгера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(«Развитие умственных способностей детей дошкольного возраста»)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1539" y="2606628"/>
        <a:ext cx="2374675" cy="146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CA2500-8E26-40BF-A146-6D724B7D133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B9FE5E-176A-46F2-B47C-0BAB8A17B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2167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«Детский сад №156 «Калинка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комбинированного вида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комитета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образованию города Барнаула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400052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Активизация мыслительной деятельности детей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дошкольного возраста в процессе подготовки 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обучению грамоте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(обобщение опыта работы)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Ипатова Светлана Викторовна,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Барнаул 2014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Диаграмма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229600" cy="477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9. Адресная направленность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000100" y="1571612"/>
            <a:ext cx="7839100" cy="4786346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Опыт может быть использован педагогами, овладевающими и внедряющими данное направление в работе по обучению грамоте в ДОУ, молодыми специалистами, родителями, желающими помочь своему ребенку в подготовке к обучению грамоте.</a:t>
            </a:r>
          </a:p>
          <a:p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357694"/>
            <a:ext cx="3534269" cy="2133898"/>
          </a:xfrm>
          <a:prstGeom prst="rect">
            <a:avLst/>
          </a:prstGeom>
        </p:spPr>
      </p:pic>
      <p:pic>
        <p:nvPicPr>
          <p:cNvPr id="6" name="Рисунок 5" descr="рожиц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143248"/>
            <a:ext cx="2571768" cy="1928826"/>
          </a:xfrm>
          <a:prstGeom prst="rect">
            <a:avLst/>
          </a:prstGeom>
        </p:spPr>
      </p:pic>
      <p:pic>
        <p:nvPicPr>
          <p:cNvPr id="8" name="Рисунок 7" descr="Безымянныйзон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214686"/>
            <a:ext cx="257176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10. Трудоемкость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32560" y="1500174"/>
            <a:ext cx="7406640" cy="5143536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Большие временные затраты на разработку конспектов и планов;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Изготовление дидактического и наглядного материала, а так же на процедуру выявления уровня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знаний, умений и навыков детей по данной теме.</a:t>
            </a:r>
          </a:p>
          <a:p>
            <a:pPr algn="ctr"/>
            <a:endParaRPr lang="ru-RU" sz="1800" b="1" dirty="0" smtClean="0">
              <a:ln w="11430"/>
              <a:gradFill>
                <a:gsLst>
                  <a:gs pos="43000">
                    <a:schemeClr val="accent1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по карзинка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5072074"/>
            <a:ext cx="2946981" cy="1643074"/>
          </a:xfrm>
          <a:prstGeom prst="rect">
            <a:avLst/>
          </a:prstGeom>
        </p:spPr>
      </p:pic>
      <p:pic>
        <p:nvPicPr>
          <p:cNvPr id="6" name="Рисунок 5" descr="клоу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071810"/>
            <a:ext cx="2010056" cy="1991003"/>
          </a:xfrm>
          <a:prstGeom prst="rect">
            <a:avLst/>
          </a:prstGeom>
        </p:spPr>
      </p:pic>
      <p:pic>
        <p:nvPicPr>
          <p:cNvPr id="7" name="Рисунок 6" descr="слайд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071810"/>
            <a:ext cx="2029645" cy="1972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500098" y="5072074"/>
            <a:ext cx="56853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52000">
                      <a:schemeClr val="accent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«Солнышко»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52000">
                      <a:schemeClr val="accent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 слогов</a:t>
            </a:r>
            <a:endParaRPr lang="ru-RU" b="1" cap="none" spc="0" dirty="0">
              <a:ln w="11430"/>
              <a:gradFill>
                <a:gsLst>
                  <a:gs pos="52000">
                    <a:schemeClr val="accent1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5072074"/>
            <a:ext cx="1681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43000">
                      <a:schemeClr val="accent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«Клоун»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43000">
                      <a:schemeClr val="accent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 слова</a:t>
            </a:r>
            <a:endParaRPr lang="ru-RU" sz="2000" b="1" cap="none" spc="0" dirty="0">
              <a:ln w="11430"/>
              <a:gradFill>
                <a:gsLst>
                  <a:gs pos="43000">
                    <a:schemeClr val="accent1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4572008"/>
            <a:ext cx="317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43000">
                      <a:schemeClr val="accent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«Картинки по корзинкам»</a:t>
            </a:r>
            <a:endParaRPr lang="ru-RU" sz="2000" b="1" cap="none" spc="0" dirty="0">
              <a:ln w="11430"/>
              <a:gradFill>
                <a:gsLst>
                  <a:gs pos="43000">
                    <a:schemeClr val="accent1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11. Дидактические игры и пособия</a:t>
            </a:r>
            <a:endParaRPr lang="ru-RU" sz="2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428736"/>
            <a:ext cx="8001056" cy="52864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«Моделирование слова»</a:t>
            </a:r>
          </a:p>
          <a:p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«Разрезные буквы»</a:t>
            </a:r>
          </a:p>
          <a:p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«Конструирование букв»</a:t>
            </a:r>
          </a:p>
          <a:p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«Назови звук выбери букву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бер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714488"/>
            <a:ext cx="2572090" cy="2420791"/>
          </a:xfrm>
          <a:prstGeom prst="rect">
            <a:avLst/>
          </a:prstGeom>
        </p:spPr>
      </p:pic>
      <p:pic>
        <p:nvPicPr>
          <p:cNvPr id="5" name="Рисунок 4" descr="оо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572008"/>
            <a:ext cx="2000264" cy="2143139"/>
          </a:xfrm>
          <a:prstGeom prst="rect">
            <a:avLst/>
          </a:prstGeom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572008"/>
            <a:ext cx="1928826" cy="2143140"/>
          </a:xfrm>
          <a:prstGeom prst="rect">
            <a:avLst/>
          </a:prstGeom>
        </p:spPr>
      </p:pic>
      <p:pic>
        <p:nvPicPr>
          <p:cNvPr id="7" name="Рисунок 6" descr="ввв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4000496" cy="2062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9898"/>
            <a:ext cx="7410472" cy="9974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11. Список литературы</a:t>
            </a:r>
            <a:endParaRPr lang="ru-RU" sz="29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28" y="1643050"/>
            <a:ext cx="7410472" cy="492922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1.Аникеева Н.П. Воспитание игрой. М., 1987 г.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2.Богат В. Развивать творческое мышление /Дошкольное воспитание, 1994 г., № 1/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Л. А.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Рразвитие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умственных способностей детей дошкольного возраста».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4.Венгер Л. А. , Дьяченко О. М. Дошкольное обучение: программа, направленная на развитие способностей /Дошкольное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воспитаниеие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1992 г., № 9, 10/.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Л. С. Мышление и речь - М.,1974 г.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6.Зайцев Н. А. Конспект методик по раннему обучению грамоте.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Зайцев Н. А., Струве Г. А. Читай и пой. Челябинск, 1994 г.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Кирюшин В. А. Методическое руководство к пособию «Схемы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слогово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звукового и звукобуквенного анализа слов при обучению детей грамоте». М. 1990.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 Кларин Л. М. Дети и знаки. М., 1993.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10. Логинова В. И. «Детство2. Программа развития и воспитания детей в детском саду. С.-Пб, 1995.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Лысенкова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С. Н. Методом опережающего обучения. М., Просвещение, 1988 г.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12. Морозова Т. Н. Обучение детей грамоте. Тула, 1993.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Новотворцева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Н. В. Учимся читать. Ярославль, 1998 г.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14. Тихомиров Л. Ф. Развитие познавательных способностей детей. Ярославль, 1997 г.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15. Тихомиров Л. Ф. Развитие логического мышления детей, Ярославль, 1998 г.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16. Фомичева М. ф. Воспитание у детей правильного произношения. М., 1989.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17. Фокина Э. Д. планирование занятий по развитию познавательных способностей в речи детей в образовательном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учреждении.С.-Пб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1995.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18. Ст., № 12 Закона РФ «Об образовании» общеобразовательной программы дошкольного и начального общего образования.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Агаркова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Н. Г.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Бугрименко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Е. А.  Чтение и письмо по системе Д. Б.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М.,. 1993.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12374"/>
          </a:xfrm>
        </p:spPr>
        <p:txBody>
          <a:bodyPr>
            <a:normAutofit/>
          </a:bodyPr>
          <a:lstStyle/>
          <a:p>
            <a:pPr algn="ctr"/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428868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851648" cy="557202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 Наименование опыта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357298"/>
            <a:ext cx="7854696" cy="3623838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Активизация мыслительной деятельности детей дошкольного возраста в процессе подготовки к обучению грамоте.</a:t>
            </a:r>
          </a:p>
          <a:p>
            <a:pPr lvl="1" algn="l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Условия становления опыта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406640" cy="3857652"/>
          </a:xfrm>
        </p:spPr>
        <p:txBody>
          <a:bodyPr>
            <a:norm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обучение чтению сводится к механическому заучиванию букв.</a:t>
            </a: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основе методик лежит звуковой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аналитико-синтетический метод.</a:t>
            </a: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0" y="3357562"/>
          <a:ext cx="442915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85164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Обоснование актуальности и перспективности опыта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03122955"/>
              </p:ext>
            </p:extLst>
          </p:nvPr>
        </p:nvGraphicFramePr>
        <p:xfrm>
          <a:off x="1142976" y="1857364"/>
          <a:ext cx="785469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 Теоретическая база опыта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32560" y="1850064"/>
          <a:ext cx="7406640" cy="457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/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5. Новизна опыта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078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Сбалансированное чередование специально организованных занятий с обучением в различных видах деятельности, среди которых преобладающей выступает игра;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Совершенствование структуры занятия подвижностью;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Использование информационно-коммуникативных технологий.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6. Ведущая педагогическая идея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Активизация мыслительной деятельности детей в процессе подготовки к обучению грамоте через игру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214686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ведущий тип деятельности ребенка дошкольного возраста. Д.Б.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подчеркивал, что игра относится к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моделирующему типу деятельности. Сущность всякого моделирования, считал Д.Б.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состоит в воссоздании объекта в другом, не натуральном материале, в результате чего в объекте выделяются такие стороны, которые становятся предметом специального рассмотрения, специальной ориентировки.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7. Технология опыта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5286412"/>
          </a:xfrm>
        </p:spPr>
        <p:txBody>
          <a:bodyPr>
            <a:normAutofit fontScale="92500" lnSpcReduction="10000"/>
          </a:bodyPr>
          <a:lstStyle/>
          <a:p>
            <a:pPr marL="667512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Перспективное планирование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учет возрастных особенностей детей, возможностей усвоения ими материала и более четкой организации собственной работы.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2. Метод моделирования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помочь овладеть слоговым и звукобуквенным анализом.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Создание проблемной ситуации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активизация мышления, поиска.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Метод «Ловушка»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сформировать логическое мышление, умение анализировать, классифицировать, развивать наблюдательность.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Игра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реализовать приобретение языковых навыков и умений;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создавать атмосферу увлеченности;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снижать усталость;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активизировать потенциальные возможности каждого ребенка. </a:t>
            </a:r>
          </a:p>
          <a:p>
            <a:pPr marL="457200" indent="-457200">
              <a:buClr>
                <a:schemeClr val="tx2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6. Работа с родителями</a:t>
            </a: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8. Результативность опыта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32560" y="1500174"/>
            <a:ext cx="7406640" cy="30003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80 % - детей знают все гласные звуки, отличие гласных от согласных;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65% - детей умеют интонировать заданный звук в слове, определять местоположение звука в слове;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50% - детей умеют производить звуковой анализ 3, 4, 5, звукового слова, различать звуки по их качественной характеристике (твердый, мягкий, звонкий, глухой), подбирать слова по предложенным моделям;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97% - детей проявляют интерес к родному  языку.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825</TotalTime>
  <Words>973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  МБДОУ «Детский сад №156 «Калинка» комбинированного вида  комитета по образованию города Барнаула    </vt:lpstr>
      <vt:lpstr>1. Наименование опыта</vt:lpstr>
      <vt:lpstr>2. Условия становления опыта</vt:lpstr>
      <vt:lpstr>3. Обоснование актуальности и перспективности опыта</vt:lpstr>
      <vt:lpstr>4. Теоретическая база опыта</vt:lpstr>
      <vt:lpstr>5. Новизна опыта</vt:lpstr>
      <vt:lpstr>6. Ведущая педагогическая идея</vt:lpstr>
      <vt:lpstr>7. Технология опыта</vt:lpstr>
      <vt:lpstr>8. Результативность опыта</vt:lpstr>
      <vt:lpstr>Диаграмма</vt:lpstr>
      <vt:lpstr>9. Адресная направленность</vt:lpstr>
      <vt:lpstr>10. Трудоемкость</vt:lpstr>
      <vt:lpstr>11. Дидактические игры и пособия</vt:lpstr>
      <vt:lpstr>11. Список литературы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Татьяна</cp:lastModifiedBy>
  <cp:revision>90</cp:revision>
  <dcterms:created xsi:type="dcterms:W3CDTF">2014-10-07T07:28:37Z</dcterms:created>
  <dcterms:modified xsi:type="dcterms:W3CDTF">2014-10-14T05:46:32Z</dcterms:modified>
</cp:coreProperties>
</file>