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5" r:id="rId4"/>
    <p:sldId id="266" r:id="rId5"/>
    <p:sldId id="267" r:id="rId6"/>
    <p:sldId id="257" r:id="rId7"/>
    <p:sldId id="269" r:id="rId8"/>
    <p:sldId id="258" r:id="rId9"/>
    <p:sldId id="270" r:id="rId10"/>
    <p:sldId id="271" r:id="rId11"/>
    <p:sldId id="259" r:id="rId12"/>
    <p:sldId id="260" r:id="rId13"/>
    <p:sldId id="272" r:id="rId14"/>
    <p:sldId id="261" r:id="rId15"/>
    <p:sldId id="273" r:id="rId16"/>
    <p:sldId id="278" r:id="rId17"/>
    <p:sldId id="274" r:id="rId18"/>
    <p:sldId id="275" r:id="rId19"/>
    <p:sldId id="262" r:id="rId20"/>
    <p:sldId id="280" r:id="rId21"/>
    <p:sldId id="276" r:id="rId22"/>
    <p:sldId id="263" r:id="rId23"/>
    <p:sldId id="264" r:id="rId24"/>
    <p:sldId id="279" r:id="rId25"/>
    <p:sldId id="277"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73" d="100"/>
          <a:sy n="73" d="100"/>
        </p:scale>
        <p:origin x="-75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05.11.2012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05.11.2012</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05.11.2012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05.11.2012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05.11.2012</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05.11.2012</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05.11.2012</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05.11.2012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lookatthis.narod.ru/planets/sun.html" TargetMode="External"/><Relationship Id="rId2" Type="http://schemas.openxmlformats.org/officeDocument/2006/relationships/hyperlink" Target="http://lookatthis.narod.ru/planets/jupiter.html" TargetMode="External"/><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hyperlink" Target="http://lookatthis.narod.ru/planets/saturn.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lookatthis.narod.ru/planets.html" TargetMode="External"/><Relationship Id="rId2" Type="http://schemas.openxmlformats.org/officeDocument/2006/relationships/hyperlink" Target="http://lookatthis.narod.ru/planets/pluto.html" TargetMode="Externa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lookatthis.narod.ru/planets/mercury.htm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ookatthis.narod.ru/planets/earth.html" TargetMode="External"/><Relationship Id="rId2" Type="http://schemas.openxmlformats.org/officeDocument/2006/relationships/hyperlink" Target="http://lookatthis.narod.ru/planets/venus.html"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э\Pictures\планеты.jpg"/>
          <p:cNvPicPr>
            <a:picLocks noChangeAspect="1" noChangeArrowheads="1"/>
          </p:cNvPicPr>
          <p:nvPr/>
        </p:nvPicPr>
        <p:blipFill>
          <a:blip r:embed="rId2" cstate="print"/>
          <a:srcRect/>
          <a:stretch>
            <a:fillRect/>
          </a:stretch>
        </p:blipFill>
        <p:spPr bwMode="auto">
          <a:xfrm>
            <a:off x="0" y="1052736"/>
            <a:ext cx="9144000" cy="5805264"/>
          </a:xfrm>
          <a:prstGeom prst="rect">
            <a:avLst/>
          </a:prstGeom>
          <a:noFill/>
        </p:spPr>
      </p:pic>
      <p:sp>
        <p:nvSpPr>
          <p:cNvPr id="5" name="Заголовок 4"/>
          <p:cNvSpPr>
            <a:spLocks noGrp="1"/>
          </p:cNvSpPr>
          <p:nvPr>
            <p:ph type="title"/>
          </p:nvPr>
        </p:nvSpPr>
        <p:spPr>
          <a:xfrm>
            <a:off x="457200" y="274638"/>
            <a:ext cx="7467600" cy="706090"/>
          </a:xfrm>
        </p:spPr>
        <p:txBody>
          <a:bodyPr/>
          <a:lstStyle/>
          <a:p>
            <a:pPr algn="ctr"/>
            <a:r>
              <a:rPr lang="ru-RU" b="1" dirty="0" smtClean="0"/>
              <a:t>Планеты Солнечной системы</a:t>
            </a:r>
            <a:endParaRPr lang="ru-RU"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edge">
                                      <p:cBhvr>
                                        <p:cTn id="19"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20688"/>
            <a:ext cx="8219256" cy="5853264"/>
          </a:xfrm>
        </p:spPr>
        <p:txBody>
          <a:bodyPr>
            <a:normAutofit lnSpcReduction="10000"/>
          </a:bodyPr>
          <a:lstStyle/>
          <a:p>
            <a:r>
              <a:rPr lang="ru-RU" dirty="0" smtClean="0"/>
              <a:t>Атмосфера Венеры нисколько не похожа на земную, в основном она состоит из углекислого газа. Толщина газовой оболочки Венеры, по сравнению с земной, чудовищно велика. Слой облаков достигает 20км. В них обнаружено присутствие концентрированного водного раствора серной кислоты. Солнечный свет не доходит до поверхности Венеры, там царят сумерки, идёт серный дождь, ландшафт беспрестанно озаряется сполохами молний. Высоко в атмосфере планеты свирепствуют постоянные ветры, которые гонят облака с огромной скоростью, верхний слой венерианской атмосферы делает полный оборот вокруг планеты в течение четырёх земных суток. Твёрдое тело Венеры, наоборот, вращается вокруг своей оси очень медленно и в другом направлении, чем все остальные планеты. Спутников у Венеры нет. </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778098"/>
          </a:xfrm>
        </p:spPr>
        <p:txBody>
          <a:bodyPr>
            <a:normAutofit/>
          </a:bodyPr>
          <a:lstStyle/>
          <a:p>
            <a:pPr algn="ctr"/>
            <a:r>
              <a:rPr lang="ru-RU" sz="4000" b="1" dirty="0" smtClean="0"/>
              <a:t>Земля</a:t>
            </a:r>
            <a:endParaRPr lang="ru-RU" sz="4000" b="1" dirty="0"/>
          </a:p>
        </p:txBody>
      </p:sp>
      <p:pic>
        <p:nvPicPr>
          <p:cNvPr id="4098" name="Picture 2" descr="C:\Users\э\Pictures\земля.jpg"/>
          <p:cNvPicPr>
            <a:picLocks noGrp="1" noChangeAspect="1" noChangeArrowheads="1"/>
          </p:cNvPicPr>
          <p:nvPr>
            <p:ph sz="quarter" idx="1"/>
          </p:nvPr>
        </p:nvPicPr>
        <p:blipFill>
          <a:blip r:embed="rId2" cstate="print"/>
          <a:stretch>
            <a:fillRect/>
          </a:stretch>
        </p:blipFill>
        <p:spPr bwMode="auto">
          <a:xfrm>
            <a:off x="1754187" y="1600200"/>
            <a:ext cx="4873625" cy="48736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wedge">
                                      <p:cBhvr>
                                        <p:cTn id="19"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2890664" cy="706090"/>
          </a:xfrm>
        </p:spPr>
        <p:txBody>
          <a:bodyPr>
            <a:noAutofit/>
          </a:bodyPr>
          <a:lstStyle/>
          <a:p>
            <a:r>
              <a:rPr lang="ru-RU" sz="4000" b="1" dirty="0" smtClean="0"/>
              <a:t>Марс</a:t>
            </a:r>
            <a:endParaRPr lang="ru-RU" sz="4000" b="1" dirty="0"/>
          </a:p>
        </p:txBody>
      </p:sp>
      <p:sp>
        <p:nvSpPr>
          <p:cNvPr id="7" name="Содержимое 6"/>
          <p:cNvSpPr>
            <a:spLocks noGrp="1"/>
          </p:cNvSpPr>
          <p:nvPr>
            <p:ph sz="quarter" idx="2"/>
          </p:nvPr>
        </p:nvSpPr>
        <p:spPr>
          <a:xfrm>
            <a:off x="4139952" y="188640"/>
            <a:ext cx="5004048" cy="6480720"/>
          </a:xfrm>
        </p:spPr>
        <p:txBody>
          <a:bodyPr>
            <a:normAutofit fontScale="70000" lnSpcReduction="20000"/>
          </a:bodyPr>
          <a:lstStyle/>
          <a:p>
            <a:r>
              <a:rPr lang="ru-RU" dirty="0" smtClean="0"/>
              <a:t>В 20 веке планету Марс облюбовали писатели - фантасты, в их романах марсианская цивилизация была несравненно выше земной. Загадочный недоступный Марс начал приоткрывать свои тайны, когда для его изучения стали направляться советские и американские автоматические космические аппараты. </a:t>
            </a:r>
          </a:p>
          <a:p>
            <a:r>
              <a:rPr lang="ru-RU" dirty="0" smtClean="0"/>
              <a:t>Станция «Маринер - 9», вращаясь вокруг Марса, сделала снимки всех участков планеты, что позволило создать подробную карту рельефа поверхности. Исследователи обнаружили на планете следы активных геологических процессов: огромные вулканы, самый большой из них, Олимп, высотой 25 км, и громадный разлом марсианской коры, получивший название Долины Маринера, который пересекает восьмую часть планеты. </a:t>
            </a:r>
          </a:p>
          <a:p>
            <a:r>
              <a:rPr lang="ru-RU" dirty="0" smtClean="0"/>
              <a:t>Исполинские структуры нарастали в одном и том же месте миллиарды лет, в отличие от Земли с её дрейфующими континентами, поверхность Марса не двигалась. Геологические структуры Земли, по сравнению с марсианскими, - карлики. Действуют ли вулканы на Марсе сейчас? Учёные считают, что геологическая активность на планете, очевидно, осталась в прошлом. </a:t>
            </a:r>
          </a:p>
          <a:p>
            <a:endParaRPr lang="ru-RU" dirty="0"/>
          </a:p>
        </p:txBody>
      </p:sp>
      <p:pic>
        <p:nvPicPr>
          <p:cNvPr id="5122" name="Picture 2" descr="C:\Users\э\Pictures\марс.jpg"/>
          <p:cNvPicPr>
            <a:picLocks noGrp="1" noChangeAspect="1" noChangeArrowheads="1"/>
          </p:cNvPicPr>
          <p:nvPr>
            <p:ph sz="quarter" idx="1"/>
          </p:nvPr>
        </p:nvPicPr>
        <p:blipFill>
          <a:blip r:embed="rId2" cstate="print"/>
          <a:srcRect/>
          <a:stretch>
            <a:fillRect/>
          </a:stretch>
        </p:blipFill>
        <p:spPr bwMode="auto">
          <a:xfrm>
            <a:off x="457200" y="2032175"/>
            <a:ext cx="3657600" cy="37080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Effect transition="in" filter="wedge">
                                      <p:cBhvr>
                                        <p:cTn id="19"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457200" y="260648"/>
            <a:ext cx="8363272" cy="6213304"/>
          </a:xfrm>
        </p:spPr>
        <p:txBody>
          <a:bodyPr>
            <a:normAutofit fontScale="85000" lnSpcReduction="10000"/>
          </a:bodyPr>
          <a:lstStyle/>
          <a:p>
            <a:r>
              <a:rPr lang="ru-RU" dirty="0" smtClean="0"/>
              <a:t>Среди марсианских ландшафтов преобладают красноватые каменистые пустыни. Над ними в розовом небе плавают лёгкие прозрачные облака. Голубым небо становится на закате. Атмосфера Марса очень разрежена. Раз в несколько лет бывают пылевые бури, захватывающие почти всю поверхность планеты. </a:t>
            </a:r>
            <a:r>
              <a:rPr lang="ru-RU" b="1" dirty="0" smtClean="0"/>
              <a:t>Сутки на Марсе длятся 24 часа 37 минут</a:t>
            </a:r>
            <a:r>
              <a:rPr lang="ru-RU" dirty="0" smtClean="0"/>
              <a:t>, наклон оси вращения Марса к плоскости орбиты почти такой же, как у Земли, поэтому смена времён года на Марсе вполне соответствуют смене времён года на Земле. Планета скудно обогревается Солнцем, поэтому температура его поверхности даже летним днём не превышает 0 градусов, а в зимнее время от лютой стужи на камнях оседает замёрзшая углекислота, из неё же преимущественно состоят и Полярные шапки. Никаких следов жизни пока обнаружить не удалось. </a:t>
            </a:r>
          </a:p>
          <a:p>
            <a:r>
              <a:rPr lang="ru-RU" dirty="0" smtClean="0"/>
              <a:t>С Земли Марс виден звездой красноватого цвета, вероятно, поэтому он носит имя бога войны Марса. </a:t>
            </a:r>
            <a:r>
              <a:rPr lang="ru-RU" b="1" dirty="0" smtClean="0"/>
              <a:t>Два его спутника </a:t>
            </a:r>
            <a:r>
              <a:rPr lang="ru-RU" dirty="0" smtClean="0"/>
              <a:t>получили имена </a:t>
            </a:r>
            <a:r>
              <a:rPr lang="ru-RU" b="1" dirty="0" smtClean="0"/>
              <a:t>Фобос</a:t>
            </a:r>
            <a:r>
              <a:rPr lang="ru-RU" dirty="0" smtClean="0"/>
              <a:t> и </a:t>
            </a:r>
            <a:r>
              <a:rPr lang="ru-RU" b="1" dirty="0" err="1" smtClean="0"/>
              <a:t>Деймос</a:t>
            </a:r>
            <a:r>
              <a:rPr lang="ru-RU" dirty="0" smtClean="0"/>
              <a:t>, что в переводе с древнегреческого означает "страх" и "ужас". Спутники Марса - космические "камни" неправильной формы. Фобос имеет размеры 18км </a:t>
            </a:r>
            <a:r>
              <a:rPr lang="ru-RU" dirty="0" err="1" smtClean="0"/>
              <a:t>х</a:t>
            </a:r>
            <a:r>
              <a:rPr lang="ru-RU" dirty="0" smtClean="0"/>
              <a:t> 22км, а </a:t>
            </a:r>
            <a:r>
              <a:rPr lang="ru-RU" dirty="0" err="1" smtClean="0"/>
              <a:t>Деймос</a:t>
            </a:r>
            <a:r>
              <a:rPr lang="ru-RU" dirty="0" smtClean="0"/>
              <a:t> - 10км х16км.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706090"/>
          </a:xfrm>
        </p:spPr>
        <p:txBody>
          <a:bodyPr/>
          <a:lstStyle/>
          <a:p>
            <a:pPr algn="ctr"/>
            <a:r>
              <a:rPr lang="ru-RU" b="1" dirty="0" smtClean="0"/>
              <a:t>Юпитер</a:t>
            </a:r>
            <a:endParaRPr lang="ru-RU" b="1" dirty="0"/>
          </a:p>
        </p:txBody>
      </p:sp>
      <p:sp>
        <p:nvSpPr>
          <p:cNvPr id="7" name="Содержимое 6"/>
          <p:cNvSpPr>
            <a:spLocks noGrp="1"/>
          </p:cNvSpPr>
          <p:nvPr>
            <p:ph sz="quarter" idx="2"/>
          </p:nvPr>
        </p:nvSpPr>
        <p:spPr>
          <a:xfrm>
            <a:off x="4270248" y="908720"/>
            <a:ext cx="4478216" cy="5688632"/>
          </a:xfrm>
        </p:spPr>
        <p:txBody>
          <a:bodyPr>
            <a:normAutofit fontScale="92500" lnSpcReduction="20000"/>
          </a:bodyPr>
          <a:lstStyle/>
          <a:p>
            <a:r>
              <a:rPr lang="ru-RU" dirty="0" smtClean="0"/>
              <a:t>Самая крупная планета – </a:t>
            </a:r>
            <a:r>
              <a:rPr lang="ru-RU" dirty="0" smtClean="0">
                <a:hlinkClick r:id="rId2" action="ppaction://hlinkfile"/>
              </a:rPr>
              <a:t>Юпитер</a:t>
            </a:r>
            <a:r>
              <a:rPr lang="ru-RU" dirty="0" smtClean="0"/>
              <a:t>, пятая планета от </a:t>
            </a:r>
            <a:r>
              <a:rPr lang="ru-RU" dirty="0" smtClean="0">
                <a:hlinkClick r:id="rId3" action="ppaction://hlinkfile"/>
              </a:rPr>
              <a:t>Солнца</a:t>
            </a:r>
            <a:r>
              <a:rPr lang="ru-RU" dirty="0" smtClean="0"/>
              <a:t>. Этот газовый гигант в 2,5 раза тяжелее, чем все остальные планеты, вместе взятые. Экваториальный диаметр Юпитера – 143884 км, это примерно в 11 раз больше диаметра Земли.</a:t>
            </a:r>
          </a:p>
          <a:p>
            <a:r>
              <a:rPr lang="ru-RU" dirty="0" smtClean="0"/>
              <a:t/>
            </a:r>
            <a:br>
              <a:rPr lang="ru-RU" dirty="0" smtClean="0"/>
            </a:br>
            <a:r>
              <a:rPr lang="ru-RU" dirty="0" smtClean="0"/>
              <a:t>Планета с самым большим количеством спутников – Юпитер. До 2001 года считалось, что </a:t>
            </a:r>
            <a:r>
              <a:rPr lang="ru-RU" dirty="0" smtClean="0">
                <a:hlinkClick r:id="rId4" action="ppaction://hlinkfile"/>
              </a:rPr>
              <a:t>Сатурн</a:t>
            </a:r>
            <a:r>
              <a:rPr lang="ru-RU" dirty="0" smtClean="0"/>
              <a:t>, но за последние годы открыли более 20 спутников Юпитера – на сегодняшний день у него известно 63 спутника, а у Сатурна – 60.</a:t>
            </a:r>
            <a:br>
              <a:rPr lang="ru-RU" dirty="0" smtClean="0"/>
            </a:br>
            <a:endParaRPr lang="ru-RU" dirty="0" smtClean="0"/>
          </a:p>
          <a:p>
            <a:endParaRPr lang="ru-RU" dirty="0" smtClean="0"/>
          </a:p>
          <a:p>
            <a:endParaRPr lang="ru-RU" dirty="0"/>
          </a:p>
        </p:txBody>
      </p:sp>
      <p:pic>
        <p:nvPicPr>
          <p:cNvPr id="10242" name="Picture 2" descr="C:\Users\э\Pictures\Ю2.jpg"/>
          <p:cNvPicPr>
            <a:picLocks noGrp="1" noChangeAspect="1" noChangeArrowheads="1"/>
          </p:cNvPicPr>
          <p:nvPr>
            <p:ph sz="quarter" idx="1"/>
          </p:nvPr>
        </p:nvPicPr>
        <p:blipFill>
          <a:blip r:embed="rId5" cstate="print"/>
          <a:srcRect/>
          <a:stretch>
            <a:fillRect/>
          </a:stretch>
        </p:blipFill>
        <p:spPr bwMode="auto">
          <a:xfrm>
            <a:off x="457200" y="2057400"/>
            <a:ext cx="3657600" cy="3657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0242"/>
                                        </p:tgtEl>
                                        <p:attrNameLst>
                                          <p:attrName>style.visibility</p:attrName>
                                        </p:attrNameLst>
                                      </p:cBhvr>
                                      <p:to>
                                        <p:strVal val="visible"/>
                                      </p:to>
                                    </p:set>
                                    <p:animEffect transition="in" filter="wedge">
                                      <p:cBhvr>
                                        <p:cTn id="19"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457200" y="188640"/>
            <a:ext cx="8507288" cy="6285312"/>
          </a:xfrm>
        </p:spPr>
        <p:txBody>
          <a:bodyPr>
            <a:normAutofit fontScale="85000" lnSpcReduction="10000"/>
          </a:bodyPr>
          <a:lstStyle/>
          <a:p>
            <a:r>
              <a:rPr lang="ru-RU" dirty="0" smtClean="0"/>
              <a:t>Юпитер - самая большая планета в солнечной системе. Он не имеет твёрдой поверхности и состоит, в основном, из водорода и гелия. Из-за большой скорости вращения вокруг своей оси он заметно сжат у полюсов. У Юпитера зафиксировано огромное магнитное поле, если бы оно стало видимым, то с Земли выглядело бы размером с солнечный диск. </a:t>
            </a:r>
          </a:p>
          <a:p>
            <a:r>
              <a:rPr lang="ru-RU" dirty="0" smtClean="0"/>
              <a:t>На фотографиях учёным удалось увидеть только облака в атмосфере планеты, которые создают параллельные экватору полосы. Но они двигались с огромной скоростью, причудливо меняя свои очертания. В облачном покрове Юпитера были зафиксированы многочисленные вихри, полярные сияния и всполохи молний. На планете скорость ветра достигает ста км в час. Самое удивительное образование в атмосфере Юпитера - большое красное пятно размером в 3 раза больше Земли. Астрономы наблюдали его с 17 века. Возможно, что это верхушка исполинского смерча. Юпитер выделяет больше энергии, чем получает от Солнца. Учёные полагают, что в центре планеты газы сжаты до состояния металлической жидкости. Это горячее ядро и является энергетической установкой, порождающей ветры и чудовищное магнитное поле. </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э\Pictures\спутники Юпитера.jpg"/>
          <p:cNvPicPr>
            <a:picLocks noChangeAspect="1" noChangeArrowheads="1"/>
          </p:cNvPicPr>
          <p:nvPr/>
        </p:nvPicPr>
        <p:blipFill>
          <a:blip r:embed="rId2" cstate="print"/>
          <a:srcRect/>
          <a:stretch>
            <a:fillRect/>
          </a:stretch>
        </p:blipFill>
        <p:spPr bwMode="auto">
          <a:xfrm>
            <a:off x="323528" y="1412776"/>
            <a:ext cx="8136904" cy="5040560"/>
          </a:xfrm>
          <a:prstGeom prst="rect">
            <a:avLst/>
          </a:prstGeom>
          <a:noFill/>
        </p:spPr>
      </p:pic>
      <p:sp>
        <p:nvSpPr>
          <p:cNvPr id="5" name="Заголовок 4"/>
          <p:cNvSpPr>
            <a:spLocks noGrp="1"/>
          </p:cNvSpPr>
          <p:nvPr>
            <p:ph type="title"/>
          </p:nvPr>
        </p:nvSpPr>
        <p:spPr>
          <a:xfrm>
            <a:off x="457200" y="274638"/>
            <a:ext cx="7467600" cy="562074"/>
          </a:xfrm>
        </p:spPr>
        <p:txBody>
          <a:bodyPr/>
          <a:lstStyle/>
          <a:p>
            <a:pPr algn="ctr"/>
            <a:r>
              <a:rPr lang="ru-RU" b="1" dirty="0" smtClean="0"/>
              <a:t>Спутники Юпитера</a:t>
            </a:r>
            <a:endParaRPr lang="ru-RU" b="1" dirty="0"/>
          </a:p>
        </p:txBody>
      </p:sp>
      <p:sp>
        <p:nvSpPr>
          <p:cNvPr id="6" name="Содержимое 5"/>
          <p:cNvSpPr>
            <a:spLocks noGrp="1"/>
          </p:cNvSpPr>
          <p:nvPr>
            <p:ph sz="quarter" idx="1"/>
          </p:nvPr>
        </p:nvSpPr>
        <p:spPr>
          <a:xfrm>
            <a:off x="179512" y="1052736"/>
            <a:ext cx="8712968" cy="5544616"/>
          </a:xfrm>
        </p:spPr>
        <p:txBody>
          <a:bodyPr/>
          <a:lstStyle/>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nodePh="1">
                                  <p:stCondLst>
                                    <p:cond delay="0"/>
                                  </p:stCondLst>
                                  <p:endCondLst>
                                    <p:cond evt="begin" delay="0">
                                      <p:tn val="17"/>
                                    </p:cond>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edge">
                                      <p:cBhvr>
                                        <p:cTn id="19"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7467600" cy="490066"/>
          </a:xfrm>
        </p:spPr>
        <p:txBody>
          <a:bodyPr>
            <a:normAutofit fontScale="90000"/>
          </a:bodyPr>
          <a:lstStyle/>
          <a:p>
            <a:pPr algn="ctr"/>
            <a:r>
              <a:rPr lang="ru-RU" b="1" dirty="0" smtClean="0"/>
              <a:t>Спутники Юпитера</a:t>
            </a:r>
            <a:endParaRPr lang="ru-RU" b="1" dirty="0"/>
          </a:p>
        </p:txBody>
      </p:sp>
      <p:sp>
        <p:nvSpPr>
          <p:cNvPr id="5" name="Содержимое 4"/>
          <p:cNvSpPr>
            <a:spLocks noGrp="1"/>
          </p:cNvSpPr>
          <p:nvPr>
            <p:ph sz="quarter" idx="1"/>
          </p:nvPr>
        </p:nvSpPr>
        <p:spPr>
          <a:xfrm>
            <a:off x="457200" y="836712"/>
            <a:ext cx="8291264" cy="5637240"/>
          </a:xfrm>
        </p:spPr>
        <p:txBody>
          <a:bodyPr>
            <a:normAutofit fontScale="85000" lnSpcReduction="20000"/>
          </a:bodyPr>
          <a:lstStyle/>
          <a:p>
            <a:r>
              <a:rPr lang="ru-RU" dirty="0" smtClean="0"/>
              <a:t>Известны </a:t>
            </a:r>
            <a:r>
              <a:rPr lang="ru-RU" b="1" dirty="0" smtClean="0"/>
              <a:t>16 спутников </a:t>
            </a:r>
            <a:r>
              <a:rPr lang="ru-RU" dirty="0" smtClean="0"/>
              <a:t>Юпитера. Самые большие из них </a:t>
            </a:r>
            <a:r>
              <a:rPr lang="ru-RU" b="1" dirty="0" smtClean="0"/>
              <a:t>Ио, Европа, </a:t>
            </a:r>
            <a:r>
              <a:rPr lang="ru-RU" b="1" dirty="0" err="1" smtClean="0"/>
              <a:t>Каллисто</a:t>
            </a:r>
            <a:r>
              <a:rPr lang="ru-RU" b="1" dirty="0" smtClean="0"/>
              <a:t> и Ганимед были открыты ещё Галилеем</a:t>
            </a:r>
            <a:r>
              <a:rPr lang="ru-RU" dirty="0" smtClean="0"/>
              <a:t>, они видны даже в сильный бинокль. Считалось, что спутники всех планет похожи на Луну - они холодны и безжизненны. Но спутники Юпитера удивили исследователей. </a:t>
            </a:r>
          </a:p>
          <a:p>
            <a:r>
              <a:rPr lang="ru-RU" b="1" dirty="0" smtClean="0"/>
              <a:t>Ио</a:t>
            </a:r>
            <a:r>
              <a:rPr lang="ru-RU" dirty="0" smtClean="0"/>
              <a:t> - размером с Луну, но это первое небесное тело, кроме Земли, на котором были обнаружены действующие вулканы. Ио сплошь покрыта вулканами. Её поверхность омывают разноцветные потоки лавы, вулканы выбрасывают серу. Но что же является причиной активной вулканической деятельности такого маленького космического тела? Вращаясь вокруг огромного Юпитера, Ио то приближается к нему, то отдаляется. </a:t>
            </a:r>
          </a:p>
          <a:p>
            <a:r>
              <a:rPr lang="ru-RU" dirty="0" smtClean="0"/>
              <a:t>Под действием то возрастающей, то убывающей гравитационной силы Ио то сжимается, то расширяется. Силы трения раскалили её внутренние слои до огромной температуры. Вулканическая активность Ио невероятна, её поверхность меняется на глазах. Ио движется в мощном магнитном поле Юпитера, поэтому накапливает огромный электрический заряд, который разряжается на Юпитер в виде непрерывного потока молний, вызывая бури на планете. </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332656"/>
            <a:ext cx="7467600" cy="648072"/>
          </a:xfrm>
        </p:spPr>
        <p:txBody>
          <a:bodyPr/>
          <a:lstStyle/>
          <a:p>
            <a:pPr algn="ctr"/>
            <a:r>
              <a:rPr lang="ru-RU" b="1" dirty="0" smtClean="0"/>
              <a:t>Спутники Юпитера</a:t>
            </a:r>
            <a:endParaRPr lang="ru-RU" b="1" dirty="0"/>
          </a:p>
        </p:txBody>
      </p:sp>
      <p:sp>
        <p:nvSpPr>
          <p:cNvPr id="5" name="Содержимое 4"/>
          <p:cNvSpPr>
            <a:spLocks noGrp="1"/>
          </p:cNvSpPr>
          <p:nvPr>
            <p:ph sz="quarter" idx="1"/>
          </p:nvPr>
        </p:nvSpPr>
        <p:spPr/>
        <p:txBody>
          <a:bodyPr>
            <a:normAutofit lnSpcReduction="10000"/>
          </a:bodyPr>
          <a:lstStyle/>
          <a:p>
            <a:r>
              <a:rPr lang="ru-RU" b="1" dirty="0" smtClean="0"/>
              <a:t>Европа</a:t>
            </a:r>
            <a:r>
              <a:rPr lang="ru-RU" dirty="0" smtClean="0"/>
              <a:t> имеет относительно гладкую поверхность, фактически без рельефа. Она покрыта слоем льда вполне вероятно, что под ним скрывается океан. Вместо расплавленных пород из трещин здесь сочится вода. Это совершенно новый вид геологической активности. </a:t>
            </a:r>
          </a:p>
          <a:p>
            <a:r>
              <a:rPr lang="ru-RU" b="1" dirty="0" smtClean="0"/>
              <a:t>Ганимед</a:t>
            </a:r>
            <a:r>
              <a:rPr lang="ru-RU" dirty="0" smtClean="0"/>
              <a:t> - самый большой спутник в солнечной системе. Его размеры почти такие, как у Меркурия. </a:t>
            </a:r>
          </a:p>
          <a:p>
            <a:r>
              <a:rPr lang="ru-RU" b="1" dirty="0" err="1" smtClean="0"/>
              <a:t>Каллисто</a:t>
            </a:r>
            <a:r>
              <a:rPr lang="ru-RU" dirty="0" smtClean="0"/>
              <a:t> темна и холодна, её изрытая метеоритными кратерами поверхность не менялась миллиарды лет. </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634082"/>
          </a:xfrm>
        </p:spPr>
        <p:txBody>
          <a:bodyPr/>
          <a:lstStyle/>
          <a:p>
            <a:pPr algn="ctr"/>
            <a:r>
              <a:rPr lang="ru-RU" b="1" dirty="0" smtClean="0"/>
              <a:t>Сатурн</a:t>
            </a:r>
            <a:endParaRPr lang="ru-RU" b="1" dirty="0"/>
          </a:p>
        </p:txBody>
      </p:sp>
      <p:sp>
        <p:nvSpPr>
          <p:cNvPr id="7" name="Содержимое 6"/>
          <p:cNvSpPr>
            <a:spLocks noGrp="1"/>
          </p:cNvSpPr>
          <p:nvPr>
            <p:ph sz="quarter" idx="2"/>
          </p:nvPr>
        </p:nvSpPr>
        <p:spPr>
          <a:xfrm>
            <a:off x="4270248" y="1052736"/>
            <a:ext cx="4478216" cy="5119464"/>
          </a:xfrm>
        </p:spPr>
        <p:txBody>
          <a:bodyPr>
            <a:normAutofit fontScale="92500" lnSpcReduction="10000"/>
          </a:bodyPr>
          <a:lstStyle/>
          <a:p>
            <a:r>
              <a:rPr lang="ru-RU" b="1" dirty="0" smtClean="0"/>
              <a:t>Сатурн</a:t>
            </a:r>
            <a:r>
              <a:rPr lang="ru-RU" dirty="0" smtClean="0"/>
              <a:t>, как и Юпитер, не имеет твёрдой поверхности, - это </a:t>
            </a:r>
            <a:r>
              <a:rPr lang="ru-RU" b="1" dirty="0" smtClean="0"/>
              <a:t>газовая планета-гигант. </a:t>
            </a:r>
            <a:r>
              <a:rPr lang="ru-RU" dirty="0" smtClean="0"/>
              <a:t>Он также состоит из водорода и гелия, но он холоднее, так как и сам вырабатывает меньше тепла, и меньше получает его от Солнца. Но на Сатурне ветра более стремительные, чем на Юпитере. В атмосфере Сатурна наблюдаются полосы, вихри и другие образования, но они недлительны и нерегулярны. </a:t>
            </a:r>
          </a:p>
          <a:p>
            <a:r>
              <a:rPr lang="ru-RU" dirty="0" smtClean="0"/>
              <a:t> </a:t>
            </a:r>
            <a:endParaRPr lang="ru-RU" dirty="0"/>
          </a:p>
        </p:txBody>
      </p:sp>
      <p:pic>
        <p:nvPicPr>
          <p:cNvPr id="6146" name="Picture 2" descr="C:\Users\э\Pictures\saturn1.jpg"/>
          <p:cNvPicPr>
            <a:picLocks noGrp="1" noChangeAspect="1" noChangeArrowheads="1"/>
          </p:cNvPicPr>
          <p:nvPr>
            <p:ph sz="quarter" idx="1"/>
          </p:nvPr>
        </p:nvPicPr>
        <p:blipFill>
          <a:blip r:embed="rId2" cstate="print"/>
          <a:srcRect/>
          <a:stretch>
            <a:fillRect/>
          </a:stretch>
        </p:blipFill>
        <p:spPr bwMode="auto">
          <a:xfrm>
            <a:off x="457200" y="2057400"/>
            <a:ext cx="3657600" cy="3657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6146"/>
                                        </p:tgtEl>
                                        <p:attrNameLst>
                                          <p:attrName>style.visibility</p:attrName>
                                        </p:attrNameLst>
                                      </p:cBhvr>
                                      <p:to>
                                        <p:strVal val="visible"/>
                                      </p:to>
                                    </p:set>
                                    <p:animEffect transition="in" filter="wedge">
                                      <p:cBhvr>
                                        <p:cTn id="19"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7467600" cy="706090"/>
          </a:xfrm>
        </p:spPr>
        <p:txBody>
          <a:bodyPr/>
          <a:lstStyle/>
          <a:p>
            <a:pPr algn="ctr"/>
            <a:r>
              <a:rPr lang="ru-RU" b="1" dirty="0" smtClean="0"/>
              <a:t>Из истории</a:t>
            </a:r>
            <a:endParaRPr lang="ru-RU" b="1" dirty="0"/>
          </a:p>
        </p:txBody>
      </p:sp>
      <p:sp>
        <p:nvSpPr>
          <p:cNvPr id="4" name="Содержимое 3"/>
          <p:cNvSpPr>
            <a:spLocks noGrp="1"/>
          </p:cNvSpPr>
          <p:nvPr>
            <p:ph sz="quarter" idx="1"/>
          </p:nvPr>
        </p:nvSpPr>
        <p:spPr>
          <a:xfrm>
            <a:off x="251520" y="980728"/>
            <a:ext cx="8496944" cy="5493224"/>
          </a:xfrm>
        </p:spPr>
        <p:txBody>
          <a:bodyPr>
            <a:normAutofit fontScale="92500" lnSpcReduction="20000"/>
          </a:bodyPr>
          <a:lstStyle/>
          <a:p>
            <a:r>
              <a:rPr lang="ru-RU" dirty="0" smtClean="0"/>
              <a:t>В древние времена люди знали только пять планет: </a:t>
            </a:r>
            <a:r>
              <a:rPr lang="ru-RU" b="1" dirty="0" smtClean="0"/>
              <a:t>Меркурий, Венера, Марс, Юпитер и Сатурн</a:t>
            </a:r>
            <a:r>
              <a:rPr lang="ru-RU" dirty="0" smtClean="0"/>
              <a:t>, только их можно увидеть невооруженным глазом. </a:t>
            </a:r>
            <a:br>
              <a:rPr lang="ru-RU" dirty="0" smtClean="0"/>
            </a:br>
            <a:r>
              <a:rPr lang="ru-RU" b="1" dirty="0" smtClean="0"/>
              <a:t>Уран, Нептун и Плутон </a:t>
            </a:r>
            <a:r>
              <a:rPr lang="ru-RU" dirty="0" smtClean="0"/>
              <a:t>были открыты с помощью телескопов в </a:t>
            </a:r>
            <a:r>
              <a:rPr lang="ru-RU" b="1" dirty="0" smtClean="0"/>
              <a:t>1781, 1846 и 1930 годах</a:t>
            </a:r>
            <a:r>
              <a:rPr lang="ru-RU" dirty="0" smtClean="0"/>
              <a:t>. Длительное время астрономы изучали планеты, наблюдая их с Земли. Они определили, что все планеты, кроме Плутона, движутся по круговым орбитам в одной плоскости и в одном направлении, вычислили размеры планет и расстояния от них до Солнца, сформировали своё представление о строении планет, предполагали даже, что Венера и Марс могут быть похожи на Землю, и на них, возможно, существует жизнь. </a:t>
            </a:r>
          </a:p>
          <a:p>
            <a:r>
              <a:rPr lang="ru-RU" dirty="0" smtClean="0"/>
              <a:t>Запуск автоматических космических станций к планетам позволил значительно расширить, а во многом и пересмотреть представления о планетах: появилась возможность увидеть фотографии поверхности, исследовать грунт и атмосферу планет. </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э\Pictures\Сатурн сп.jpg"/>
          <p:cNvPicPr>
            <a:picLocks noGrp="1" noChangeAspect="1" noChangeArrowheads="1"/>
          </p:cNvPicPr>
          <p:nvPr>
            <p:ph sz="quarter" idx="4294967295"/>
          </p:nvPr>
        </p:nvPicPr>
        <p:blipFill>
          <a:blip r:embed="rId2" cstate="print"/>
          <a:srcRect/>
          <a:stretch>
            <a:fillRect/>
          </a:stretch>
        </p:blipFill>
        <p:spPr bwMode="auto">
          <a:xfrm>
            <a:off x="179512" y="0"/>
            <a:ext cx="8640960"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edge">
                                      <p:cBhvr>
                                        <p:cTn id="7"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457200" y="260648"/>
            <a:ext cx="8219256" cy="6213304"/>
          </a:xfrm>
        </p:spPr>
        <p:txBody>
          <a:bodyPr>
            <a:normAutofit fontScale="92500" lnSpcReduction="20000"/>
          </a:bodyPr>
          <a:lstStyle/>
          <a:p>
            <a:r>
              <a:rPr lang="ru-RU" dirty="0" smtClean="0"/>
              <a:t>Естественно, что внимание учёных было направлено на кольца, которые окружают экватор планеты. Они были обнаружены астрономами ещё в 17 веке, с тех пор учёные пытались понять, что же они собой представляют. Фотографии колец, переданные на землю автоматической космической станцией, удивили исследователей. На них удалось выделить несколько сотен вложенных одно в другое колец, некоторые переплетались друг с другом, на кольцах обнаружили тёмные полосы, которые появлялись и исчезали, их назвали спицами. Учёные смогли увидеть кольца Сатурна с достаточно близкого расстояния, но у них появилось больше вопросов, чем ответов. </a:t>
            </a:r>
          </a:p>
          <a:p>
            <a:r>
              <a:rPr lang="ru-RU" dirty="0" smtClean="0"/>
              <a:t>Кроме колец вокруг Сатурна движутся </a:t>
            </a:r>
            <a:r>
              <a:rPr lang="ru-RU" b="1" dirty="0" smtClean="0"/>
              <a:t>15 спутников</a:t>
            </a:r>
            <a:r>
              <a:rPr lang="ru-RU" dirty="0" smtClean="0"/>
              <a:t>. </a:t>
            </a:r>
            <a:r>
              <a:rPr lang="ru-RU" b="1" dirty="0" smtClean="0"/>
              <a:t>Самый крупный из них - Титан </a:t>
            </a:r>
            <a:r>
              <a:rPr lang="ru-RU" dirty="0" smtClean="0"/>
              <a:t>чуть-чуть меньше Меркурия. Плотная атмосфера Титана значительно толще земной и почти полностью состоит из азота, она не позволила увидеть поверхность спутника, но учёные предполагают, что внутреннее строение Титана схоже со строением Земли. Температура у его поверхности ниже минус 200 градусов. </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562074"/>
          </a:xfrm>
        </p:spPr>
        <p:txBody>
          <a:bodyPr/>
          <a:lstStyle/>
          <a:p>
            <a:pPr algn="ctr"/>
            <a:r>
              <a:rPr lang="ru-RU" b="1" dirty="0" smtClean="0"/>
              <a:t>Уран</a:t>
            </a:r>
            <a:endParaRPr lang="ru-RU" b="1" dirty="0"/>
          </a:p>
        </p:txBody>
      </p:sp>
      <p:sp>
        <p:nvSpPr>
          <p:cNvPr id="7" name="Содержимое 6"/>
          <p:cNvSpPr>
            <a:spLocks noGrp="1"/>
          </p:cNvSpPr>
          <p:nvPr>
            <p:ph sz="quarter" idx="2"/>
          </p:nvPr>
        </p:nvSpPr>
        <p:spPr>
          <a:xfrm>
            <a:off x="4270248" y="980728"/>
            <a:ext cx="4406208" cy="5191472"/>
          </a:xfrm>
        </p:spPr>
        <p:txBody>
          <a:bodyPr>
            <a:normAutofit fontScale="92500"/>
          </a:bodyPr>
          <a:lstStyle/>
          <a:p>
            <a:r>
              <a:rPr lang="ru-RU" dirty="0" smtClean="0"/>
              <a:t>Уран отличается от всех других планет тем, то его ось вращения лежит практически в плоскости его орбиты, все планеты похожи на игрушку волчок, а </a:t>
            </a:r>
            <a:r>
              <a:rPr lang="ru-RU" b="1" dirty="0" smtClean="0"/>
              <a:t>Уран вращается как бы "лёжа на боку". </a:t>
            </a:r>
            <a:r>
              <a:rPr lang="ru-RU" dirty="0" smtClean="0"/>
              <a:t>Вояджеру мало что удалось "рассмотреть" в атмосфере Урана, планета внешне оказалась очень однообразной. Вокруг Урана обращается </a:t>
            </a:r>
            <a:r>
              <a:rPr lang="ru-RU" b="1" dirty="0" smtClean="0"/>
              <a:t>5 спутников</a:t>
            </a:r>
            <a:endParaRPr lang="ru-RU" b="1" dirty="0"/>
          </a:p>
        </p:txBody>
      </p:sp>
      <p:pic>
        <p:nvPicPr>
          <p:cNvPr id="7170" name="Picture 2" descr="C:\Users\э\Pictures\уран.jpg"/>
          <p:cNvPicPr>
            <a:picLocks noGrp="1" noChangeAspect="1" noChangeArrowheads="1"/>
          </p:cNvPicPr>
          <p:nvPr>
            <p:ph sz="quarter" idx="1"/>
          </p:nvPr>
        </p:nvPicPr>
        <p:blipFill>
          <a:blip r:embed="rId2" cstate="print"/>
          <a:srcRect/>
          <a:stretch>
            <a:fillRect/>
          </a:stretch>
        </p:blipFill>
        <p:spPr bwMode="auto">
          <a:xfrm>
            <a:off x="457200" y="2057400"/>
            <a:ext cx="3657600" cy="36576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3178696" cy="634082"/>
          </a:xfrm>
        </p:spPr>
        <p:txBody>
          <a:bodyPr/>
          <a:lstStyle/>
          <a:p>
            <a:pPr algn="ctr"/>
            <a:r>
              <a:rPr lang="ru-RU" b="1" dirty="0" smtClean="0"/>
              <a:t>Нептун</a:t>
            </a:r>
            <a:endParaRPr lang="ru-RU" b="1" dirty="0"/>
          </a:p>
        </p:txBody>
      </p:sp>
      <p:sp>
        <p:nvSpPr>
          <p:cNvPr id="7" name="Содержимое 6"/>
          <p:cNvSpPr>
            <a:spLocks noGrp="1"/>
          </p:cNvSpPr>
          <p:nvPr>
            <p:ph sz="quarter" idx="2"/>
          </p:nvPr>
        </p:nvSpPr>
        <p:spPr>
          <a:xfrm>
            <a:off x="4270248" y="260648"/>
            <a:ext cx="4873752" cy="6192688"/>
          </a:xfrm>
        </p:spPr>
        <p:txBody>
          <a:bodyPr>
            <a:normAutofit fontScale="92500" lnSpcReduction="20000"/>
          </a:bodyPr>
          <a:lstStyle/>
          <a:p>
            <a:r>
              <a:rPr lang="ru-RU" dirty="0" smtClean="0"/>
              <a:t>До Нептуна Вояджер добирался 12 лет. Как же были удивлены учёные, когда на окраине солнечной системы увидели планету очень похожую на Землю. Она была насыщенно голубого цвета, в атмосфере в разные стороны двигались белые облака. Ветра на Нептуне дуют гораздо сильнее, чем на других планетах. </a:t>
            </a:r>
          </a:p>
          <a:p>
            <a:r>
              <a:rPr lang="ru-RU" dirty="0" smtClean="0"/>
              <a:t>На Нептуне так мало энергии, что ветер, поднявшись, уже не может остановиться. Учёные обнаружили вокруг Нептуна систему колец, но они неполные и представляют собой дуги, объяснения этому пока нет. </a:t>
            </a:r>
            <a:r>
              <a:rPr lang="ru-RU" b="1" dirty="0" smtClean="0"/>
              <a:t>Нептун и Уран - тоже планеты гиганты, но не газовые, а ледяные. </a:t>
            </a:r>
          </a:p>
          <a:p>
            <a:r>
              <a:rPr lang="ru-RU" dirty="0" smtClean="0"/>
              <a:t> </a:t>
            </a:r>
            <a:endParaRPr lang="ru-RU" dirty="0"/>
          </a:p>
        </p:txBody>
      </p:sp>
      <p:pic>
        <p:nvPicPr>
          <p:cNvPr id="8194" name="Picture 2" descr="C:\Users\э\Pictures\нептун.jpg"/>
          <p:cNvPicPr>
            <a:picLocks noGrp="1" noChangeAspect="1" noChangeArrowheads="1"/>
          </p:cNvPicPr>
          <p:nvPr>
            <p:ph sz="quarter" idx="1"/>
          </p:nvPr>
        </p:nvPicPr>
        <p:blipFill>
          <a:blip r:embed="rId2" cstate="print"/>
          <a:srcRect/>
          <a:stretch>
            <a:fillRect/>
          </a:stretch>
        </p:blipFill>
        <p:spPr bwMode="auto">
          <a:xfrm>
            <a:off x="457200" y="2057400"/>
            <a:ext cx="3657600" cy="36576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634082"/>
          </a:xfrm>
        </p:spPr>
        <p:txBody>
          <a:bodyPr/>
          <a:lstStyle/>
          <a:p>
            <a:pPr algn="ctr"/>
            <a:r>
              <a:rPr lang="ru-RU" b="1" dirty="0" smtClean="0"/>
              <a:t>Спутники Нептуна</a:t>
            </a:r>
            <a:endParaRPr lang="ru-RU" b="1" dirty="0"/>
          </a:p>
        </p:txBody>
      </p:sp>
      <p:pic>
        <p:nvPicPr>
          <p:cNvPr id="14339" name="Picture 3" descr="C:\Users\э\Pictures\Спутники Нептуна.jpg"/>
          <p:cNvPicPr>
            <a:picLocks noGrp="1" noChangeAspect="1" noChangeArrowheads="1"/>
          </p:cNvPicPr>
          <p:nvPr>
            <p:ph sz="quarter" idx="1"/>
          </p:nvPr>
        </p:nvPicPr>
        <p:blipFill>
          <a:blip r:embed="rId2" cstate="print"/>
          <a:srcRect/>
          <a:stretch>
            <a:fillRect/>
          </a:stretch>
        </p:blipFill>
        <p:spPr bwMode="auto">
          <a:xfrm>
            <a:off x="179512" y="1196752"/>
            <a:ext cx="8568952" cy="5342284"/>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634082"/>
          </a:xfrm>
        </p:spPr>
        <p:txBody>
          <a:bodyPr/>
          <a:lstStyle/>
          <a:p>
            <a:pPr algn="ctr"/>
            <a:r>
              <a:rPr lang="ru-RU" b="1" dirty="0" smtClean="0"/>
              <a:t>Спутники Нептуна</a:t>
            </a:r>
            <a:endParaRPr lang="ru-RU" b="1" dirty="0"/>
          </a:p>
        </p:txBody>
      </p:sp>
      <p:sp>
        <p:nvSpPr>
          <p:cNvPr id="6" name="Содержимое 5"/>
          <p:cNvSpPr>
            <a:spLocks noGrp="1"/>
          </p:cNvSpPr>
          <p:nvPr>
            <p:ph sz="quarter" idx="1"/>
          </p:nvPr>
        </p:nvSpPr>
        <p:spPr>
          <a:xfrm>
            <a:off x="457200" y="1268760"/>
            <a:ext cx="8147248" cy="5205192"/>
          </a:xfrm>
        </p:spPr>
        <p:txBody>
          <a:bodyPr/>
          <a:lstStyle/>
          <a:p>
            <a:r>
              <a:rPr lang="ru-RU" dirty="0" smtClean="0"/>
              <a:t>У Нептуна </a:t>
            </a:r>
            <a:r>
              <a:rPr lang="ru-RU" b="1" dirty="0" smtClean="0"/>
              <a:t>3 спутника</a:t>
            </a:r>
            <a:r>
              <a:rPr lang="ru-RU" dirty="0" smtClean="0"/>
              <a:t>. Один из них - </a:t>
            </a:r>
            <a:r>
              <a:rPr lang="ru-RU" b="1" dirty="0" smtClean="0"/>
              <a:t>Тритон </a:t>
            </a:r>
            <a:r>
              <a:rPr lang="ru-RU" dirty="0" smtClean="0"/>
              <a:t>вращается в направлении, противоположном направлению вращения самого Нептуна. Возможно, он не сформировался в зоне гравитации Нептуна, а был притянут к планете, когда подошёл к ней близко и попал в зону её притяжения. </a:t>
            </a:r>
            <a:r>
              <a:rPr lang="ru-RU" b="1" dirty="0" smtClean="0"/>
              <a:t>Тритон </a:t>
            </a:r>
            <a:r>
              <a:rPr lang="ru-RU" dirty="0" smtClean="0"/>
              <a:t>- </a:t>
            </a:r>
            <a:r>
              <a:rPr lang="ru-RU" b="1" dirty="0" smtClean="0"/>
              <a:t>самое холодное тело в солнечной системе</a:t>
            </a:r>
            <a:r>
              <a:rPr lang="ru-RU" dirty="0" smtClean="0"/>
              <a:t>, температура его поверхности немного выше абсолютного нуля (</a:t>
            </a:r>
            <a:r>
              <a:rPr lang="ru-RU" b="1" dirty="0" smtClean="0"/>
              <a:t>минус 273 градуса</a:t>
            </a:r>
            <a:r>
              <a:rPr lang="ru-RU" dirty="0" smtClean="0"/>
              <a:t>). Но на Тритоне были обнаружены азотные гейзеры, что говорит о его геологической активности. </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06090"/>
          </a:xfrm>
        </p:spPr>
        <p:txBody>
          <a:bodyPr>
            <a:normAutofit/>
          </a:bodyPr>
          <a:lstStyle/>
          <a:p>
            <a:pPr algn="ctr"/>
            <a:r>
              <a:rPr lang="ru-RU" sz="4000" b="1" i="1" dirty="0" smtClean="0">
                <a:solidFill>
                  <a:srgbClr val="7030A0"/>
                </a:solidFill>
              </a:rPr>
              <a:t>Считалка</a:t>
            </a:r>
            <a:endParaRPr lang="ru-RU" sz="4000" b="1" i="1" dirty="0">
              <a:solidFill>
                <a:srgbClr val="7030A0"/>
              </a:solidFill>
            </a:endParaRPr>
          </a:p>
        </p:txBody>
      </p:sp>
      <p:sp>
        <p:nvSpPr>
          <p:cNvPr id="3" name="Содержимое 2"/>
          <p:cNvSpPr>
            <a:spLocks noGrp="1"/>
          </p:cNvSpPr>
          <p:nvPr>
            <p:ph sz="quarter" idx="1"/>
          </p:nvPr>
        </p:nvSpPr>
        <p:spPr>
          <a:xfrm>
            <a:off x="457200" y="980728"/>
            <a:ext cx="8291264" cy="5493224"/>
          </a:xfrm>
        </p:spPr>
        <p:txBody>
          <a:bodyPr/>
          <a:lstStyle/>
          <a:p>
            <a:pPr>
              <a:buNone/>
            </a:pPr>
            <a:endParaRPr lang="ru-RU" dirty="0"/>
          </a:p>
        </p:txBody>
      </p:sp>
      <p:sp>
        <p:nvSpPr>
          <p:cNvPr id="5" name="Прямоугольник 4"/>
          <p:cNvSpPr/>
          <p:nvPr/>
        </p:nvSpPr>
        <p:spPr>
          <a:xfrm>
            <a:off x="251520" y="1124744"/>
            <a:ext cx="3600399" cy="584775"/>
          </a:xfrm>
          <a:prstGeom prst="rect">
            <a:avLst/>
          </a:prstGeom>
          <a:noFill/>
        </p:spPr>
        <p:txBody>
          <a:bodyPr wrap="square" lIns="91440" tIns="45720" rIns="91440" bIns="45720">
            <a:spAutoFit/>
          </a:bodyPr>
          <a:lstStyle/>
          <a:p>
            <a:pPr algn="ctr"/>
            <a:r>
              <a:rPr lang="ru-RU" sz="32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М – Марина</a:t>
            </a:r>
            <a:endParaRPr lang="ru-RU" sz="32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Прямоугольник 5"/>
          <p:cNvSpPr/>
          <p:nvPr/>
        </p:nvSpPr>
        <p:spPr>
          <a:xfrm>
            <a:off x="611560" y="1700808"/>
            <a:ext cx="2861681" cy="707886"/>
          </a:xfrm>
          <a:prstGeom prst="rect">
            <a:avLst/>
          </a:prstGeom>
          <a:noFill/>
        </p:spPr>
        <p:txBody>
          <a:bodyPr wrap="none" lIns="91440" tIns="45720" rIns="91440" bIns="45720">
            <a:spAutoFit/>
          </a:bodyPr>
          <a:lstStyle/>
          <a:p>
            <a:pPr algn="ctr"/>
            <a:r>
              <a:rPr lang="ru-RU"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В- варила</a:t>
            </a:r>
            <a:endParaRPr lang="ru-RU"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7" name="Прямоугольник 6"/>
          <p:cNvSpPr/>
          <p:nvPr/>
        </p:nvSpPr>
        <p:spPr>
          <a:xfrm>
            <a:off x="611560" y="2420888"/>
            <a:ext cx="4347665" cy="769441"/>
          </a:xfrm>
          <a:prstGeom prst="rect">
            <a:avLst/>
          </a:prstGeom>
          <a:noFill/>
        </p:spPr>
        <p:txBody>
          <a:bodyPr wrap="none" lIns="91440" tIns="45720" rIns="91440" bIns="45720">
            <a:spAutoFit/>
          </a:bodyPr>
          <a:lstStyle/>
          <a:p>
            <a:pPr algn="ctr"/>
            <a:r>
              <a:rPr lang="ru-RU"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З - землянику</a:t>
            </a:r>
            <a:endParaRPr lang="ru-RU"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8" name="Прямоугольник 7"/>
          <p:cNvSpPr/>
          <p:nvPr/>
        </p:nvSpPr>
        <p:spPr>
          <a:xfrm>
            <a:off x="683568" y="3212976"/>
            <a:ext cx="3528530" cy="769441"/>
          </a:xfrm>
          <a:prstGeom prst="rect">
            <a:avLst/>
          </a:prstGeom>
          <a:noFill/>
        </p:spPr>
        <p:txBody>
          <a:bodyPr wrap="none" lIns="91440" tIns="45720" rIns="91440" bIns="45720">
            <a:spAutoFit/>
          </a:bodyPr>
          <a:lstStyle/>
          <a:p>
            <a:pPr algn="ctr"/>
            <a:r>
              <a:rPr lang="ru-RU"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М - малину</a:t>
            </a:r>
            <a:endParaRPr lang="ru-RU"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9" name="Прямоугольник 8"/>
          <p:cNvSpPr/>
          <p:nvPr/>
        </p:nvSpPr>
        <p:spPr>
          <a:xfrm>
            <a:off x="683568" y="4005064"/>
            <a:ext cx="2595582" cy="769441"/>
          </a:xfrm>
          <a:prstGeom prst="rect">
            <a:avLst/>
          </a:prstGeom>
          <a:noFill/>
        </p:spPr>
        <p:txBody>
          <a:bodyPr wrap="none" lIns="91440" tIns="45720" rIns="91440" bIns="45720">
            <a:spAutoFit/>
          </a:bodyPr>
          <a:lstStyle/>
          <a:p>
            <a:pPr algn="ctr"/>
            <a:r>
              <a:rPr lang="ru-RU"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Ю- Юля</a:t>
            </a:r>
            <a:endParaRPr lang="ru-RU"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0" name="Прямоугольник 9"/>
          <p:cNvSpPr/>
          <p:nvPr/>
        </p:nvSpPr>
        <p:spPr>
          <a:xfrm>
            <a:off x="251520" y="4725144"/>
            <a:ext cx="2863284" cy="769441"/>
          </a:xfrm>
          <a:prstGeom prst="rect">
            <a:avLst/>
          </a:prstGeom>
          <a:noFill/>
        </p:spPr>
        <p:txBody>
          <a:bodyPr wrap="none" lIns="91440" tIns="45720" rIns="91440" bIns="45720">
            <a:spAutoFit/>
          </a:bodyPr>
          <a:lstStyle/>
          <a:p>
            <a:pPr algn="ctr"/>
            <a:r>
              <a:rPr lang="ru-RU"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С - съела</a:t>
            </a:r>
            <a:endParaRPr lang="ru-RU"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1" name="Прямоугольник 10"/>
          <p:cNvSpPr/>
          <p:nvPr/>
        </p:nvSpPr>
        <p:spPr>
          <a:xfrm>
            <a:off x="683568" y="5517232"/>
            <a:ext cx="1274708" cy="769441"/>
          </a:xfrm>
          <a:prstGeom prst="rect">
            <a:avLst/>
          </a:prstGeom>
          <a:noFill/>
        </p:spPr>
        <p:txBody>
          <a:bodyPr wrap="none" lIns="91440" tIns="45720" rIns="91440" bIns="45720">
            <a:spAutoFit/>
          </a:bodyPr>
          <a:lstStyle/>
          <a:p>
            <a:pPr algn="ctr"/>
            <a:r>
              <a:rPr lang="ru-RU"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У -у</a:t>
            </a:r>
            <a:endParaRPr lang="ru-RU"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2" name="Прямоугольник 11"/>
          <p:cNvSpPr/>
          <p:nvPr/>
        </p:nvSpPr>
        <p:spPr>
          <a:xfrm>
            <a:off x="6948264" y="2924944"/>
            <a:ext cx="2058576" cy="769441"/>
          </a:xfrm>
          <a:prstGeom prst="rect">
            <a:avLst/>
          </a:prstGeom>
          <a:noFill/>
        </p:spPr>
        <p:txBody>
          <a:bodyPr wrap="none" lIns="91440" tIns="45720" rIns="91440" bIns="45720">
            <a:spAutoFit/>
          </a:bodyPr>
          <a:lstStyle/>
          <a:p>
            <a:pPr algn="ctr"/>
            <a:r>
              <a:rPr lang="ru-RU"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Н- неё</a:t>
            </a:r>
            <a:endParaRPr lang="ru-RU"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3" name="Прямоугольник 12"/>
          <p:cNvSpPr/>
          <p:nvPr/>
        </p:nvSpPr>
        <p:spPr>
          <a:xfrm>
            <a:off x="5076056" y="4653136"/>
            <a:ext cx="4248473" cy="923330"/>
          </a:xfrm>
          <a:prstGeom prst="rect">
            <a:avLst/>
          </a:prstGeom>
          <a:noFill/>
        </p:spPr>
        <p:txBody>
          <a:bodyPr wrap="square" lIns="91440" tIns="45720" rIns="91440" bIns="45720">
            <a:spAutoFit/>
          </a:bodyPr>
          <a:lstStyle/>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 половину</a:t>
            </a:r>
            <a:endParaRPr lang="ru-RU"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4" name="Овал 13"/>
          <p:cNvSpPr/>
          <p:nvPr/>
        </p:nvSpPr>
        <p:spPr>
          <a:xfrm>
            <a:off x="5580112" y="260648"/>
            <a:ext cx="21385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rgbClr val="C00000"/>
                </a:solidFill>
              </a:rPr>
              <a:t>М</a:t>
            </a:r>
            <a:r>
              <a:rPr lang="ru-RU" sz="3600" b="1" dirty="0" smtClean="0"/>
              <a:t>арс</a:t>
            </a:r>
            <a:endParaRPr lang="ru-RU" sz="3600" b="1" dirty="0"/>
          </a:p>
        </p:txBody>
      </p:sp>
      <p:sp>
        <p:nvSpPr>
          <p:cNvPr id="15" name="Овал 14"/>
          <p:cNvSpPr/>
          <p:nvPr/>
        </p:nvSpPr>
        <p:spPr>
          <a:xfrm>
            <a:off x="4572000" y="1196752"/>
            <a:ext cx="221054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rPr>
              <a:t>В</a:t>
            </a:r>
            <a:r>
              <a:rPr lang="ru-RU" sz="2400" b="1" dirty="0" smtClean="0"/>
              <a:t>енера</a:t>
            </a:r>
            <a:endParaRPr lang="ru-RU" sz="2400" b="1" dirty="0"/>
          </a:p>
        </p:txBody>
      </p:sp>
      <p:sp>
        <p:nvSpPr>
          <p:cNvPr id="16" name="Овал 15"/>
          <p:cNvSpPr/>
          <p:nvPr/>
        </p:nvSpPr>
        <p:spPr>
          <a:xfrm>
            <a:off x="6372200" y="1772816"/>
            <a:ext cx="235456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C00000"/>
                </a:solidFill>
              </a:rPr>
              <a:t>З</a:t>
            </a:r>
            <a:r>
              <a:rPr lang="ru-RU" sz="3200" b="1" dirty="0" smtClean="0"/>
              <a:t>емля</a:t>
            </a:r>
            <a:endParaRPr lang="ru-RU" sz="3200" b="1" dirty="0"/>
          </a:p>
        </p:txBody>
      </p:sp>
      <p:sp>
        <p:nvSpPr>
          <p:cNvPr id="17" name="Овал 16"/>
          <p:cNvSpPr/>
          <p:nvPr/>
        </p:nvSpPr>
        <p:spPr>
          <a:xfrm>
            <a:off x="4788024" y="2708920"/>
            <a:ext cx="206652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C00000"/>
                </a:solidFill>
              </a:rPr>
              <a:t>М</a:t>
            </a:r>
            <a:r>
              <a:rPr lang="ru-RU" sz="2800" b="1" dirty="0" smtClean="0"/>
              <a:t>арс</a:t>
            </a:r>
            <a:endParaRPr lang="ru-RU" sz="2800" b="1" dirty="0"/>
          </a:p>
        </p:txBody>
      </p:sp>
      <p:sp>
        <p:nvSpPr>
          <p:cNvPr id="18" name="Овал 17"/>
          <p:cNvSpPr/>
          <p:nvPr/>
        </p:nvSpPr>
        <p:spPr>
          <a:xfrm>
            <a:off x="3347864" y="3789040"/>
            <a:ext cx="223224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rPr>
              <a:t>Ю</a:t>
            </a:r>
            <a:r>
              <a:rPr lang="ru-RU" sz="2400" b="1" dirty="0" smtClean="0"/>
              <a:t>питер</a:t>
            </a:r>
            <a:endParaRPr lang="ru-RU" sz="2400" b="1" dirty="0"/>
          </a:p>
        </p:txBody>
      </p:sp>
      <p:sp>
        <p:nvSpPr>
          <p:cNvPr id="20" name="Овал 19"/>
          <p:cNvSpPr/>
          <p:nvPr/>
        </p:nvSpPr>
        <p:spPr>
          <a:xfrm>
            <a:off x="3059832" y="4725144"/>
            <a:ext cx="230425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rPr>
              <a:t>С</a:t>
            </a:r>
            <a:r>
              <a:rPr lang="ru-RU" sz="2400" b="1" dirty="0" smtClean="0"/>
              <a:t>атурн</a:t>
            </a:r>
            <a:endParaRPr lang="ru-RU" sz="2400" b="1" dirty="0"/>
          </a:p>
        </p:txBody>
      </p:sp>
      <p:sp>
        <p:nvSpPr>
          <p:cNvPr id="21" name="Овал 20"/>
          <p:cNvSpPr/>
          <p:nvPr/>
        </p:nvSpPr>
        <p:spPr>
          <a:xfrm>
            <a:off x="2123728" y="5589240"/>
            <a:ext cx="20882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rPr>
              <a:t>У</a:t>
            </a:r>
            <a:r>
              <a:rPr lang="ru-RU" sz="2400" b="1" dirty="0" smtClean="0"/>
              <a:t>ран</a:t>
            </a:r>
            <a:endParaRPr lang="ru-RU" sz="2400" b="1" dirty="0"/>
          </a:p>
        </p:txBody>
      </p:sp>
      <p:sp>
        <p:nvSpPr>
          <p:cNvPr id="22" name="Овал 21"/>
          <p:cNvSpPr/>
          <p:nvPr/>
        </p:nvSpPr>
        <p:spPr>
          <a:xfrm>
            <a:off x="6588224" y="3717032"/>
            <a:ext cx="21602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rgbClr val="C00000"/>
                </a:solidFill>
              </a:rPr>
              <a:t>Н</a:t>
            </a:r>
            <a:r>
              <a:rPr lang="ru-RU" sz="2800" dirty="0" smtClean="0"/>
              <a:t>ептун</a:t>
            </a:r>
            <a:endParaRPr lang="ru-RU" sz="2800" dirty="0"/>
          </a:p>
        </p:txBody>
      </p:sp>
      <p:sp>
        <p:nvSpPr>
          <p:cNvPr id="23" name="Овал 22"/>
          <p:cNvSpPr/>
          <p:nvPr/>
        </p:nvSpPr>
        <p:spPr>
          <a:xfrm>
            <a:off x="5148064" y="5661248"/>
            <a:ext cx="293062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C00000"/>
                </a:solidFill>
              </a:rPr>
              <a:t>П</a:t>
            </a:r>
            <a:r>
              <a:rPr lang="ru-RU" sz="2800" b="1" dirty="0" smtClean="0"/>
              <a:t>лутон</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27" dur="1000" fill="hold"/>
                                        <p:tgtEl>
                                          <p:spTgt spid="14"/>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9" dur="1000" fill="hold"/>
                                        <p:tgtEl>
                                          <p:spTgt spid="6"/>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25"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51" dur="1000" fill="hold"/>
                                        <p:tgtEl>
                                          <p:spTgt spid="15"/>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25" presetClass="entr" presetSubtype="0"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63" dur="1000" fill="hold"/>
                                        <p:tgtEl>
                                          <p:spTgt spid="7"/>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7"/>
                                        </p:tgtEl>
                                      </p:cBhvr>
                                    </p:animEffect>
                                  </p:childTnLst>
                                </p:cTn>
                              </p:par>
                            </p:childTnLst>
                          </p:cTn>
                        </p:par>
                      </p:childTnLst>
                    </p:cTn>
                  </p:par>
                  <p:par>
                    <p:cTn id="68" fill="hold">
                      <p:stCondLst>
                        <p:cond delay="indefinite"/>
                      </p:stCondLst>
                      <p:childTnLst>
                        <p:par>
                          <p:cTn id="69" fill="hold">
                            <p:stCondLst>
                              <p:cond delay="0"/>
                            </p:stCondLst>
                            <p:childTnLst>
                              <p:par>
                                <p:cTn id="70" presetID="25"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75" dur="1000" fill="hold"/>
                                        <p:tgtEl>
                                          <p:spTgt spid="16"/>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16"/>
                                        </p:tgtEl>
                                      </p:cBhvr>
                                    </p:animEffect>
                                  </p:childTnLst>
                                </p:cTn>
                              </p:par>
                            </p:childTnLst>
                          </p:cTn>
                        </p:par>
                      </p:childTnLst>
                    </p:cTn>
                  </p:par>
                  <p:par>
                    <p:cTn id="80" fill="hold">
                      <p:stCondLst>
                        <p:cond delay="indefinite"/>
                      </p:stCondLst>
                      <p:childTnLst>
                        <p:par>
                          <p:cTn id="81" fill="hold">
                            <p:stCondLst>
                              <p:cond delay="0"/>
                            </p:stCondLst>
                            <p:childTnLst>
                              <p:par>
                                <p:cTn id="82" presetID="25" presetClass="entr" presetSubtype="0" fill="hold" grpId="0" nodeType="clickEffect">
                                  <p:stCondLst>
                                    <p:cond delay="0"/>
                                  </p:stCondLst>
                                  <p:childTnLst>
                                    <p:set>
                                      <p:cBhvr>
                                        <p:cTn id="83" dur="1" fill="hold">
                                          <p:stCondLst>
                                            <p:cond delay="0"/>
                                          </p:stCondLst>
                                        </p:cTn>
                                        <p:tgtEl>
                                          <p:spTgt spid="8"/>
                                        </p:tgtEl>
                                        <p:attrNameLst>
                                          <p:attrName>style.visibility</p:attrName>
                                        </p:attrNameLst>
                                      </p:cBhvr>
                                      <p:to>
                                        <p:strVal val="visible"/>
                                      </p:to>
                                    </p:set>
                                    <p:anim calcmode="lin" valueType="num">
                                      <p:cBhvr>
                                        <p:cTn id="84"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87" dur="1000" fill="hold"/>
                                        <p:tgtEl>
                                          <p:spTgt spid="8"/>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8"/>
                                        </p:tgtEl>
                                      </p:cBhvr>
                                    </p:animEffect>
                                  </p:childTnLst>
                                </p:cTn>
                              </p:par>
                            </p:childTnLst>
                          </p:cTn>
                        </p:par>
                      </p:childTnLst>
                    </p:cTn>
                  </p:par>
                  <p:par>
                    <p:cTn id="92" fill="hold">
                      <p:stCondLst>
                        <p:cond delay="indefinite"/>
                      </p:stCondLst>
                      <p:childTnLst>
                        <p:par>
                          <p:cTn id="93" fill="hold">
                            <p:stCondLst>
                              <p:cond delay="0"/>
                            </p:stCondLst>
                            <p:childTnLst>
                              <p:par>
                                <p:cTn id="94" presetID="25" presetClass="entr" presetSubtype="0" fill="hold" grpId="0" nodeType="click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p:cTn id="96"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97"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98"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99" dur="1000" fill="hold"/>
                                        <p:tgtEl>
                                          <p:spTgt spid="17"/>
                                        </p:tgtEl>
                                        <p:attrNameLst>
                                          <p:attrName>ppt_h</p:attrName>
                                        </p:attrNameLst>
                                      </p:cBhvr>
                                      <p:tavLst>
                                        <p:tav tm="0">
                                          <p:val>
                                            <p:strVal val="#ppt_h"/>
                                          </p:val>
                                        </p:tav>
                                        <p:tav tm="100000">
                                          <p:val>
                                            <p:strVal val="#ppt_h"/>
                                          </p:val>
                                        </p:tav>
                                      </p:tavLst>
                                    </p:anim>
                                    <p:anim calcmode="lin" valueType="num">
                                      <p:cBhvr>
                                        <p:cTn id="100"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01"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02"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03" dur="1000" decel="50000">
                                          <p:stCondLst>
                                            <p:cond delay="0"/>
                                          </p:stCondLst>
                                        </p:cTn>
                                        <p:tgtEl>
                                          <p:spTgt spid="17"/>
                                        </p:tgtEl>
                                      </p:cBhvr>
                                    </p:animEffect>
                                  </p:childTnLst>
                                </p:cTn>
                              </p:par>
                            </p:childTnLst>
                          </p:cTn>
                        </p:par>
                      </p:childTnLst>
                    </p:cTn>
                  </p:par>
                  <p:par>
                    <p:cTn id="104" fill="hold">
                      <p:stCondLst>
                        <p:cond delay="indefinite"/>
                      </p:stCondLst>
                      <p:childTnLst>
                        <p:par>
                          <p:cTn id="105" fill="hold">
                            <p:stCondLst>
                              <p:cond delay="0"/>
                            </p:stCondLst>
                            <p:childTnLst>
                              <p:par>
                                <p:cTn id="106" presetID="25" presetClass="entr" presetSubtype="0" fill="hold" grpId="0" nodeType="clickEffect">
                                  <p:stCondLst>
                                    <p:cond delay="0"/>
                                  </p:stCondLst>
                                  <p:childTnLst>
                                    <p:set>
                                      <p:cBhvr>
                                        <p:cTn id="107" dur="1" fill="hold">
                                          <p:stCondLst>
                                            <p:cond delay="0"/>
                                          </p:stCondLst>
                                        </p:cTn>
                                        <p:tgtEl>
                                          <p:spTgt spid="9"/>
                                        </p:tgtEl>
                                        <p:attrNameLst>
                                          <p:attrName>style.visibility</p:attrName>
                                        </p:attrNameLst>
                                      </p:cBhvr>
                                      <p:to>
                                        <p:strVal val="visible"/>
                                      </p:to>
                                    </p:set>
                                    <p:anim calcmode="lin" valueType="num">
                                      <p:cBhvr>
                                        <p:cTn id="108"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09"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10"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11" dur="1000" fill="hold"/>
                                        <p:tgtEl>
                                          <p:spTgt spid="9"/>
                                        </p:tgtEl>
                                        <p:attrNameLst>
                                          <p:attrName>ppt_h</p:attrName>
                                        </p:attrNameLst>
                                      </p:cBhvr>
                                      <p:tavLst>
                                        <p:tav tm="0">
                                          <p:val>
                                            <p:strVal val="#ppt_h"/>
                                          </p:val>
                                        </p:tav>
                                        <p:tav tm="100000">
                                          <p:val>
                                            <p:strVal val="#ppt_h"/>
                                          </p:val>
                                        </p:tav>
                                      </p:tavLst>
                                    </p:anim>
                                    <p:anim calcmode="lin" valueType="num">
                                      <p:cBhvr>
                                        <p:cTn id="112"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13"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14"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15" dur="1000" decel="50000">
                                          <p:stCondLst>
                                            <p:cond delay="0"/>
                                          </p:stCondLst>
                                        </p:cTn>
                                        <p:tgtEl>
                                          <p:spTgt spid="9"/>
                                        </p:tgtEl>
                                      </p:cBhvr>
                                    </p:animEffect>
                                  </p:childTnLst>
                                </p:cTn>
                              </p:par>
                            </p:childTnLst>
                          </p:cTn>
                        </p:par>
                      </p:childTnLst>
                    </p:cTn>
                  </p:par>
                  <p:par>
                    <p:cTn id="116" fill="hold">
                      <p:stCondLst>
                        <p:cond delay="indefinite"/>
                      </p:stCondLst>
                      <p:childTnLst>
                        <p:par>
                          <p:cTn id="117" fill="hold">
                            <p:stCondLst>
                              <p:cond delay="0"/>
                            </p:stCondLst>
                            <p:childTnLst>
                              <p:par>
                                <p:cTn id="118" presetID="25" presetClass="entr" presetSubtype="0" fill="hold" grpId="0" nodeType="clickEffect">
                                  <p:stCondLst>
                                    <p:cond delay="0"/>
                                  </p:stCondLst>
                                  <p:childTnLst>
                                    <p:set>
                                      <p:cBhvr>
                                        <p:cTn id="119" dur="1" fill="hold">
                                          <p:stCondLst>
                                            <p:cond delay="0"/>
                                          </p:stCondLst>
                                        </p:cTn>
                                        <p:tgtEl>
                                          <p:spTgt spid="18"/>
                                        </p:tgtEl>
                                        <p:attrNameLst>
                                          <p:attrName>style.visibility</p:attrName>
                                        </p:attrNameLst>
                                      </p:cBhvr>
                                      <p:to>
                                        <p:strVal val="visible"/>
                                      </p:to>
                                    </p:set>
                                    <p:anim calcmode="lin" valueType="num">
                                      <p:cBhvr>
                                        <p:cTn id="120"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121"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122"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123" dur="1000" fill="hold"/>
                                        <p:tgtEl>
                                          <p:spTgt spid="18"/>
                                        </p:tgtEl>
                                        <p:attrNameLst>
                                          <p:attrName>ppt_h</p:attrName>
                                        </p:attrNameLst>
                                      </p:cBhvr>
                                      <p:tavLst>
                                        <p:tav tm="0">
                                          <p:val>
                                            <p:strVal val="#ppt_h"/>
                                          </p:val>
                                        </p:tav>
                                        <p:tav tm="100000">
                                          <p:val>
                                            <p:strVal val="#ppt_h"/>
                                          </p:val>
                                        </p:tav>
                                      </p:tavLst>
                                    </p:anim>
                                    <p:anim calcmode="lin" valueType="num">
                                      <p:cBhvr>
                                        <p:cTn id="124"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125"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126"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127" dur="1000" decel="50000">
                                          <p:stCondLst>
                                            <p:cond delay="0"/>
                                          </p:stCondLst>
                                        </p:cTn>
                                        <p:tgtEl>
                                          <p:spTgt spid="18"/>
                                        </p:tgtEl>
                                      </p:cBhvr>
                                    </p:animEffect>
                                  </p:childTnLst>
                                </p:cTn>
                              </p:par>
                            </p:childTnLst>
                          </p:cTn>
                        </p:par>
                      </p:childTnLst>
                    </p:cTn>
                  </p:par>
                  <p:par>
                    <p:cTn id="128" fill="hold">
                      <p:stCondLst>
                        <p:cond delay="indefinite"/>
                      </p:stCondLst>
                      <p:childTnLst>
                        <p:par>
                          <p:cTn id="129" fill="hold">
                            <p:stCondLst>
                              <p:cond delay="0"/>
                            </p:stCondLst>
                            <p:childTnLst>
                              <p:par>
                                <p:cTn id="130" presetID="25" presetClass="entr" presetSubtype="0" fill="hold" grpId="0" nodeType="clickEffect">
                                  <p:stCondLst>
                                    <p:cond delay="0"/>
                                  </p:stCondLst>
                                  <p:childTnLst>
                                    <p:set>
                                      <p:cBhvr>
                                        <p:cTn id="131" dur="1" fill="hold">
                                          <p:stCondLst>
                                            <p:cond delay="0"/>
                                          </p:stCondLst>
                                        </p:cTn>
                                        <p:tgtEl>
                                          <p:spTgt spid="10"/>
                                        </p:tgtEl>
                                        <p:attrNameLst>
                                          <p:attrName>style.visibility</p:attrName>
                                        </p:attrNameLst>
                                      </p:cBhvr>
                                      <p:to>
                                        <p:strVal val="visible"/>
                                      </p:to>
                                    </p:set>
                                    <p:anim calcmode="lin" valueType="num">
                                      <p:cBhvr>
                                        <p:cTn id="13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5" dur="1000" fill="hold"/>
                                        <p:tgtEl>
                                          <p:spTgt spid="10"/>
                                        </p:tgtEl>
                                        <p:attrNameLst>
                                          <p:attrName>ppt_h</p:attrName>
                                        </p:attrNameLst>
                                      </p:cBhvr>
                                      <p:tavLst>
                                        <p:tav tm="0">
                                          <p:val>
                                            <p:strVal val="#ppt_h"/>
                                          </p:val>
                                        </p:tav>
                                        <p:tav tm="100000">
                                          <p:val>
                                            <p:strVal val="#ppt_h"/>
                                          </p:val>
                                        </p:tav>
                                      </p:tavLst>
                                    </p:anim>
                                    <p:anim calcmode="lin" valueType="num">
                                      <p:cBhvr>
                                        <p:cTn id="13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3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3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39" dur="1000" decel="50000">
                                          <p:stCondLst>
                                            <p:cond delay="0"/>
                                          </p:stCondLst>
                                        </p:cTn>
                                        <p:tgtEl>
                                          <p:spTgt spid="10"/>
                                        </p:tgtEl>
                                      </p:cBhvr>
                                    </p:animEffect>
                                  </p:childTnLst>
                                </p:cTn>
                              </p:par>
                            </p:childTnLst>
                          </p:cTn>
                        </p:par>
                      </p:childTnLst>
                    </p:cTn>
                  </p:par>
                  <p:par>
                    <p:cTn id="140" fill="hold">
                      <p:stCondLst>
                        <p:cond delay="indefinite"/>
                      </p:stCondLst>
                      <p:childTnLst>
                        <p:par>
                          <p:cTn id="141" fill="hold">
                            <p:stCondLst>
                              <p:cond delay="0"/>
                            </p:stCondLst>
                            <p:childTnLst>
                              <p:par>
                                <p:cTn id="142" presetID="25" presetClass="entr" presetSubtype="0" fill="hold" grpId="0" nodeType="clickEffect">
                                  <p:stCondLst>
                                    <p:cond delay="0"/>
                                  </p:stCondLst>
                                  <p:childTnLst>
                                    <p:set>
                                      <p:cBhvr>
                                        <p:cTn id="143" dur="1" fill="hold">
                                          <p:stCondLst>
                                            <p:cond delay="0"/>
                                          </p:stCondLst>
                                        </p:cTn>
                                        <p:tgtEl>
                                          <p:spTgt spid="20"/>
                                        </p:tgtEl>
                                        <p:attrNameLst>
                                          <p:attrName>style.visibility</p:attrName>
                                        </p:attrNameLst>
                                      </p:cBhvr>
                                      <p:to>
                                        <p:strVal val="visible"/>
                                      </p:to>
                                    </p:set>
                                    <p:anim calcmode="lin" valueType="num">
                                      <p:cBhvr>
                                        <p:cTn id="144"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145"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146"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147" dur="1000" fill="hold"/>
                                        <p:tgtEl>
                                          <p:spTgt spid="20"/>
                                        </p:tgtEl>
                                        <p:attrNameLst>
                                          <p:attrName>ppt_h</p:attrName>
                                        </p:attrNameLst>
                                      </p:cBhvr>
                                      <p:tavLst>
                                        <p:tav tm="0">
                                          <p:val>
                                            <p:strVal val="#ppt_h"/>
                                          </p:val>
                                        </p:tav>
                                        <p:tav tm="100000">
                                          <p:val>
                                            <p:strVal val="#ppt_h"/>
                                          </p:val>
                                        </p:tav>
                                      </p:tavLst>
                                    </p:anim>
                                    <p:anim calcmode="lin" valueType="num">
                                      <p:cBhvr>
                                        <p:cTn id="148"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149"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150"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151" dur="1000" decel="50000">
                                          <p:stCondLst>
                                            <p:cond delay="0"/>
                                          </p:stCondLst>
                                        </p:cTn>
                                        <p:tgtEl>
                                          <p:spTgt spid="20"/>
                                        </p:tgtEl>
                                      </p:cBhvr>
                                    </p:animEffect>
                                  </p:childTnLst>
                                </p:cTn>
                              </p:par>
                            </p:childTnLst>
                          </p:cTn>
                        </p:par>
                      </p:childTnLst>
                    </p:cTn>
                  </p:par>
                  <p:par>
                    <p:cTn id="152" fill="hold">
                      <p:stCondLst>
                        <p:cond delay="indefinite"/>
                      </p:stCondLst>
                      <p:childTnLst>
                        <p:par>
                          <p:cTn id="153" fill="hold">
                            <p:stCondLst>
                              <p:cond delay="0"/>
                            </p:stCondLst>
                            <p:childTnLst>
                              <p:par>
                                <p:cTn id="154" presetID="25" presetClass="entr" presetSubtype="0" fill="hold" grpId="0" nodeType="clickEffect">
                                  <p:stCondLst>
                                    <p:cond delay="0"/>
                                  </p:stCondLst>
                                  <p:childTnLst>
                                    <p:set>
                                      <p:cBhvr>
                                        <p:cTn id="155" dur="1" fill="hold">
                                          <p:stCondLst>
                                            <p:cond delay="0"/>
                                          </p:stCondLst>
                                        </p:cTn>
                                        <p:tgtEl>
                                          <p:spTgt spid="11"/>
                                        </p:tgtEl>
                                        <p:attrNameLst>
                                          <p:attrName>style.visibility</p:attrName>
                                        </p:attrNameLst>
                                      </p:cBhvr>
                                      <p:to>
                                        <p:strVal val="visible"/>
                                      </p:to>
                                    </p:set>
                                    <p:anim calcmode="lin" valueType="num">
                                      <p:cBhvr>
                                        <p:cTn id="156"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57"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58"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59" dur="1000" fill="hold"/>
                                        <p:tgtEl>
                                          <p:spTgt spid="11"/>
                                        </p:tgtEl>
                                        <p:attrNameLst>
                                          <p:attrName>ppt_h</p:attrName>
                                        </p:attrNameLst>
                                      </p:cBhvr>
                                      <p:tavLst>
                                        <p:tav tm="0">
                                          <p:val>
                                            <p:strVal val="#ppt_h"/>
                                          </p:val>
                                        </p:tav>
                                        <p:tav tm="100000">
                                          <p:val>
                                            <p:strVal val="#ppt_h"/>
                                          </p:val>
                                        </p:tav>
                                      </p:tavLst>
                                    </p:anim>
                                    <p:anim calcmode="lin" valueType="num">
                                      <p:cBhvr>
                                        <p:cTn id="160"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61"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62"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63" dur="1000" decel="50000">
                                          <p:stCondLst>
                                            <p:cond delay="0"/>
                                          </p:stCondLst>
                                        </p:cTn>
                                        <p:tgtEl>
                                          <p:spTgt spid="11"/>
                                        </p:tgtEl>
                                      </p:cBhvr>
                                    </p:animEffect>
                                  </p:childTnLst>
                                </p:cTn>
                              </p:par>
                            </p:childTnLst>
                          </p:cTn>
                        </p:par>
                      </p:childTnLst>
                    </p:cTn>
                  </p:par>
                  <p:par>
                    <p:cTn id="164" fill="hold">
                      <p:stCondLst>
                        <p:cond delay="indefinite"/>
                      </p:stCondLst>
                      <p:childTnLst>
                        <p:par>
                          <p:cTn id="165" fill="hold">
                            <p:stCondLst>
                              <p:cond delay="0"/>
                            </p:stCondLst>
                            <p:childTnLst>
                              <p:par>
                                <p:cTn id="166" presetID="25" presetClass="entr" presetSubtype="0" fill="hold" grpId="0" nodeType="clickEffect">
                                  <p:stCondLst>
                                    <p:cond delay="0"/>
                                  </p:stCondLst>
                                  <p:childTnLst>
                                    <p:set>
                                      <p:cBhvr>
                                        <p:cTn id="167" dur="1" fill="hold">
                                          <p:stCondLst>
                                            <p:cond delay="0"/>
                                          </p:stCondLst>
                                        </p:cTn>
                                        <p:tgtEl>
                                          <p:spTgt spid="21"/>
                                        </p:tgtEl>
                                        <p:attrNameLst>
                                          <p:attrName>style.visibility</p:attrName>
                                        </p:attrNameLst>
                                      </p:cBhvr>
                                      <p:to>
                                        <p:strVal val="visible"/>
                                      </p:to>
                                    </p:set>
                                    <p:anim calcmode="lin" valueType="num">
                                      <p:cBhvr>
                                        <p:cTn id="168"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169"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170"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171" dur="1000" fill="hold"/>
                                        <p:tgtEl>
                                          <p:spTgt spid="21"/>
                                        </p:tgtEl>
                                        <p:attrNameLst>
                                          <p:attrName>ppt_h</p:attrName>
                                        </p:attrNameLst>
                                      </p:cBhvr>
                                      <p:tavLst>
                                        <p:tav tm="0">
                                          <p:val>
                                            <p:strVal val="#ppt_h"/>
                                          </p:val>
                                        </p:tav>
                                        <p:tav tm="100000">
                                          <p:val>
                                            <p:strVal val="#ppt_h"/>
                                          </p:val>
                                        </p:tav>
                                      </p:tavLst>
                                    </p:anim>
                                    <p:anim calcmode="lin" valueType="num">
                                      <p:cBhvr>
                                        <p:cTn id="172"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173"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174"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175" dur="1000" decel="50000">
                                          <p:stCondLst>
                                            <p:cond delay="0"/>
                                          </p:stCondLst>
                                        </p:cTn>
                                        <p:tgtEl>
                                          <p:spTgt spid="21"/>
                                        </p:tgtEl>
                                      </p:cBhvr>
                                    </p:animEffect>
                                  </p:childTnLst>
                                </p:cTn>
                              </p:par>
                            </p:childTnLst>
                          </p:cTn>
                        </p:par>
                      </p:childTnLst>
                    </p:cTn>
                  </p:par>
                  <p:par>
                    <p:cTn id="176" fill="hold">
                      <p:stCondLst>
                        <p:cond delay="indefinite"/>
                      </p:stCondLst>
                      <p:childTnLst>
                        <p:par>
                          <p:cTn id="177" fill="hold">
                            <p:stCondLst>
                              <p:cond delay="0"/>
                            </p:stCondLst>
                            <p:childTnLst>
                              <p:par>
                                <p:cTn id="178" presetID="25" presetClass="entr" presetSubtype="0" fill="hold" grpId="0" nodeType="clickEffect">
                                  <p:stCondLst>
                                    <p:cond delay="0"/>
                                  </p:stCondLst>
                                  <p:childTnLst>
                                    <p:set>
                                      <p:cBhvr>
                                        <p:cTn id="179" dur="1" fill="hold">
                                          <p:stCondLst>
                                            <p:cond delay="0"/>
                                          </p:stCondLst>
                                        </p:cTn>
                                        <p:tgtEl>
                                          <p:spTgt spid="12"/>
                                        </p:tgtEl>
                                        <p:attrNameLst>
                                          <p:attrName>style.visibility</p:attrName>
                                        </p:attrNameLst>
                                      </p:cBhvr>
                                      <p:to>
                                        <p:strVal val="visible"/>
                                      </p:to>
                                    </p:set>
                                    <p:anim calcmode="lin" valueType="num">
                                      <p:cBhvr>
                                        <p:cTn id="180"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181"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182"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183" dur="1000" fill="hold"/>
                                        <p:tgtEl>
                                          <p:spTgt spid="12"/>
                                        </p:tgtEl>
                                        <p:attrNameLst>
                                          <p:attrName>ppt_h</p:attrName>
                                        </p:attrNameLst>
                                      </p:cBhvr>
                                      <p:tavLst>
                                        <p:tav tm="0">
                                          <p:val>
                                            <p:strVal val="#ppt_h"/>
                                          </p:val>
                                        </p:tav>
                                        <p:tav tm="100000">
                                          <p:val>
                                            <p:strVal val="#ppt_h"/>
                                          </p:val>
                                        </p:tav>
                                      </p:tavLst>
                                    </p:anim>
                                    <p:anim calcmode="lin" valueType="num">
                                      <p:cBhvr>
                                        <p:cTn id="184"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185"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186"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187" dur="1000" decel="50000">
                                          <p:stCondLst>
                                            <p:cond delay="0"/>
                                          </p:stCondLst>
                                        </p:cTn>
                                        <p:tgtEl>
                                          <p:spTgt spid="12"/>
                                        </p:tgtEl>
                                      </p:cBhvr>
                                    </p:animEffect>
                                  </p:childTnLst>
                                </p:cTn>
                              </p:par>
                            </p:childTnLst>
                          </p:cTn>
                        </p:par>
                      </p:childTnLst>
                    </p:cTn>
                  </p:par>
                  <p:par>
                    <p:cTn id="188" fill="hold">
                      <p:stCondLst>
                        <p:cond delay="indefinite"/>
                      </p:stCondLst>
                      <p:childTnLst>
                        <p:par>
                          <p:cTn id="189" fill="hold">
                            <p:stCondLst>
                              <p:cond delay="0"/>
                            </p:stCondLst>
                            <p:childTnLst>
                              <p:par>
                                <p:cTn id="190" presetID="25" presetClass="entr" presetSubtype="0" fill="hold" grpId="0" nodeType="clickEffect">
                                  <p:stCondLst>
                                    <p:cond delay="0"/>
                                  </p:stCondLst>
                                  <p:childTnLst>
                                    <p:set>
                                      <p:cBhvr>
                                        <p:cTn id="191" dur="1" fill="hold">
                                          <p:stCondLst>
                                            <p:cond delay="0"/>
                                          </p:stCondLst>
                                        </p:cTn>
                                        <p:tgtEl>
                                          <p:spTgt spid="22"/>
                                        </p:tgtEl>
                                        <p:attrNameLst>
                                          <p:attrName>style.visibility</p:attrName>
                                        </p:attrNameLst>
                                      </p:cBhvr>
                                      <p:to>
                                        <p:strVal val="visible"/>
                                      </p:to>
                                    </p:set>
                                    <p:anim calcmode="lin" valueType="num">
                                      <p:cBhvr>
                                        <p:cTn id="192"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193"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194"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195" dur="1000" fill="hold"/>
                                        <p:tgtEl>
                                          <p:spTgt spid="22"/>
                                        </p:tgtEl>
                                        <p:attrNameLst>
                                          <p:attrName>ppt_h</p:attrName>
                                        </p:attrNameLst>
                                      </p:cBhvr>
                                      <p:tavLst>
                                        <p:tav tm="0">
                                          <p:val>
                                            <p:strVal val="#ppt_h"/>
                                          </p:val>
                                        </p:tav>
                                        <p:tav tm="100000">
                                          <p:val>
                                            <p:strVal val="#ppt_h"/>
                                          </p:val>
                                        </p:tav>
                                      </p:tavLst>
                                    </p:anim>
                                    <p:anim calcmode="lin" valueType="num">
                                      <p:cBhvr>
                                        <p:cTn id="196"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197"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198"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199" dur="1000" decel="50000">
                                          <p:stCondLst>
                                            <p:cond delay="0"/>
                                          </p:stCondLst>
                                        </p:cTn>
                                        <p:tgtEl>
                                          <p:spTgt spid="22"/>
                                        </p:tgtEl>
                                      </p:cBhvr>
                                    </p:animEffect>
                                  </p:childTnLst>
                                </p:cTn>
                              </p:par>
                            </p:childTnLst>
                          </p:cTn>
                        </p:par>
                      </p:childTnLst>
                    </p:cTn>
                  </p:par>
                  <p:par>
                    <p:cTn id="200" fill="hold">
                      <p:stCondLst>
                        <p:cond delay="indefinite"/>
                      </p:stCondLst>
                      <p:childTnLst>
                        <p:par>
                          <p:cTn id="201" fill="hold">
                            <p:stCondLst>
                              <p:cond delay="0"/>
                            </p:stCondLst>
                            <p:childTnLst>
                              <p:par>
                                <p:cTn id="202" presetID="25" presetClass="entr" presetSubtype="0" fill="hold" grpId="0" nodeType="clickEffect">
                                  <p:stCondLst>
                                    <p:cond delay="0"/>
                                  </p:stCondLst>
                                  <p:childTnLst>
                                    <p:set>
                                      <p:cBhvr>
                                        <p:cTn id="203" dur="1" fill="hold">
                                          <p:stCondLst>
                                            <p:cond delay="0"/>
                                          </p:stCondLst>
                                        </p:cTn>
                                        <p:tgtEl>
                                          <p:spTgt spid="13"/>
                                        </p:tgtEl>
                                        <p:attrNameLst>
                                          <p:attrName>style.visibility</p:attrName>
                                        </p:attrNameLst>
                                      </p:cBhvr>
                                      <p:to>
                                        <p:strVal val="visible"/>
                                      </p:to>
                                    </p:set>
                                    <p:anim calcmode="lin" valueType="num">
                                      <p:cBhvr>
                                        <p:cTn id="204"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205"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206"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207" dur="1000" fill="hold"/>
                                        <p:tgtEl>
                                          <p:spTgt spid="13"/>
                                        </p:tgtEl>
                                        <p:attrNameLst>
                                          <p:attrName>ppt_h</p:attrName>
                                        </p:attrNameLst>
                                      </p:cBhvr>
                                      <p:tavLst>
                                        <p:tav tm="0">
                                          <p:val>
                                            <p:strVal val="#ppt_h"/>
                                          </p:val>
                                        </p:tav>
                                        <p:tav tm="100000">
                                          <p:val>
                                            <p:strVal val="#ppt_h"/>
                                          </p:val>
                                        </p:tav>
                                      </p:tavLst>
                                    </p:anim>
                                    <p:anim calcmode="lin" valueType="num">
                                      <p:cBhvr>
                                        <p:cTn id="208"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209"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210"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211" dur="1000" decel="50000">
                                          <p:stCondLst>
                                            <p:cond delay="0"/>
                                          </p:stCondLst>
                                        </p:cTn>
                                        <p:tgtEl>
                                          <p:spTgt spid="13"/>
                                        </p:tgtEl>
                                      </p:cBhvr>
                                    </p:animEffect>
                                  </p:childTnLst>
                                </p:cTn>
                              </p:par>
                            </p:childTnLst>
                          </p:cTn>
                        </p:par>
                      </p:childTnLst>
                    </p:cTn>
                  </p:par>
                  <p:par>
                    <p:cTn id="212" fill="hold">
                      <p:stCondLst>
                        <p:cond delay="indefinite"/>
                      </p:stCondLst>
                      <p:childTnLst>
                        <p:par>
                          <p:cTn id="213" fill="hold">
                            <p:stCondLst>
                              <p:cond delay="0"/>
                            </p:stCondLst>
                            <p:childTnLst>
                              <p:par>
                                <p:cTn id="214" presetID="25" presetClass="entr" presetSubtype="0" fill="hold" grpId="0" nodeType="clickEffect">
                                  <p:stCondLst>
                                    <p:cond delay="0"/>
                                  </p:stCondLst>
                                  <p:childTnLst>
                                    <p:set>
                                      <p:cBhvr>
                                        <p:cTn id="215" dur="1" fill="hold">
                                          <p:stCondLst>
                                            <p:cond delay="0"/>
                                          </p:stCondLst>
                                        </p:cTn>
                                        <p:tgtEl>
                                          <p:spTgt spid="23"/>
                                        </p:tgtEl>
                                        <p:attrNameLst>
                                          <p:attrName>style.visibility</p:attrName>
                                        </p:attrNameLst>
                                      </p:cBhvr>
                                      <p:to>
                                        <p:strVal val="visible"/>
                                      </p:to>
                                    </p:set>
                                    <p:anim calcmode="lin" valueType="num">
                                      <p:cBhvr>
                                        <p:cTn id="216"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217"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218"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219" dur="1000" fill="hold"/>
                                        <p:tgtEl>
                                          <p:spTgt spid="23"/>
                                        </p:tgtEl>
                                        <p:attrNameLst>
                                          <p:attrName>ppt_h</p:attrName>
                                        </p:attrNameLst>
                                      </p:cBhvr>
                                      <p:tavLst>
                                        <p:tav tm="0">
                                          <p:val>
                                            <p:strVal val="#ppt_h"/>
                                          </p:val>
                                        </p:tav>
                                        <p:tav tm="100000">
                                          <p:val>
                                            <p:strVal val="#ppt_h"/>
                                          </p:val>
                                        </p:tav>
                                      </p:tavLst>
                                    </p:anim>
                                    <p:anim calcmode="lin" valueType="num">
                                      <p:cBhvr>
                                        <p:cTn id="220"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221"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222"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223" dur="1000" decel="50000">
                                          <p:stCondLst>
                                            <p:cond delay="0"/>
                                          </p:stCondLst>
                                        </p:cTn>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0" grpId="0"/>
      <p:bldP spid="11" grpId="0"/>
      <p:bldP spid="12" grpId="0"/>
      <p:bldP spid="13" grpId="0"/>
      <p:bldP spid="14" grpId="0" animBg="1"/>
      <p:bldP spid="15" grpId="0" animBg="1"/>
      <p:bldP spid="16" grpId="0" animBg="1"/>
      <p:bldP spid="17" grpId="0" animBg="1"/>
      <p:bldP spid="18" grpId="0" animBg="1"/>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634082"/>
          </a:xfrm>
        </p:spPr>
        <p:txBody>
          <a:bodyPr/>
          <a:lstStyle/>
          <a:p>
            <a:pPr algn="ctr"/>
            <a:r>
              <a:rPr lang="ru-RU" b="1" dirty="0" smtClean="0"/>
              <a:t>Плутон</a:t>
            </a:r>
            <a:endParaRPr lang="ru-RU" b="1" dirty="0"/>
          </a:p>
        </p:txBody>
      </p:sp>
      <p:sp>
        <p:nvSpPr>
          <p:cNvPr id="7" name="Содержимое 6"/>
          <p:cNvSpPr>
            <a:spLocks noGrp="1"/>
          </p:cNvSpPr>
          <p:nvPr>
            <p:ph sz="quarter" idx="2"/>
          </p:nvPr>
        </p:nvSpPr>
        <p:spPr>
          <a:xfrm>
            <a:off x="4355976" y="836712"/>
            <a:ext cx="4608512" cy="5760640"/>
          </a:xfrm>
        </p:spPr>
        <p:txBody>
          <a:bodyPr>
            <a:normAutofit fontScale="92500" lnSpcReduction="10000"/>
          </a:bodyPr>
          <a:lstStyle/>
          <a:p>
            <a:r>
              <a:rPr lang="ru-RU" dirty="0" smtClean="0"/>
              <a:t>В Солнечной системе 8 планет. Раньше считалось, что 9, но 24 августа 2006 года Международный астрономический союз вывел </a:t>
            </a:r>
            <a:r>
              <a:rPr lang="ru-RU" dirty="0" smtClean="0">
                <a:hlinkClick r:id="rId2" action="ppaction://hlinkfile"/>
              </a:rPr>
              <a:t>Плутон</a:t>
            </a:r>
            <a:r>
              <a:rPr lang="ru-RU" dirty="0" smtClean="0"/>
              <a:t> из состава </a:t>
            </a:r>
            <a:r>
              <a:rPr lang="ru-RU" dirty="0" smtClean="0">
                <a:hlinkClick r:id="rId3" action="ppaction://hlinkfile"/>
              </a:rPr>
              <a:t>планет Солнечной системы</a:t>
            </a:r>
            <a:r>
              <a:rPr lang="ru-RU" dirty="0" smtClean="0"/>
              <a:t>, и объявил его карликовой планетой.</a:t>
            </a:r>
          </a:p>
          <a:p>
            <a:r>
              <a:rPr lang="ru-RU" dirty="0" smtClean="0"/>
              <a:t/>
            </a:r>
            <a:br>
              <a:rPr lang="ru-RU" dirty="0" smtClean="0"/>
            </a:br>
            <a:r>
              <a:rPr lang="ru-RU" dirty="0" smtClean="0"/>
              <a:t>Решение считать Плутон карликовой планетой (</a:t>
            </a:r>
            <a:r>
              <a:rPr lang="ru-RU" dirty="0" err="1" smtClean="0"/>
              <a:t>dwarf</a:t>
            </a:r>
            <a:r>
              <a:rPr lang="ru-RU" dirty="0" smtClean="0"/>
              <a:t> </a:t>
            </a:r>
            <a:r>
              <a:rPr lang="ru-RU" dirty="0" err="1" smtClean="0"/>
              <a:t>planet</a:t>
            </a:r>
            <a:r>
              <a:rPr lang="ru-RU" dirty="0" smtClean="0"/>
              <a:t>) было принято после того, как астрономы обнаружили в Солнечной системе еще около 50 планет, чей размер был сравним с размером Плутона. </a:t>
            </a:r>
          </a:p>
          <a:p>
            <a:endParaRPr lang="ru-RU" dirty="0" smtClean="0"/>
          </a:p>
          <a:p>
            <a:endParaRPr lang="ru-RU" dirty="0" smtClean="0"/>
          </a:p>
          <a:p>
            <a:endParaRPr lang="ru-RU" dirty="0"/>
          </a:p>
        </p:txBody>
      </p:sp>
      <p:pic>
        <p:nvPicPr>
          <p:cNvPr id="9218" name="Picture 2" descr="C:\Users\э\Pictures\pluton.jpg"/>
          <p:cNvPicPr>
            <a:picLocks noGrp="1" noChangeAspect="1" noChangeArrowheads="1"/>
          </p:cNvPicPr>
          <p:nvPr>
            <p:ph sz="quarter" idx="1"/>
          </p:nvPr>
        </p:nvPicPr>
        <p:blipFill>
          <a:blip r:embed="rId4" cstate="print"/>
          <a:srcRect/>
          <a:stretch>
            <a:fillRect/>
          </a:stretch>
        </p:blipFill>
        <p:spPr bwMode="auto">
          <a:xfrm>
            <a:off x="457200" y="2514600"/>
            <a:ext cx="3657600"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9218"/>
                                        </p:tgtEl>
                                        <p:attrNameLst>
                                          <p:attrName>style.visibility</p:attrName>
                                        </p:attrNameLst>
                                      </p:cBhvr>
                                      <p:to>
                                        <p:strVal val="visible"/>
                                      </p:to>
                                    </p:set>
                                    <p:animEffect transition="in" filter="wedge">
                                      <p:cBhvr>
                                        <p:cTn id="19" dur="2000"/>
                                        <p:tgtEl>
                                          <p:spTgt spid="921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fade">
                                      <p:cBhvr>
                                        <p:cTn id="24" dur="1000"/>
                                        <p:tgtEl>
                                          <p:spTgt spid="7">
                                            <p:txEl>
                                              <p:pRg st="0" end="0"/>
                                            </p:txEl>
                                          </p:spTgt>
                                        </p:tgtEl>
                                      </p:cBhvr>
                                    </p:animEffect>
                                    <p:anim calcmode="lin" valueType="num">
                                      <p:cBhvr>
                                        <p:cTn id="2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fade">
                                      <p:cBhvr>
                                        <p:cTn id="31" dur="1000"/>
                                        <p:tgtEl>
                                          <p:spTgt spid="7">
                                            <p:txEl>
                                              <p:pRg st="1" end="1"/>
                                            </p:txEl>
                                          </p:spTgt>
                                        </p:tgtEl>
                                      </p:cBhvr>
                                    </p:animEffect>
                                    <p:anim calcmode="lin" valueType="num">
                                      <p:cBhvr>
                                        <p:cTn id="3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7467600" cy="922114"/>
          </a:xfrm>
        </p:spPr>
        <p:txBody>
          <a:bodyPr/>
          <a:lstStyle/>
          <a:p>
            <a:pPr algn="ctr"/>
            <a:r>
              <a:rPr lang="ru-RU" b="1" dirty="0" smtClean="0"/>
              <a:t>Соотношение размеров планет</a:t>
            </a:r>
            <a:endParaRPr lang="ru-RU" b="1" dirty="0"/>
          </a:p>
        </p:txBody>
      </p:sp>
      <p:pic>
        <p:nvPicPr>
          <p:cNvPr id="11266" name="Picture 2" descr="C:\Users\э\Pictures\соотношение.jpg"/>
          <p:cNvPicPr>
            <a:picLocks noChangeAspect="1" noChangeArrowheads="1"/>
          </p:cNvPicPr>
          <p:nvPr/>
        </p:nvPicPr>
        <p:blipFill>
          <a:blip r:embed="rId2" cstate="print"/>
          <a:srcRect/>
          <a:stretch>
            <a:fillRect/>
          </a:stretch>
        </p:blipFill>
        <p:spPr bwMode="auto">
          <a:xfrm>
            <a:off x="0" y="1316760"/>
            <a:ext cx="9143999" cy="535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1266"/>
                                        </p:tgtEl>
                                        <p:attrNameLst>
                                          <p:attrName>style.visibility</p:attrName>
                                        </p:attrNameLst>
                                      </p:cBhvr>
                                      <p:to>
                                        <p:strVal val="visible"/>
                                      </p:to>
                                    </p:set>
                                    <p:animEffect transition="in" filter="wedge">
                                      <p:cBhvr>
                                        <p:cTn id="19" dur="2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79512" y="274638"/>
            <a:ext cx="8640960" cy="922114"/>
          </a:xfrm>
        </p:spPr>
        <p:txBody>
          <a:bodyPr>
            <a:noAutofit/>
          </a:bodyPr>
          <a:lstStyle/>
          <a:p>
            <a:pPr algn="ctr"/>
            <a:r>
              <a:rPr lang="ru-RU" sz="3200" b="1" dirty="0" smtClean="0"/>
              <a:t>Земля в сравнении  с другими планетами</a:t>
            </a:r>
            <a:endParaRPr lang="ru-RU" sz="3200" b="1" dirty="0"/>
          </a:p>
        </p:txBody>
      </p:sp>
      <p:pic>
        <p:nvPicPr>
          <p:cNvPr id="12290" name="Picture 2" descr="C:\Users\э\Pictures\пл.jpg"/>
          <p:cNvPicPr>
            <a:picLocks noChangeAspect="1" noChangeArrowheads="1"/>
          </p:cNvPicPr>
          <p:nvPr/>
        </p:nvPicPr>
        <p:blipFill>
          <a:blip r:embed="rId2" cstate="print"/>
          <a:srcRect/>
          <a:stretch>
            <a:fillRect/>
          </a:stretch>
        </p:blipFill>
        <p:spPr bwMode="auto">
          <a:xfrm>
            <a:off x="0" y="1412776"/>
            <a:ext cx="9143999" cy="54452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2290"/>
                                        </p:tgtEl>
                                        <p:attrNameLst>
                                          <p:attrName>style.visibility</p:attrName>
                                        </p:attrNameLst>
                                      </p:cBhvr>
                                      <p:to>
                                        <p:strVal val="visible"/>
                                      </p:to>
                                    </p:set>
                                    <p:animEffect transition="in" filter="wedge">
                                      <p:cBhvr>
                                        <p:cTn id="19"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78098"/>
          </a:xfrm>
        </p:spPr>
        <p:txBody>
          <a:bodyPr/>
          <a:lstStyle/>
          <a:p>
            <a:pPr algn="ctr"/>
            <a:r>
              <a:rPr lang="ru-RU" b="1" dirty="0" smtClean="0"/>
              <a:t> Меркурий</a:t>
            </a:r>
            <a:endParaRPr lang="ru-RU" b="1" dirty="0"/>
          </a:p>
        </p:txBody>
      </p:sp>
      <p:sp>
        <p:nvSpPr>
          <p:cNvPr id="4" name="Содержимое 3"/>
          <p:cNvSpPr>
            <a:spLocks noGrp="1"/>
          </p:cNvSpPr>
          <p:nvPr>
            <p:ph sz="quarter" idx="1"/>
          </p:nvPr>
        </p:nvSpPr>
        <p:spPr>
          <a:xfrm>
            <a:off x="179512" y="1988840"/>
            <a:ext cx="4176464" cy="4464496"/>
          </a:xfrm>
        </p:spPr>
        <p:txBody>
          <a:bodyPr/>
          <a:lstStyle/>
          <a:p>
            <a:endParaRPr lang="ru-RU" dirty="0"/>
          </a:p>
        </p:txBody>
      </p:sp>
      <p:sp>
        <p:nvSpPr>
          <p:cNvPr id="5" name="Содержимое 4"/>
          <p:cNvSpPr>
            <a:spLocks noGrp="1"/>
          </p:cNvSpPr>
          <p:nvPr>
            <p:ph sz="quarter" idx="2"/>
          </p:nvPr>
        </p:nvSpPr>
        <p:spPr>
          <a:xfrm>
            <a:off x="4499992" y="2420888"/>
            <a:ext cx="4392488" cy="4032448"/>
          </a:xfrm>
        </p:spPr>
        <p:txBody>
          <a:bodyPr/>
          <a:lstStyle/>
          <a:p>
            <a:r>
              <a:rPr lang="ru-RU" dirty="0" smtClean="0"/>
              <a:t>Самая маленькая планета – </a:t>
            </a:r>
            <a:r>
              <a:rPr lang="ru-RU" dirty="0" smtClean="0">
                <a:hlinkClick r:id="rId2" action="ppaction://hlinkfile"/>
              </a:rPr>
              <a:t>Меркурий</a:t>
            </a:r>
            <a:r>
              <a:rPr lang="ru-RU" dirty="0" smtClean="0"/>
              <a:t>, его диаметр – 4879 км. Меркурий меньше спутника Юпитера Ганимеда и спутника Сатурна Титана.</a:t>
            </a:r>
            <a:br>
              <a:rPr lang="ru-RU" dirty="0" smtClean="0"/>
            </a:br>
            <a:endParaRPr lang="ru-RU" dirty="0" smtClean="0"/>
          </a:p>
          <a:p>
            <a:endParaRPr lang="ru-RU" dirty="0"/>
          </a:p>
        </p:txBody>
      </p:sp>
      <p:pic>
        <p:nvPicPr>
          <p:cNvPr id="2050" name="Picture 2" descr="C:\Users\э\Pictures\merkury.jpg"/>
          <p:cNvPicPr>
            <a:picLocks noChangeAspect="1" noChangeArrowheads="1"/>
          </p:cNvPicPr>
          <p:nvPr/>
        </p:nvPicPr>
        <p:blipFill>
          <a:blip r:embed="rId3" cstate="print"/>
          <a:srcRect/>
          <a:stretch>
            <a:fillRect/>
          </a:stretch>
        </p:blipFill>
        <p:spPr bwMode="auto">
          <a:xfrm>
            <a:off x="179512" y="1988840"/>
            <a:ext cx="4258444" cy="44024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wedge">
                                      <p:cBhvr>
                                        <p:cTn id="19" dur="20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wedge">
                                      <p:cBhvr>
                                        <p:cTn id="24"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778098"/>
          </a:xfrm>
        </p:spPr>
        <p:txBody>
          <a:bodyPr>
            <a:normAutofit/>
          </a:bodyPr>
          <a:lstStyle/>
          <a:p>
            <a:pPr algn="ctr"/>
            <a:r>
              <a:rPr lang="ru-RU" sz="4000" b="1" dirty="0" smtClean="0"/>
              <a:t>Меркурий</a:t>
            </a:r>
            <a:endParaRPr lang="ru-RU" sz="4000" b="1" dirty="0"/>
          </a:p>
        </p:txBody>
      </p:sp>
      <p:sp>
        <p:nvSpPr>
          <p:cNvPr id="6" name="Содержимое 5"/>
          <p:cNvSpPr>
            <a:spLocks noGrp="1"/>
          </p:cNvSpPr>
          <p:nvPr>
            <p:ph sz="quarter" idx="1"/>
          </p:nvPr>
        </p:nvSpPr>
        <p:spPr>
          <a:xfrm>
            <a:off x="457200" y="1196752"/>
            <a:ext cx="8291264" cy="5277200"/>
          </a:xfrm>
        </p:spPr>
        <p:txBody>
          <a:bodyPr>
            <a:normAutofit/>
          </a:bodyPr>
          <a:lstStyle/>
          <a:p>
            <a:r>
              <a:rPr lang="ru-RU" b="1" dirty="0" smtClean="0"/>
              <a:t>Меркурий</a:t>
            </a:r>
            <a:r>
              <a:rPr lang="ru-RU" dirty="0" smtClean="0"/>
              <a:t> - маленькая планета, чуть крупнее Луны. Его поверхность так же усеяна кратерами от столкновений с метеоритами. Никакие геологические процессы не стёрли этих вмятин с его лица. Внутри Меркурий холоден. Вокруг Солнца он движется быстрее других планет, а вокруг своей оси очень медленно. Обойдя два раза вокруг Солнца, Меркурий успевает только три раза обернуться вокруг своей оси. Из-за этого температура на солнечной стороне планеты превышает 300 градусов, а на неосвещённой - царят мрак и лютая стужа. Атмосферы у Меркурия практически нет.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7467600" cy="778098"/>
          </a:xfrm>
        </p:spPr>
        <p:txBody>
          <a:bodyPr/>
          <a:lstStyle/>
          <a:p>
            <a:pPr algn="ctr"/>
            <a:r>
              <a:rPr lang="ru-RU" b="1" dirty="0" smtClean="0"/>
              <a:t>Венера</a:t>
            </a:r>
            <a:endParaRPr lang="ru-RU" b="1" dirty="0"/>
          </a:p>
        </p:txBody>
      </p:sp>
      <p:sp>
        <p:nvSpPr>
          <p:cNvPr id="7" name="Содержимое 6"/>
          <p:cNvSpPr>
            <a:spLocks noGrp="1"/>
          </p:cNvSpPr>
          <p:nvPr>
            <p:ph sz="quarter" idx="2"/>
          </p:nvPr>
        </p:nvSpPr>
        <p:spPr>
          <a:xfrm>
            <a:off x="4270248" y="1196752"/>
            <a:ext cx="4334200" cy="4975448"/>
          </a:xfrm>
        </p:spPr>
        <p:txBody>
          <a:bodyPr>
            <a:normAutofit fontScale="92500" lnSpcReduction="10000"/>
          </a:bodyPr>
          <a:lstStyle/>
          <a:p>
            <a:r>
              <a:rPr lang="ru-RU" dirty="0" smtClean="0"/>
              <a:t>Самая яркая планета – </a:t>
            </a:r>
            <a:r>
              <a:rPr lang="ru-RU" dirty="0" smtClean="0">
                <a:hlinkClick r:id="rId2" action="ppaction://hlinkfile"/>
              </a:rPr>
              <a:t>Венера</a:t>
            </a:r>
            <a:r>
              <a:rPr lang="ru-RU" dirty="0" smtClean="0"/>
              <a:t>. Как известно, сами планеты не светятся, а только отражают солнечный свет. Особые облака в атмосфере Венеры отражают до 76% попадающего солнечного света. Венера – третий по яркости объект, видимый с </a:t>
            </a:r>
            <a:r>
              <a:rPr lang="ru-RU" dirty="0" smtClean="0">
                <a:hlinkClick r:id="rId3" action="ppaction://hlinkfile"/>
              </a:rPr>
              <a:t>Земли</a:t>
            </a:r>
            <a:r>
              <a:rPr lang="ru-RU" dirty="0" smtClean="0"/>
              <a:t>. Первый объект – это, конечно, Солнце, а второй – Луна. Но Луна не ярче Венеры, просто находится ближе к Земле.</a:t>
            </a:r>
            <a:br>
              <a:rPr lang="ru-RU" dirty="0" smtClean="0"/>
            </a:br>
            <a:endParaRPr lang="ru-RU" dirty="0" smtClean="0"/>
          </a:p>
          <a:p>
            <a:endParaRPr lang="ru-RU" dirty="0"/>
          </a:p>
        </p:txBody>
      </p:sp>
      <p:pic>
        <p:nvPicPr>
          <p:cNvPr id="3074" name="Picture 2" descr="C:\Users\э\Pictures\venusglobe_L_en.jpg"/>
          <p:cNvPicPr>
            <a:picLocks noGrp="1" noChangeAspect="1" noChangeArrowheads="1"/>
          </p:cNvPicPr>
          <p:nvPr>
            <p:ph sz="quarter" idx="1"/>
          </p:nvPr>
        </p:nvPicPr>
        <p:blipFill>
          <a:blip r:embed="rId4" cstate="print"/>
          <a:srcRect/>
          <a:stretch>
            <a:fillRect/>
          </a:stretch>
        </p:blipFill>
        <p:spPr bwMode="auto">
          <a:xfrm>
            <a:off x="457200" y="1738333"/>
            <a:ext cx="3657600" cy="42957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wedge">
                                      <p:cBhvr>
                                        <p:cTn id="19"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179512" y="188640"/>
            <a:ext cx="8640960" cy="6285312"/>
          </a:xfrm>
        </p:spPr>
        <p:txBody>
          <a:bodyPr>
            <a:normAutofit fontScale="85000" lnSpcReduction="20000"/>
          </a:bodyPr>
          <a:lstStyle/>
          <a:p>
            <a:r>
              <a:rPr lang="ru-RU" dirty="0" smtClean="0"/>
              <a:t>Исследовать Венеру не просто. Её окутывает толстый слой облаков, под которыми давление превосходит земное в сотню раз, температура на поверхности около 500 градусов, что вызвано «парниковым эффектом». Советской автоматической станции «Венера - 9» впервые удалось передать на Землю снимки залитой лавой и покрытой камнями поверхности. В условиях Венеры аппарат, спущенный на поверхность планеты, быстро выходит из строя, поэтому американские учёные решили получить данные о рельефе планеты другим способом. </a:t>
            </a:r>
          </a:p>
          <a:p>
            <a:r>
              <a:rPr lang="ru-RU" dirty="0" smtClean="0"/>
              <a:t>Автоматическая станция "Магеллан", облетая Венеру много раз, прозондировала планету радаром, в результате была получена всеобъемлющая картина поверхности. Местами рельеф Венеры похож на земной, но, в основном, ландшафты странные: высокие гористые круглые участки, окружённые горными хребтами 250 - 300 км в поперечнике, всю площадь которых занимают вулканы; другие вулканические образования напоминают лепёшки с обрывистыми краями и плоской макушкой. Поверхность планеты изрезана каналами, которые проложила лава. Повсюду видны следы активной вулканической деятельности. Метеоритные кратеры по поверхности Венеры рассредоточены равномерно, это значит, что её поверхность оформилась в одно время. Учёные не могут объяснить, как это могло произойти, Венера словно вскипела и была затоплена лавой. Теперь вулканической деятельности на планете не обнаруживается.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93</TotalTime>
  <Words>1967</Words>
  <Application>Microsoft Office PowerPoint</Application>
  <PresentationFormat>Экран (4:3)</PresentationFormat>
  <Paragraphs>73</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Эркер</vt:lpstr>
      <vt:lpstr>Планеты Солнечной системы</vt:lpstr>
      <vt:lpstr>Из истории</vt:lpstr>
      <vt:lpstr>Плутон</vt:lpstr>
      <vt:lpstr>Соотношение размеров планет</vt:lpstr>
      <vt:lpstr>Земля в сравнении  с другими планетами</vt:lpstr>
      <vt:lpstr> Меркурий</vt:lpstr>
      <vt:lpstr>Меркурий</vt:lpstr>
      <vt:lpstr>Венера</vt:lpstr>
      <vt:lpstr>Слайд 9</vt:lpstr>
      <vt:lpstr>Слайд 10</vt:lpstr>
      <vt:lpstr>Земля</vt:lpstr>
      <vt:lpstr>Марс</vt:lpstr>
      <vt:lpstr>Слайд 13</vt:lpstr>
      <vt:lpstr>Юпитер</vt:lpstr>
      <vt:lpstr>Слайд 15</vt:lpstr>
      <vt:lpstr>Спутники Юпитера</vt:lpstr>
      <vt:lpstr>Спутники Юпитера</vt:lpstr>
      <vt:lpstr>Спутники Юпитера</vt:lpstr>
      <vt:lpstr>Сатурн</vt:lpstr>
      <vt:lpstr>Слайд 20</vt:lpstr>
      <vt:lpstr>Слайд 21</vt:lpstr>
      <vt:lpstr>Уран</vt:lpstr>
      <vt:lpstr>Нептун</vt:lpstr>
      <vt:lpstr>Спутники Нептуна</vt:lpstr>
      <vt:lpstr>Спутники Нептуна</vt:lpstr>
      <vt:lpstr>Считалка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Планеты Солнечной системы</dc:title>
  <dc:creator>Люлюша</dc:creator>
  <cp:lastModifiedBy>Клевченя</cp:lastModifiedBy>
  <cp:revision>12</cp:revision>
  <dcterms:created xsi:type="dcterms:W3CDTF">2011-11-22T17:04:40Z</dcterms:created>
  <dcterms:modified xsi:type="dcterms:W3CDTF">2012-11-05T06:48:16Z</dcterms:modified>
</cp:coreProperties>
</file>