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72" r:id="rId4"/>
    <p:sldId id="269" r:id="rId5"/>
    <p:sldId id="258" r:id="rId6"/>
    <p:sldId id="259" r:id="rId7"/>
    <p:sldId id="260" r:id="rId8"/>
    <p:sldId id="273" r:id="rId9"/>
    <p:sldId id="263" r:id="rId10"/>
    <p:sldId id="266" r:id="rId11"/>
    <p:sldId id="265" r:id="rId12"/>
    <p:sldId id="264" r:id="rId13"/>
    <p:sldId id="267" r:id="rId14"/>
    <p:sldId id="262" r:id="rId15"/>
    <p:sldId id="268" r:id="rId16"/>
    <p:sldId id="27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0066FF"/>
    <a:srgbClr val="CCECFF"/>
    <a:srgbClr val="FF0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737" autoAdjust="0"/>
  </p:normalViewPr>
  <p:slideViewPr>
    <p:cSldViewPr>
      <p:cViewPr varScale="1">
        <p:scale>
          <a:sx n="95" d="100"/>
          <a:sy n="95" d="100"/>
        </p:scale>
        <p:origin x="-37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FE49E-8F20-4BB8-8883-02DFBF8FA3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9E641-35C7-4E8C-A0A4-6D8F35BAA2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0809E-5403-48F9-A66E-407778D5A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ABF02-FF0F-4E6F-81CC-DABDBCB4A0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421C5-E455-477F-8777-D4ED7B3D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D2729-76D9-45EF-BB30-33432AEF21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12257-6369-4288-8B1C-5BE67BB52A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53AC6-6EA6-4AF9-A25D-CDFDEE3331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75023-7632-49CF-B0C9-8909681AEB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09327-4684-4C0C-8444-A31645934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46CB0-9ED4-44A6-B5A5-558032F6E4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7219E-EEAF-4E30-97FB-3A9E5E0DDB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FF"/>
            </a:gs>
            <a:gs pos="50000">
              <a:srgbClr val="CCECFF"/>
            </a:gs>
            <a:gs pos="100000">
              <a:srgbClr val="00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698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698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698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8E2BF94-3332-4B49-9821-0528362170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ransition spd="med">
    <p:wipe dir="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9600" b="1" smtClean="0">
                <a:solidFill>
                  <a:srgbClr val="0000FF"/>
                </a:solidFill>
              </a:rPr>
              <a:t>ВОЗДУХ  И  ЕГО  ОХРАНА</a:t>
            </a:r>
          </a:p>
        </p:txBody>
      </p:sp>
      <p:pic>
        <p:nvPicPr>
          <p:cNvPr id="2051" name="Picture 5" descr="ен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49775"/>
            <a:ext cx="36353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071938" y="6000750"/>
            <a:ext cx="4572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4">
                    <a:lumMod val="10000"/>
                  </a:schemeClr>
                </a:solidFill>
              </a:rPr>
              <a:t>Матющенкова  Людмила  Ивановна</a:t>
            </a:r>
          </a:p>
          <a:p>
            <a:pPr>
              <a:defRPr/>
            </a:pPr>
            <a:r>
              <a:rPr lang="ru-RU" b="1" dirty="0">
                <a:solidFill>
                  <a:schemeClr val="accent4">
                    <a:lumMod val="10000"/>
                  </a:schemeClr>
                </a:solidFill>
              </a:rPr>
              <a:t>              МБОУ «СОШ №44» г.Калуга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6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smtClean="0">
                <a:solidFill>
                  <a:schemeClr val="tx1"/>
                </a:solidFill>
              </a:rPr>
              <a:t>Когда волк укладывается спать прямо на снегу, он укрывает нос и лапы своим пушистым хвостом.</a:t>
            </a:r>
          </a:p>
        </p:txBody>
      </p:sp>
      <p:pic>
        <p:nvPicPr>
          <p:cNvPr id="182277" name="Picture 5" descr="wolfs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950" y="1628775"/>
            <a:ext cx="6192838" cy="43926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182279" name="Picture 7" descr="ф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5229225"/>
            <a:ext cx="25368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82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8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smtClean="0">
                <a:solidFill>
                  <a:schemeClr val="tx1"/>
                </a:solidFill>
              </a:rPr>
              <a:t>А какой великолепный хвост у лисы! Она им укрывается, как тёплым пледом.</a:t>
            </a:r>
          </a:p>
        </p:txBody>
      </p:sp>
      <p:pic>
        <p:nvPicPr>
          <p:cNvPr id="180230" name="Picture 6" descr="17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8338" y="5407025"/>
            <a:ext cx="2125662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http://www.oxota-ru.ru/load/Image/1s2(3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1488" y="1785926"/>
            <a:ext cx="5888784" cy="392909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80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rgbClr val="0000FF"/>
                </a:solidFill>
              </a:rPr>
              <a:t>Тетерев  и  глухарь  в  трескучие  морозы  прячутся  под  снег.  Почему?</a:t>
            </a:r>
          </a:p>
        </p:txBody>
      </p:sp>
      <p:pic>
        <p:nvPicPr>
          <p:cNvPr id="173061" name="Picture 5" descr="teterev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3311525"/>
            <a:ext cx="3889375" cy="32924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173062" name="Picture 6" descr="02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7538" y="2133600"/>
            <a:ext cx="4465637" cy="33464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7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7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chemeClr val="folHlink"/>
                </a:solidFill>
              </a:rPr>
              <a:t>На 1 день человеку требуется </a:t>
            </a:r>
            <a:br>
              <a:rPr lang="ru-RU" smtClean="0">
                <a:solidFill>
                  <a:schemeClr val="folHlink"/>
                </a:solidFill>
              </a:rPr>
            </a:br>
            <a:r>
              <a:rPr lang="ru-RU" u="sng" smtClean="0">
                <a:solidFill>
                  <a:schemeClr val="folHlink"/>
                </a:solidFill>
              </a:rPr>
              <a:t>600 л</a:t>
            </a:r>
            <a:r>
              <a:rPr lang="ru-RU" smtClean="0">
                <a:solidFill>
                  <a:schemeClr val="folHlink"/>
                </a:solidFill>
              </a:rPr>
              <a:t> воздуха.</a:t>
            </a:r>
          </a:p>
        </p:txBody>
      </p:sp>
      <p:sp>
        <p:nvSpPr>
          <p:cNvPr id="184327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3600" u="sng" smtClean="0">
                <a:solidFill>
                  <a:srgbClr val="0000FF"/>
                </a:solidFill>
                <a:effectLst/>
              </a:rPr>
              <a:t>Без воздуха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smtClean="0">
                <a:solidFill>
                  <a:srgbClr val="0000FF"/>
                </a:solidFill>
                <a:effectLst/>
              </a:rPr>
              <a:t> можно прожить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smtClean="0">
                <a:solidFill>
                  <a:srgbClr val="0000FF"/>
                </a:solidFill>
                <a:effectLst/>
              </a:rPr>
              <a:t>      </a:t>
            </a:r>
            <a:r>
              <a:rPr lang="ru-RU" sz="3600" b="1" smtClean="0">
                <a:solidFill>
                  <a:srgbClr val="FF0000"/>
                </a:solidFill>
                <a:effectLst/>
              </a:rPr>
              <a:t>5 </a:t>
            </a:r>
            <a:r>
              <a:rPr lang="ru-RU" sz="3600" smtClean="0">
                <a:solidFill>
                  <a:srgbClr val="0000FF"/>
                </a:solidFill>
                <a:effectLst/>
              </a:rPr>
              <a:t>минут!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3600" smtClean="0">
              <a:solidFill>
                <a:srgbClr val="0000FF"/>
              </a:solidFill>
            </a:endParaRPr>
          </a:p>
        </p:txBody>
      </p:sp>
      <p:pic>
        <p:nvPicPr>
          <p:cNvPr id="184329" name="Picture 9" descr="8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2133600"/>
            <a:ext cx="3455988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84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84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84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84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84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84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8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84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84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84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84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2" grpId="0"/>
      <p:bldP spid="18432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60350"/>
            <a:ext cx="8964612" cy="59055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4400" smtClean="0"/>
              <a:t>Где  воздух  чище,  в  лесу  или  в  городе?  Почему?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4400" smtClean="0">
                <a:solidFill>
                  <a:srgbClr val="0000FF"/>
                </a:solidFill>
              </a:rPr>
              <a:t>Что  нужно  сделать,  чтобы  и  в  городе  воздух  был  более  чистым?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4400" smtClean="0">
                <a:solidFill>
                  <a:srgbClr val="0066FF"/>
                </a:solidFill>
              </a:rPr>
              <a:t>Какие  деревья  лучше  всего  сажать  в  городе?  Почему?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6" name="Picture 4" descr="тополь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857232"/>
            <a:ext cx="3132138" cy="39592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187397" name="Text Box 5"/>
          <p:cNvSpPr txBox="1">
            <a:spLocks noChangeArrowheads="1"/>
          </p:cNvSpPr>
          <p:nvPr/>
        </p:nvSpPr>
        <p:spPr bwMode="auto">
          <a:xfrm>
            <a:off x="376238" y="4678363"/>
            <a:ext cx="2030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тополь</a:t>
            </a:r>
          </a:p>
        </p:txBody>
      </p:sp>
      <p:pic>
        <p:nvPicPr>
          <p:cNvPr id="187398" name="Picture 6" descr="липа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67175" y="115888"/>
            <a:ext cx="2305050" cy="24622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187399" name="Text Box 7"/>
          <p:cNvSpPr txBox="1">
            <a:spLocks noChangeArrowheads="1"/>
          </p:cNvSpPr>
          <p:nvPr/>
        </p:nvSpPr>
        <p:spPr bwMode="auto">
          <a:xfrm>
            <a:off x="4356100" y="2492375"/>
            <a:ext cx="20780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липы</a:t>
            </a:r>
          </a:p>
        </p:txBody>
      </p:sp>
      <p:pic>
        <p:nvPicPr>
          <p:cNvPr id="187400" name="Picture 8" descr="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51275" y="3284538"/>
            <a:ext cx="2486025" cy="259238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187401" name="Text Box 9"/>
          <p:cNvSpPr txBox="1">
            <a:spLocks noChangeArrowheads="1"/>
          </p:cNvSpPr>
          <p:nvPr/>
        </p:nvSpPr>
        <p:spPr bwMode="auto">
          <a:xfrm>
            <a:off x="4335463" y="5949950"/>
            <a:ext cx="20050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4 сосны</a:t>
            </a:r>
          </a:p>
        </p:txBody>
      </p:sp>
      <p:pic>
        <p:nvPicPr>
          <p:cNvPr id="187402" name="Picture 10" descr="ель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77050" y="1484313"/>
            <a:ext cx="1800225" cy="324008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187403" name="Text Box 11"/>
          <p:cNvSpPr txBox="1">
            <a:spLocks noChangeArrowheads="1"/>
          </p:cNvSpPr>
          <p:nvPr/>
        </p:nvSpPr>
        <p:spPr bwMode="auto">
          <a:xfrm>
            <a:off x="6877050" y="4797425"/>
            <a:ext cx="1924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7 елей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8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187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187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187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7" grpId="0"/>
      <p:bldP spid="187399" grpId="0"/>
      <p:bldP spid="187401" grpId="0"/>
      <p:bldP spid="18740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4" name="Picture 4"/>
          <p:cNvPicPr>
            <a:picLocks noChangeAspect="1" noChangeArrowheads="1"/>
          </p:cNvPicPr>
          <p:nvPr/>
        </p:nvPicPr>
        <p:blipFill>
          <a:blip r:embed="rId2" cstate="print"/>
          <a:srcRect r="781" b="24400"/>
          <a:stretch>
            <a:fillRect/>
          </a:stretch>
        </p:blipFill>
        <p:spPr bwMode="auto">
          <a:xfrm>
            <a:off x="395288" y="260350"/>
            <a:ext cx="8497887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894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894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b="1" dirty="0" smtClean="0">
                <a:solidFill>
                  <a:schemeClr val="folHlink"/>
                </a:solidFill>
              </a:rPr>
              <a:t>ВСПОМНИМ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285875"/>
            <a:ext cx="8229600" cy="53006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dirty="0" smtClean="0">
                <a:solidFill>
                  <a:srgbClr val="0000FF"/>
                </a:solidFill>
              </a:rPr>
              <a:t>Каковы  главные  свойства  поваренной  соли  и  сахара?  Где  эти  вещества  встречаются  в  природе?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>
                <a:solidFill>
                  <a:srgbClr val="0000FF"/>
                </a:solidFill>
              </a:rPr>
              <a:t>Что  представляет  собой  крахмал?  Как  его  обнаружить  в  продуктах  питания?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>
                <a:solidFill>
                  <a:srgbClr val="0000FF"/>
                </a:solidFill>
              </a:rPr>
              <a:t>Какие  кислоты  встречаются  в  природе?  Почему  с  кислотами  нужно  обращаться  осторожно?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>
                <a:solidFill>
                  <a:srgbClr val="0000FF"/>
                </a:solidFill>
              </a:rPr>
              <a:t>Что  такое  кислотные  дожди?  Почему  они  опасны?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5" y="785813"/>
            <a:ext cx="8786813" cy="47085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    </a:t>
            </a:r>
            <a:r>
              <a:rPr lang="ru-RU" sz="2000" b="1" dirty="0">
                <a:solidFill>
                  <a:schemeClr val="accent4">
                    <a:lumMod val="10000"/>
                  </a:schemeClr>
                </a:solidFill>
              </a:rPr>
              <a:t>Кроме Атлантического, Тихого, Индийского и Северного Ледовитого океанов есть на свете ещё один – самый большой из всех океанов, и вы, каждый день, каждый час, каждую минуту, сами того не замечая, «купаетесь» в нём. </a:t>
            </a:r>
          </a:p>
          <a:p>
            <a:pPr>
              <a:buFontTx/>
              <a:buChar char="-"/>
              <a:defRPr/>
            </a:pPr>
            <a:r>
              <a:rPr lang="ru-RU" sz="2000" b="1" dirty="0">
                <a:solidFill>
                  <a:schemeClr val="accent4">
                    <a:lumMod val="10000"/>
                  </a:schemeClr>
                </a:solidFill>
              </a:rPr>
              <a:t>И прохожие на улице, и кошки, и собаки, и голуби, даже трамваи с троллейбусами день и ночь « купаются» в этом океане. Догадались что это за океан? Нет? Тогда я вам подскажу: океан это не солёный, не пресный и к тому же без берегов и без воды. Словно огромные серебристые рыбы, проплывают по его просторам самолёты. Теперь-то вы наверняка поняли. Ну, конечно, речь идёт о самом большом – о </a:t>
            </a:r>
            <a:r>
              <a:rPr lang="ru-RU" sz="2000" b="1" dirty="0" err="1">
                <a:solidFill>
                  <a:schemeClr val="accent4">
                    <a:lumMod val="10000"/>
                  </a:schemeClr>
                </a:solidFill>
              </a:rPr>
              <a:t>голубом</a:t>
            </a:r>
            <a:r>
              <a:rPr lang="ru-RU" sz="2000" b="1" dirty="0">
                <a:solidFill>
                  <a:schemeClr val="accent4">
                    <a:lumMod val="10000"/>
                  </a:schemeClr>
                </a:solidFill>
              </a:rPr>
              <a:t> воздушном океане.</a:t>
            </a:r>
          </a:p>
          <a:p>
            <a:pPr>
              <a:defRPr/>
            </a:pPr>
            <a:r>
              <a:rPr lang="ru-RU" sz="2000" b="1" dirty="0">
                <a:solidFill>
                  <a:schemeClr val="accent4">
                    <a:lumMod val="10000"/>
                  </a:schemeClr>
                </a:solidFill>
              </a:rPr>
              <a:t>                     - Четыре водяных океана широко-широко разлились по земле, а пятый воздушный – над землёй. Получается, что поверхность планеты – его дно. 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wind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571500"/>
            <a:ext cx="8104187" cy="6080125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600" smtClean="0">
                <a:solidFill>
                  <a:schemeClr val="folHlink"/>
                </a:solidFill>
              </a:rPr>
              <a:t>Слой  воздуха,  окружающий    нас  и  нашу  планету,  называется  </a:t>
            </a:r>
            <a:r>
              <a:rPr lang="ru-RU" sz="6600" smtClean="0">
                <a:solidFill>
                  <a:srgbClr val="FF0000"/>
                </a:solidFill>
              </a:rPr>
              <a:t>атмосферой</a:t>
            </a:r>
            <a:endParaRPr lang="ru-RU" sz="6600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40" name="Picture 4" descr="04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975" y="1844675"/>
            <a:ext cx="4176713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945" name="Text Box 9"/>
          <p:cNvSpPr txBox="1">
            <a:spLocks noChangeArrowheads="1"/>
          </p:cNvSpPr>
          <p:nvPr/>
        </p:nvSpPr>
        <p:spPr bwMode="auto">
          <a:xfrm>
            <a:off x="1835150" y="115888"/>
            <a:ext cx="6481763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720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АТМОСФЕРА</a:t>
            </a:r>
          </a:p>
        </p:txBody>
      </p:sp>
      <p:sp>
        <p:nvSpPr>
          <p:cNvPr id="167947" name="Text Box 11"/>
          <p:cNvSpPr txBox="1">
            <a:spLocks noChangeArrowheads="1"/>
          </p:cNvSpPr>
          <p:nvPr/>
        </p:nvSpPr>
        <p:spPr bwMode="auto">
          <a:xfrm>
            <a:off x="1835150" y="5373688"/>
            <a:ext cx="5976938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720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АТМОСФЕРА</a:t>
            </a:r>
          </a:p>
        </p:txBody>
      </p:sp>
      <p:pic>
        <p:nvPicPr>
          <p:cNvPr id="167948" name="Picture 12" descr="с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1268413"/>
            <a:ext cx="17494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42938" y="357188"/>
            <a:ext cx="8072437" cy="60721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Атмосфера </a:t>
            </a:r>
            <a:r>
              <a:rPr lang="ru-RU" sz="2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- это гигантская воздушная оболочка, которая простирается вверх на сотни километров. Толщина атмосферы в разных частях планеты неодинакова. Атмосфера защищает землю от избытка тепла и холода, от излишней солнечной радиации. Если бы вдруг она исчезла, то вода и другие жидкости на Земле мгновенно закипели бы, а лучи солнца сожгли бы все живое. 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6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7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5" grpId="0"/>
      <p:bldP spid="167947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600" smtClean="0">
                <a:solidFill>
                  <a:schemeClr val="folHlink"/>
                </a:solidFill>
              </a:rPr>
              <a:t>Воздух – это  смесь  газов.</a:t>
            </a:r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0000FF"/>
                </a:solidFill>
              </a:rPr>
              <a:t>АЗОТ – 78%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rgbClr val="0000FF"/>
                </a:solidFill>
              </a:rPr>
              <a:t>КИСЛОРОД – 21% (1/5 часть)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rgbClr val="0000FF"/>
                </a:solidFill>
              </a:rPr>
              <a:t>УГЛЕКИСЛЫЙ  ГАЗ – 1%</a:t>
            </a:r>
            <a:endParaRPr lang="en-US" sz="2800" dirty="0" smtClean="0">
              <a:solidFill>
                <a:srgbClr val="0000FF"/>
              </a:solidFill>
            </a:endParaRPr>
          </a:p>
          <a:p>
            <a:pPr eaLnBrk="1" hangingPunct="1">
              <a:defRPr/>
            </a:pPr>
            <a:r>
              <a:rPr lang="ru-RU" sz="2800" dirty="0" smtClean="0">
                <a:solidFill>
                  <a:srgbClr val="0000FF"/>
                </a:solidFill>
              </a:rPr>
              <a:t>Остальное - примеси</a:t>
            </a:r>
          </a:p>
        </p:txBody>
      </p:sp>
      <p:sp>
        <p:nvSpPr>
          <p:cNvPr id="168966" name="Oval 6"/>
          <p:cNvSpPr>
            <a:spLocks noChangeArrowheads="1"/>
          </p:cNvSpPr>
          <p:nvPr/>
        </p:nvSpPr>
        <p:spPr bwMode="auto">
          <a:xfrm>
            <a:off x="3492500" y="4005263"/>
            <a:ext cx="2663825" cy="25193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68970" name="Line 10"/>
          <p:cNvSpPr>
            <a:spLocks noChangeShapeType="1"/>
          </p:cNvSpPr>
          <p:nvPr/>
        </p:nvSpPr>
        <p:spPr bwMode="auto">
          <a:xfrm>
            <a:off x="4787900" y="5229225"/>
            <a:ext cx="13684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8971" name="Line 11"/>
          <p:cNvSpPr>
            <a:spLocks noChangeShapeType="1"/>
          </p:cNvSpPr>
          <p:nvPr/>
        </p:nvSpPr>
        <p:spPr bwMode="auto">
          <a:xfrm>
            <a:off x="4787900" y="5229225"/>
            <a:ext cx="0" cy="129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8972" name="Line 12"/>
          <p:cNvSpPr>
            <a:spLocks noChangeShapeType="1"/>
          </p:cNvSpPr>
          <p:nvPr/>
        </p:nvSpPr>
        <p:spPr bwMode="auto">
          <a:xfrm>
            <a:off x="4787900" y="5229225"/>
            <a:ext cx="144463" cy="129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8974" name="Text Box 14"/>
          <p:cNvSpPr txBox="1">
            <a:spLocks noChangeArrowheads="1"/>
          </p:cNvSpPr>
          <p:nvPr/>
        </p:nvSpPr>
        <p:spPr bwMode="auto">
          <a:xfrm>
            <a:off x="4048125" y="4295775"/>
            <a:ext cx="1292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АЗОТ</a:t>
            </a:r>
          </a:p>
        </p:txBody>
      </p:sp>
      <p:sp>
        <p:nvSpPr>
          <p:cNvPr id="168975" name="Text Box 15"/>
          <p:cNvSpPr txBox="1">
            <a:spLocks noChangeArrowheads="1"/>
          </p:cNvSpPr>
          <p:nvPr/>
        </p:nvSpPr>
        <p:spPr bwMode="auto">
          <a:xfrm>
            <a:off x="4984750" y="5159375"/>
            <a:ext cx="25638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КИСЛОРОД</a:t>
            </a:r>
          </a:p>
        </p:txBody>
      </p:sp>
      <p:sp>
        <p:nvSpPr>
          <p:cNvPr id="168977" name="Line 17"/>
          <p:cNvSpPr>
            <a:spLocks noChangeShapeType="1"/>
          </p:cNvSpPr>
          <p:nvPr/>
        </p:nvSpPr>
        <p:spPr bwMode="auto">
          <a:xfrm>
            <a:off x="3563938" y="6165850"/>
            <a:ext cx="12954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8978" name="Text Box 18"/>
          <p:cNvSpPr txBox="1">
            <a:spLocks noChangeArrowheads="1"/>
          </p:cNvSpPr>
          <p:nvPr/>
        </p:nvSpPr>
        <p:spPr bwMode="auto">
          <a:xfrm>
            <a:off x="395288" y="5667375"/>
            <a:ext cx="32226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УГЛЕКИСЛЫЙ </a:t>
            </a:r>
          </a:p>
          <a:p>
            <a:pPr>
              <a:defRPr/>
            </a:pPr>
            <a:r>
              <a:rPr lang="ru-RU" sz="36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ГАЗ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6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68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68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68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168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68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68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68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689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689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689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1689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1689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1689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68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4" grpId="0"/>
      <p:bldP spid="168966" grpId="0" animBg="1"/>
      <p:bldP spid="168970" grpId="0" animBg="1"/>
      <p:bldP spid="168971" grpId="0" animBg="1"/>
      <p:bldP spid="168972" grpId="0" animBg="1"/>
      <p:bldP spid="168974" grpId="0"/>
      <p:bldP spid="168975" grpId="0"/>
      <p:bldP spid="168977" grpId="0" animBg="1"/>
      <p:bldP spid="1689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50" y="714375"/>
            <a:ext cx="8715375" cy="4894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4">
                    <a:lumMod val="10000"/>
                  </a:schemeClr>
                </a:solidFill>
              </a:rPr>
              <a:t>- </a:t>
            </a:r>
            <a:r>
              <a:rPr lang="ru-RU" sz="2400" b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 реальности существования воздуха легко убедимся, проделав  опыты. </a:t>
            </a:r>
          </a:p>
          <a:p>
            <a:pPr>
              <a:defRPr/>
            </a:pPr>
            <a:endParaRPr lang="ru-RU" sz="2400" b="1" dirty="0">
              <a:solidFill>
                <a:schemeClr val="accent4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Наполните полиэтиленовый пакет воздухом, завяжите и попробуйте его осторожно сжать.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Наполните небольшой шприц без иглы воздухом. Зажмите пальцем входное отверстие. Попробуйте передвинуть поршень. </a:t>
            </a:r>
          </a:p>
          <a:p>
            <a:pPr>
              <a:defRPr/>
            </a:pPr>
            <a:r>
              <a:rPr lang="ru-RU" sz="2400" b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- Можно ли сжать воздух?</a:t>
            </a:r>
          </a:p>
          <a:p>
            <a:pPr>
              <a:defRPr/>
            </a:pPr>
            <a:r>
              <a:rPr lang="ru-RU" sz="2400" b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- Что произойдет, если отпустить палец?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400" b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Наполните рот воздухом и, сомкнув губы, нажмите на щеки пальцами. </a:t>
            </a:r>
          </a:p>
          <a:p>
            <a:pPr>
              <a:defRPr/>
            </a:pPr>
            <a:r>
              <a:rPr lang="ru-RU" sz="2400" b="1" dirty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– Что заметили? 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40" name="Cloud"/>
          <p:cNvSpPr>
            <a:spLocks noChangeAspect="1" noEditPoints="1" noChangeArrowheads="1"/>
          </p:cNvSpPr>
          <p:nvPr/>
        </p:nvSpPr>
        <p:spPr bwMode="auto">
          <a:xfrm>
            <a:off x="2843213" y="333375"/>
            <a:ext cx="3729037" cy="222091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r"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" pitchFamily="18" charset="0"/>
              </a:rPr>
              <a:t>Свойства воздуха</a:t>
            </a:r>
          </a:p>
        </p:txBody>
      </p:sp>
      <p:sp>
        <p:nvSpPr>
          <p:cNvPr id="172041" name="Cloud"/>
          <p:cNvSpPr>
            <a:spLocks noChangeAspect="1" noEditPoints="1" noChangeArrowheads="1"/>
          </p:cNvSpPr>
          <p:nvPr/>
        </p:nvSpPr>
        <p:spPr bwMode="auto">
          <a:xfrm>
            <a:off x="179388" y="2060575"/>
            <a:ext cx="3106737" cy="159226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" pitchFamily="18" charset="0"/>
              </a:rPr>
              <a:t>Прозрачен</a:t>
            </a:r>
          </a:p>
        </p:txBody>
      </p:sp>
      <p:sp>
        <p:nvSpPr>
          <p:cNvPr id="172042" name="Cloud"/>
          <p:cNvSpPr>
            <a:spLocks noChangeAspect="1" noEditPoints="1" noChangeArrowheads="1"/>
          </p:cNvSpPr>
          <p:nvPr/>
        </p:nvSpPr>
        <p:spPr bwMode="auto">
          <a:xfrm>
            <a:off x="6286500" y="2349500"/>
            <a:ext cx="2857500" cy="159226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" pitchFamily="18" charset="0"/>
              </a:rPr>
              <a:t>Бесцветен</a:t>
            </a:r>
          </a:p>
        </p:txBody>
      </p:sp>
      <p:sp>
        <p:nvSpPr>
          <p:cNvPr id="172043" name="Cloud"/>
          <p:cNvSpPr>
            <a:spLocks noChangeAspect="1" noEditPoints="1" noChangeArrowheads="1"/>
          </p:cNvSpPr>
          <p:nvPr/>
        </p:nvSpPr>
        <p:spPr bwMode="auto">
          <a:xfrm>
            <a:off x="179388" y="4652963"/>
            <a:ext cx="2808287" cy="188277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" pitchFamily="18" charset="0"/>
              </a:rPr>
              <a:t>Не имеет запаха</a:t>
            </a:r>
          </a:p>
        </p:txBody>
      </p:sp>
      <p:sp>
        <p:nvSpPr>
          <p:cNvPr id="172044" name="Cloud"/>
          <p:cNvSpPr>
            <a:spLocks noChangeAspect="1" noEditPoints="1" noChangeArrowheads="1"/>
          </p:cNvSpPr>
          <p:nvPr/>
        </p:nvSpPr>
        <p:spPr bwMode="auto">
          <a:xfrm>
            <a:off x="3059113" y="2924175"/>
            <a:ext cx="2879725" cy="17843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ru-RU" b="1">
              <a:solidFill>
                <a:schemeClr val="bg1"/>
              </a:solidFill>
            </a:endParaRPr>
          </a:p>
          <a:p>
            <a:pPr>
              <a:defRPr/>
            </a:pP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172045" name="Cloud"/>
          <p:cNvSpPr>
            <a:spLocks noChangeAspect="1" noEditPoints="1" noChangeArrowheads="1"/>
          </p:cNvSpPr>
          <p:nvPr/>
        </p:nvSpPr>
        <p:spPr bwMode="auto">
          <a:xfrm>
            <a:off x="6084888" y="4652963"/>
            <a:ext cx="2916237" cy="178593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2046" name="Text Box 14"/>
          <p:cNvSpPr txBox="1">
            <a:spLocks noChangeArrowheads="1"/>
          </p:cNvSpPr>
          <p:nvPr/>
        </p:nvSpPr>
        <p:spPr bwMode="auto">
          <a:xfrm>
            <a:off x="3348038" y="3429000"/>
            <a:ext cx="2409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  нагревании</a:t>
            </a:r>
          </a:p>
          <a:p>
            <a:pPr>
              <a:defRPr/>
            </a:pPr>
            <a:r>
              <a:rPr lang="ru-RU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расширяется</a:t>
            </a:r>
          </a:p>
        </p:txBody>
      </p:sp>
      <p:sp>
        <p:nvSpPr>
          <p:cNvPr id="172048" name="Text Box 16"/>
          <p:cNvSpPr txBox="1">
            <a:spLocks noChangeArrowheads="1"/>
          </p:cNvSpPr>
          <p:nvPr/>
        </p:nvSpPr>
        <p:spPr bwMode="auto">
          <a:xfrm>
            <a:off x="6443663" y="5084763"/>
            <a:ext cx="25193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  охлаждении</a:t>
            </a:r>
          </a:p>
          <a:p>
            <a:pPr>
              <a:defRPr/>
            </a:pPr>
            <a:r>
              <a:rPr lang="ru-RU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сжимается</a:t>
            </a:r>
          </a:p>
        </p:txBody>
      </p:sp>
      <p:sp>
        <p:nvSpPr>
          <p:cNvPr id="172049" name="Line 17"/>
          <p:cNvSpPr>
            <a:spLocks noChangeShapeType="1"/>
          </p:cNvSpPr>
          <p:nvPr/>
        </p:nvSpPr>
        <p:spPr bwMode="auto">
          <a:xfrm flipH="1">
            <a:off x="2916238" y="2420938"/>
            <a:ext cx="576262" cy="2159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2051" name="Line 19"/>
          <p:cNvSpPr>
            <a:spLocks noChangeShapeType="1"/>
          </p:cNvSpPr>
          <p:nvPr/>
        </p:nvSpPr>
        <p:spPr bwMode="auto">
          <a:xfrm>
            <a:off x="5940425" y="1916113"/>
            <a:ext cx="863600" cy="576262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2052" name="Line 20"/>
          <p:cNvSpPr>
            <a:spLocks noChangeShapeType="1"/>
          </p:cNvSpPr>
          <p:nvPr/>
        </p:nvSpPr>
        <p:spPr bwMode="auto">
          <a:xfrm flipH="1">
            <a:off x="2051050" y="2492375"/>
            <a:ext cx="2089150" cy="2160588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2053" name="Line 21"/>
          <p:cNvSpPr>
            <a:spLocks noChangeShapeType="1"/>
          </p:cNvSpPr>
          <p:nvPr/>
        </p:nvSpPr>
        <p:spPr bwMode="auto">
          <a:xfrm flipH="1">
            <a:off x="4572000" y="2636838"/>
            <a:ext cx="0" cy="360362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2054" name="Line 22"/>
          <p:cNvSpPr>
            <a:spLocks noChangeShapeType="1"/>
          </p:cNvSpPr>
          <p:nvPr/>
        </p:nvSpPr>
        <p:spPr bwMode="auto">
          <a:xfrm>
            <a:off x="5076825" y="2349500"/>
            <a:ext cx="2016125" cy="2447925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2055" name="AutoShape 23"/>
          <p:cNvSpPr>
            <a:spLocks noChangeArrowheads="1"/>
          </p:cNvSpPr>
          <p:nvPr/>
        </p:nvSpPr>
        <p:spPr bwMode="auto">
          <a:xfrm>
            <a:off x="3132138" y="4797425"/>
            <a:ext cx="2879725" cy="1727200"/>
          </a:xfrm>
          <a:prstGeom prst="cloudCallout">
            <a:avLst>
              <a:gd name="adj1" fmla="val -7995"/>
              <a:gd name="adj2" fmla="val 29870"/>
            </a:avLst>
          </a:prstGeom>
          <a:solidFill>
            <a:srgbClr val="33CC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172056" name="Text Box 24"/>
          <p:cNvSpPr txBox="1">
            <a:spLocks noChangeArrowheads="1"/>
          </p:cNvSpPr>
          <p:nvPr/>
        </p:nvSpPr>
        <p:spPr bwMode="auto">
          <a:xfrm>
            <a:off x="3543300" y="5291138"/>
            <a:ext cx="24907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Плохо  проводит </a:t>
            </a:r>
          </a:p>
          <a:p>
            <a:pPr>
              <a:defRPr/>
            </a:pPr>
            <a:r>
              <a:rPr lang="ru-RU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тепло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7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7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72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7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72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7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172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7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172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172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17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2000"/>
                                        <p:tgtEl>
                                          <p:spTgt spid="172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2000"/>
                                        <p:tgtEl>
                                          <p:spTgt spid="17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3" dur="2000"/>
                                        <p:tgtEl>
                                          <p:spTgt spid="17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2000"/>
                                        <p:tgtEl>
                                          <p:spTgt spid="17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9" dur="2000"/>
                                        <p:tgtEl>
                                          <p:spTgt spid="17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40" grpId="0" animBg="1"/>
      <p:bldP spid="172041" grpId="0" animBg="1"/>
      <p:bldP spid="172042" grpId="0" animBg="1"/>
      <p:bldP spid="172043" grpId="0" animBg="1"/>
      <p:bldP spid="172044" grpId="0" animBg="1"/>
      <p:bldP spid="172046" grpId="0"/>
      <p:bldP spid="172048" grpId="0"/>
      <p:bldP spid="172049" grpId="0" animBg="1"/>
      <p:bldP spid="172051" grpId="0" animBg="1"/>
      <p:bldP spid="172052" grpId="0" animBg="1"/>
      <p:bldP spid="172053" grpId="0" animBg="1"/>
      <p:bldP spid="172054" grpId="0" animBg="1"/>
      <p:bldP spid="172055" grpId="0" animBg="1"/>
    </p:bldLst>
  </p:timing>
</p:sld>
</file>

<file path=ppt/theme/theme1.xml><?xml version="1.0" encoding="utf-8"?>
<a:theme xmlns:a="http://schemas.openxmlformats.org/drawingml/2006/main" name="ВОЗДУХ  И  ЕГО  ОХРАНА">
  <a:themeElements>
    <a:clrScheme name="default 3">
      <a:dk1>
        <a:srgbClr val="4E4E74"/>
      </a:dk1>
      <a:lt1>
        <a:srgbClr val="FFFFFF"/>
      </a:lt1>
      <a:dk2>
        <a:srgbClr val="666699"/>
      </a:dk2>
      <a:lt2>
        <a:srgbClr val="FFFFCC"/>
      </a:lt2>
      <a:accent1>
        <a:srgbClr val="5E5884"/>
      </a:accent1>
      <a:accent2>
        <a:srgbClr val="8AB29D"/>
      </a:accent2>
      <a:accent3>
        <a:srgbClr val="B8B8CA"/>
      </a:accent3>
      <a:accent4>
        <a:srgbClr val="DADADA"/>
      </a:accent4>
      <a:accent5>
        <a:srgbClr val="B6B4C2"/>
      </a:accent5>
      <a:accent6>
        <a:srgbClr val="7DA18E"/>
      </a:accent6>
      <a:hlink>
        <a:srgbClr val="FFFF99"/>
      </a:hlink>
      <a:folHlink>
        <a:srgbClr val="FFCC00"/>
      </a:folHlink>
    </a:clrScheme>
    <a:fontScheme name="defaul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ВОЗДУХ  И  ЕГО  ОХРАНА</Template>
  <TotalTime>0</TotalTime>
  <Words>521</Words>
  <Application>Microsoft Office PowerPoint</Application>
  <PresentationFormat>Экран (4:3)</PresentationFormat>
  <Paragraphs>56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ВОЗДУХ  И  ЕГО  ОХРАНА</vt:lpstr>
      <vt:lpstr>ВОЗДУХ  И  ЕГО  ОХРАНА</vt:lpstr>
      <vt:lpstr>ВСПОМНИМ</vt:lpstr>
      <vt:lpstr>Слайд 3</vt:lpstr>
      <vt:lpstr>Слайд 4</vt:lpstr>
      <vt:lpstr>Слой  воздуха,  окружающий    нас  и  нашу  планету,  называется  атмосферой</vt:lpstr>
      <vt:lpstr>Слайд 6</vt:lpstr>
      <vt:lpstr>Воздух – это  смесь  газов.</vt:lpstr>
      <vt:lpstr>Слайд 8</vt:lpstr>
      <vt:lpstr>Слайд 9</vt:lpstr>
      <vt:lpstr>Когда волк укладывается спать прямо на снегу, он укрывает нос и лапы своим пушистым хвостом.</vt:lpstr>
      <vt:lpstr>А какой великолепный хвост у лисы! Она им укрывается, как тёплым пледом.</vt:lpstr>
      <vt:lpstr>Тетерев  и  глухарь  в  трескучие  морозы  прячутся  под  снег.  Почему?</vt:lpstr>
      <vt:lpstr>На 1 день человеку требуется  600 л воздуха.</vt:lpstr>
      <vt:lpstr>Слайд 14</vt:lpstr>
      <vt:lpstr>Слайд 15</vt:lpstr>
      <vt:lpstr>Слайд 16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ВОЗДУХ  И  ЕГО  ОХРАНА</dc:title>
  <dc:creator>Matey</dc:creator>
  <cp:lastModifiedBy>Matey</cp:lastModifiedBy>
  <cp:revision>1</cp:revision>
  <cp:lastPrinted>1601-01-01T00:00:00Z</cp:lastPrinted>
  <dcterms:created xsi:type="dcterms:W3CDTF">2012-11-05T08:44:43Z</dcterms:created>
  <dcterms:modified xsi:type="dcterms:W3CDTF">2012-11-05T08:45:06Z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9</vt:i4>
  </property>
</Properties>
</file>