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68" r:id="rId2"/>
    <p:sldId id="272" r:id="rId3"/>
    <p:sldId id="260" r:id="rId4"/>
    <p:sldId id="265" r:id="rId5"/>
    <p:sldId id="271" r:id="rId6"/>
    <p:sldId id="269" r:id="rId7"/>
    <p:sldId id="270" r:id="rId8"/>
    <p:sldId id="261" r:id="rId9"/>
    <p:sldId id="259" r:id="rId10"/>
    <p:sldId id="264" r:id="rId11"/>
    <p:sldId id="258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615" autoAdjust="0"/>
    <p:restoredTop sz="87593" autoAdjust="0"/>
  </p:normalViewPr>
  <p:slideViewPr>
    <p:cSldViewPr>
      <p:cViewPr>
        <p:scale>
          <a:sx n="70" d="100"/>
          <a:sy n="70" d="100"/>
        </p:scale>
        <p:origin x="-49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F4776-0D39-4AE8-A061-D8DDE15D6DA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8C075-4DC0-43F3-84E8-B12269E7AB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8C075-4DC0-43F3-84E8-B12269E7ABF1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8C00-6CB1-4983-9A36-C991C89F8522}" type="datetimeFigureOut">
              <a:rPr lang="ru-RU" smtClean="0"/>
              <a:pPr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A9B00-F409-4E96-9762-28E99BB3BB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4.gif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428604"/>
            <a:ext cx="7429552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FFC000"/>
                </a:solidFill>
              </a:rPr>
              <a:t>Адаптация детей раннего возраста к условиям ДОУ</a:t>
            </a:r>
            <a:endParaRPr lang="ru-RU" sz="4000" dirty="0" smtClean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500306"/>
            <a:ext cx="69294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ru-RU" sz="2800" dirty="0" smtClean="0">
              <a:solidFill>
                <a:srgbClr val="18A9B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18A9B0"/>
              </a:solidFill>
            </a:endParaRPr>
          </a:p>
          <a:p>
            <a:pPr>
              <a:buNone/>
            </a:pPr>
            <a:endParaRPr lang="ru-RU" sz="2800" dirty="0" smtClean="0">
              <a:solidFill>
                <a:srgbClr val="18A9B0"/>
              </a:solidFill>
            </a:endParaRPr>
          </a:p>
          <a:p>
            <a:pPr>
              <a:buNone/>
            </a:pPr>
            <a:r>
              <a:rPr lang="ru-RU" sz="2800" dirty="0" smtClean="0"/>
              <a:t>. </a:t>
            </a:r>
            <a:endParaRPr lang="ru-RU" sz="2800" dirty="0" smtClean="0"/>
          </a:p>
        </p:txBody>
      </p:sp>
      <p:pic>
        <p:nvPicPr>
          <p:cNvPr id="8" name="Picture 5" descr="F:\картинки\sh1193689456_272362265s[1].jpg"/>
          <p:cNvPicPr>
            <a:picLocks noChangeAspect="1" noChangeArrowheads="1"/>
          </p:cNvPicPr>
          <p:nvPr/>
        </p:nvPicPr>
        <p:blipFill>
          <a:blip r:embed="rId3">
            <a:lum bright="-10000"/>
          </a:blip>
          <a:srcRect l="6388" r="25971"/>
          <a:stretch>
            <a:fillRect/>
          </a:stretch>
        </p:blipFill>
        <p:spPr bwMode="auto">
          <a:xfrm flipH="1">
            <a:off x="2143108" y="2143116"/>
            <a:ext cx="5357850" cy="40719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6143668" cy="60722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Blip>
                <a:blip r:embed="rId3"/>
              </a:buBlip>
            </a:pPr>
            <a:r>
              <a:rPr lang="ru-RU" b="1" i="1" dirty="0" smtClean="0">
                <a:solidFill>
                  <a:srgbClr val="FF0000"/>
                </a:solidFill>
              </a:rPr>
              <a:t>«Иди, я немножко поиграю один</a:t>
            </a:r>
            <a:r>
              <a:rPr lang="ru-RU" i="1" dirty="0" smtClean="0">
                <a:solidFill>
                  <a:srgbClr val="FF0000"/>
                </a:solidFill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Рано или поздно наступает момент , когда малыш начинает проявлять стремление к самостоятельной игре . Он просит маму остаться на стульчике в стороне, играет с педагогом  и другими детьми , хорошо ориентируется в окружающей обстановке. У него появляются любимые игры и игрушки, он запоминает необходимые правила . Мама может отлучиться из группы. Важно обратить внимание ребенка на момент возвращения мамы. Постепенно время отсутствия можно увеличить</a:t>
            </a:r>
            <a:endParaRPr lang="ru-RU" b="1" i="1" dirty="0" smtClean="0"/>
          </a:p>
          <a:p>
            <a:pPr>
              <a:buBlip>
                <a:blip r:embed="rId3"/>
              </a:buBlip>
            </a:pPr>
            <a:endParaRPr lang="ru-RU" b="1" i="1" dirty="0" smtClean="0"/>
          </a:p>
          <a:p>
            <a:pPr>
              <a:buBlip>
                <a:blip r:embed="rId3"/>
              </a:buBlip>
            </a:pPr>
            <a:endParaRPr lang="ru-RU" b="1" i="1" dirty="0" smtClean="0"/>
          </a:p>
          <a:p>
            <a:pPr>
              <a:buBlip>
                <a:blip r:embed="rId3"/>
              </a:buBlip>
            </a:pPr>
            <a:r>
              <a:rPr lang="ru-RU" b="1" i="1" dirty="0" smtClean="0">
                <a:solidFill>
                  <a:srgbClr val="FF0000"/>
                </a:solidFill>
              </a:rPr>
              <a:t>«Мне хорошо здесь, я готов отпустить тебя»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 этом этапе ребенок, собираясь в ясли , уже знает , что будет находиться в группе без мамы и согласен на это. Он легко ориентируется в группе, активен в общении, обращается к чужим родителям. Признаком завершения периода адаптации является хорошее физическое и эмоциональное самочувствие ребенка.                   </a:t>
            </a:r>
          </a:p>
          <a:p>
            <a:pPr>
              <a:buBlip>
                <a:blip r:embed="rId3"/>
              </a:buBlip>
            </a:pPr>
            <a:endParaRPr lang="ru-RU" dirty="0" smtClean="0"/>
          </a:p>
          <a:p>
            <a:pPr>
              <a:buBlip>
                <a:blip r:embed="rId3"/>
              </a:buBlip>
            </a:pPr>
            <a:endParaRPr lang="ru-RU" dirty="0"/>
          </a:p>
        </p:txBody>
      </p:sp>
      <p:pic>
        <p:nvPicPr>
          <p:cNvPr id="2050" name="Picture 2" descr="F:\картинки\DiteRoditeli[1].jpg"/>
          <p:cNvPicPr>
            <a:picLocks noChangeAspect="1" noChangeArrowheads="1"/>
          </p:cNvPicPr>
          <p:nvPr/>
        </p:nvPicPr>
        <p:blipFill>
          <a:blip r:embed="rId4">
            <a:lum bright="-10000" contrast="-10000"/>
          </a:blip>
          <a:srcRect l="12121" t="-9192" r="12121"/>
          <a:stretch>
            <a:fillRect/>
          </a:stretch>
        </p:blipFill>
        <p:spPr bwMode="auto">
          <a:xfrm>
            <a:off x="7215206" y="428604"/>
            <a:ext cx="1714512" cy="23317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F:\картинки\Sonya[1].jpg"/>
          <p:cNvPicPr>
            <a:picLocks noChangeAspect="1" noChangeArrowheads="1"/>
          </p:cNvPicPr>
          <p:nvPr/>
        </p:nvPicPr>
        <p:blipFill>
          <a:blip r:embed="rId5" cstate="print"/>
          <a:srcRect r="18477"/>
          <a:stretch>
            <a:fillRect/>
          </a:stretch>
        </p:blipFill>
        <p:spPr bwMode="auto">
          <a:xfrm>
            <a:off x="6500826" y="4572008"/>
            <a:ext cx="1928826" cy="17744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58204" cy="571504"/>
          </a:xfrm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Советуем прочитать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258204" cy="505461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u-RU" sz="1800" dirty="0" err="1" smtClean="0"/>
              <a:t>Алямовская</a:t>
            </a:r>
            <a:r>
              <a:rPr lang="ru-RU" sz="1800" dirty="0" smtClean="0"/>
              <a:t> В. Ясли – это серьезно. М.: Линка-Пресс,1999</a:t>
            </a:r>
          </a:p>
          <a:p>
            <a:pPr>
              <a:buBlip>
                <a:blip r:embed="rId3"/>
              </a:buBlip>
            </a:pPr>
            <a:r>
              <a:rPr lang="ru-RU" sz="1800" dirty="0" smtClean="0"/>
              <a:t>Белкина Л.В. Адаптация детей раннего возраста к условиям ДОУ. Воронеж.: ТЦ Учитель, 2004</a:t>
            </a:r>
          </a:p>
          <a:p>
            <a:pPr>
              <a:buBlip>
                <a:blip r:embed="rId3"/>
              </a:buBlip>
            </a:pPr>
            <a:r>
              <a:rPr lang="ru-RU" sz="1800" dirty="0" smtClean="0"/>
              <a:t>Ватутина Н.Д. Ребенок поступает в детский сад . М.: Просвещение,1983</a:t>
            </a:r>
          </a:p>
          <a:p>
            <a:pPr>
              <a:buBlip>
                <a:blip r:embed="rId3"/>
              </a:buBlip>
            </a:pPr>
            <a:r>
              <a:rPr lang="ru-RU" sz="1800" dirty="0" smtClean="0"/>
              <a:t>Галанов  А. С. Я иду в детский сад. М.: Школьная пресса, 2002</a:t>
            </a:r>
          </a:p>
          <a:p>
            <a:pPr>
              <a:buBlip>
                <a:blip r:embed="rId3"/>
              </a:buBlip>
            </a:pPr>
            <a:r>
              <a:rPr lang="ru-RU" sz="1800" dirty="0" err="1" smtClean="0"/>
              <a:t>Галигузова</a:t>
            </a:r>
            <a:r>
              <a:rPr lang="ru-RU" sz="1800" dirty="0" smtClean="0"/>
              <a:t> Л. Как помочь ребенку быстрее адаптироваться в детском саду. Дошкольное воспитание.1988.№ 6. С.45.</a:t>
            </a:r>
          </a:p>
          <a:p>
            <a:pPr>
              <a:buBlip>
                <a:blip r:embed="rId3"/>
              </a:buBlip>
            </a:pPr>
            <a:r>
              <a:rPr lang="ru-RU" sz="1800" dirty="0" err="1" smtClean="0"/>
              <a:t>Заводчикова</a:t>
            </a:r>
            <a:r>
              <a:rPr lang="ru-RU" sz="1800" dirty="0" smtClean="0"/>
              <a:t> О.Г. Адаптация ребенка в детском </a:t>
            </a:r>
            <a:r>
              <a:rPr lang="ru-RU" sz="1800" dirty="0" err="1" smtClean="0"/>
              <a:t>саду.М</a:t>
            </a:r>
            <a:r>
              <a:rPr lang="ru-RU" sz="1800" dirty="0" smtClean="0"/>
              <a:t>.: Просвещение 2007</a:t>
            </a:r>
          </a:p>
          <a:p>
            <a:pPr>
              <a:buBlip>
                <a:blip r:embed="rId3"/>
              </a:buBlip>
            </a:pPr>
            <a:r>
              <a:rPr lang="ru-RU" sz="1800" dirty="0" smtClean="0"/>
              <a:t>Кирюхина Н.В. Организация и содержание работы по адаптации детей в ДОУ. М.: Айрис Пресс ,2005</a:t>
            </a:r>
          </a:p>
          <a:p>
            <a:pPr>
              <a:buBlip>
                <a:blip r:embed="rId3"/>
              </a:buBlip>
            </a:pPr>
            <a:r>
              <a:rPr lang="ru-RU" sz="1800" dirty="0" smtClean="0"/>
              <a:t>Кроха. Пособие по воспитанию, обучению и развитию детей до трех лет .М.: Просвещение,2004</a:t>
            </a:r>
          </a:p>
          <a:p>
            <a:pPr>
              <a:buBlip>
                <a:blip r:embed="rId3"/>
              </a:buBlip>
            </a:pPr>
            <a:r>
              <a:rPr lang="ru-RU" sz="1800" dirty="0" smtClean="0"/>
              <a:t>Сотникова В. Самые маленькие в детском саду. М.: Линка-Пресс,2005</a:t>
            </a:r>
          </a:p>
          <a:p>
            <a:pPr>
              <a:buBlip>
                <a:blip r:embed="rId3"/>
              </a:buBlip>
            </a:pPr>
            <a:r>
              <a:rPr lang="ru-RU" sz="1800" dirty="0" err="1" smtClean="0"/>
              <a:t>Севостьянова</a:t>
            </a:r>
            <a:r>
              <a:rPr lang="ru-RU" sz="1800" dirty="0" smtClean="0"/>
              <a:t> Е.О. Дружная семейка. М.:  Творческий центр ,2005</a:t>
            </a:r>
          </a:p>
          <a:p>
            <a:pPr>
              <a:buBlip>
                <a:blip r:embed="rId3"/>
              </a:buBlip>
            </a:pPr>
            <a:endParaRPr lang="ru-RU" sz="2200" dirty="0" smtClean="0"/>
          </a:p>
          <a:p>
            <a:endParaRPr lang="ru-RU" sz="2200" dirty="0" smtClean="0"/>
          </a:p>
          <a:p>
            <a:endParaRPr lang="ru-RU" sz="2000" dirty="0" smtClean="0"/>
          </a:p>
          <a:p>
            <a:endParaRPr lang="ru-RU" sz="2400" dirty="0" smtClean="0"/>
          </a:p>
        </p:txBody>
      </p:sp>
      <p:pic>
        <p:nvPicPr>
          <p:cNvPr id="4" name="Рисунок 3" descr="F:\картинки\i[76]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0729032">
            <a:off x="8044002" y="93878"/>
            <a:ext cx="9334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F:\картинки\i[91]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791545">
            <a:off x="8090288" y="1586143"/>
            <a:ext cx="910590" cy="135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картинки\i[77]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492131">
            <a:off x="3032165" y="5299598"/>
            <a:ext cx="1051503" cy="140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F:\картинки\i[80]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 rot="20357945">
            <a:off x="479758" y="5350213"/>
            <a:ext cx="1021059" cy="1284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F:\картинки\i[71].jp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20" y="5000636"/>
            <a:ext cx="1214446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92882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Рецепты детского питания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Питание ребенка в различные времена года – зимой, весной, летом- имеет свои особенности</a:t>
            </a:r>
            <a:r>
              <a:rPr lang="ru-RU" sz="2000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В зимнее время </a:t>
            </a:r>
            <a:r>
              <a:rPr lang="ru-RU" sz="2400" dirty="0" smtClean="0"/>
              <a:t>ребенку как никогда нужны витамины- зелень, овощи, фрукты, поэтому старайтесь: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в супы добавлять всегда укроп и петрушку;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ежедневно готовить салаты ; для зимних салатов подойдут морковь, свекла, квашеная капуста, хорошо добавлять в салаты яблоки;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использовать замороженные овощи и фрукты – в них хорошо сохраняются витамины;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не забывать о сухофруктах- варить из них компоты, добавлять в каши, творог и молочные продукты;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заготавливать к зиме протертые с сахаром ягоды, варенья- пятиминутки.</a:t>
            </a:r>
            <a:endParaRPr lang="ru-RU" sz="2400" dirty="0"/>
          </a:p>
        </p:txBody>
      </p:sp>
      <p:pic>
        <p:nvPicPr>
          <p:cNvPr id="1027" name="Picture 3" descr="F:\малыши\AXRH973CAQH96NUCAZPDFL3CAEBKN6JCA0OYP1KCA30CXJYCAXWKKBJCA9RA9M7CAHHDNK9CAY6B1PPCAZXL69PCA4EY4N7CA6B189JCA2P8KKUCA89PK25CADHBMIBCAWUR7UWCA9177CGCA3G1QLQ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2131227" cy="1420818"/>
          </a:xfrm>
          <a:prstGeom prst="rect">
            <a:avLst/>
          </a:prstGeom>
          <a:ln w="19050" cap="sq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F:\малыши\ест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14290"/>
            <a:ext cx="2071670" cy="1575885"/>
          </a:xfrm>
          <a:prstGeom prst="rect">
            <a:avLst/>
          </a:prstGeom>
          <a:solidFill>
            <a:srgbClr val="FFFFFF">
              <a:shade val="85000"/>
            </a:srgbClr>
          </a:solidFill>
          <a:ln w="9525" cap="rnd">
            <a:solidFill>
              <a:schemeClr val="accent1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Весной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dirty="0" smtClean="0"/>
              <a:t> </a:t>
            </a:r>
            <a:r>
              <a:rPr lang="ru-RU" sz="2000" dirty="0" smtClean="0"/>
              <a:t>следует уделять больше внимания полноценному рациону малыша - достаточному количеству белка, углеводов, жиров, особенно витаминов.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наиболее важным источником витаминов являются : картофель, капуста, морковь, свекла и яблоки, отвар из шиповника.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важное место в весеннем рационе занимают белки, которые очень важны для нормального функционирования иммунной системы, поэтому особое внимание следует  обратить на присутствие мясных и рыбных продуктов в детском меню.</a:t>
            </a:r>
          </a:p>
          <a:p>
            <a:pPr>
              <a:buBlip>
                <a:blip r:embed="rId3"/>
              </a:buBlip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В летний период </a:t>
            </a:r>
            <a:r>
              <a:rPr lang="ru-RU" sz="2000" dirty="0" smtClean="0"/>
              <a:t>в рационе ребенка должны присутствовать: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повышенное количество молочных продуктов- творога, кефира, а также белковых и жировых продуктов;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овощи, фрукты, ягоды, которые становятся основным источником углеводов.</a:t>
            </a:r>
            <a:endParaRPr lang="ru-RU" sz="2000" dirty="0"/>
          </a:p>
        </p:txBody>
      </p:sp>
      <p:pic>
        <p:nvPicPr>
          <p:cNvPr id="2050" name="Picture 2" descr="F:\малыши\A26H23LCADS6CLOCA1SXLEKCA5YZVB1CA1AP125CAHDD5DRCAS456ZDCAQ1BNLQCAU5JEM4CAJDK311CAMRAV1RCAXTC20PCAKW9K02CAWLOIE2CAH2K1KLCAGFMCX5CAYRSZNDCAVFXGRLCABO3L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42852"/>
            <a:ext cx="2000264" cy="18216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F:\малыши\A15K66SCADVUWV8CAV081XOCAVD0RO7CAH71O5ICACI19SDCAI5YQX9CATWVZS2CAIMQE5OCA5UDD4LCAJN1BRQCAV3UTMICAUSUOXTCA73RZ5WCA09N5SCCAAQW1B4CA6M66W6CAZZFBJ4CAWCDXJ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85728"/>
            <a:ext cx="2214578" cy="16609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2" name="Picture 4" descr="F:\малыши\APSNGX9CACO6V9SCA0LDW4QCAZ429FACA633ZDLCALDFNBWCA8PLZ0ECAF541E0CADU1PSMCAJGI7TXCAB3Y2U1CADEC0TRCAKVHOFWCA7Q5072CAU8QNRJCAME6YX3CA4C1Y8OCAXL3V0SCA9KPGH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214290"/>
            <a:ext cx="2286016" cy="15539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2643206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Адаптация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FFC000"/>
                </a:solidFill>
              </a:rPr>
              <a:t>процесс вхождения человека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 в новую для него среду и приспособление </a:t>
            </a:r>
          </a:p>
          <a:p>
            <a:pPr>
              <a:buNone/>
            </a:pPr>
            <a:r>
              <a:rPr lang="ru-RU" dirty="0" smtClean="0">
                <a:solidFill>
                  <a:srgbClr val="FFC000"/>
                </a:solidFill>
              </a:rPr>
              <a:t>к ее условиям . </a:t>
            </a:r>
          </a:p>
          <a:p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Picture 7" descr="F:\картинки\13-2[1].jpg"/>
          <p:cNvPicPr>
            <a:picLocks noChangeAspect="1" noChangeArrowheads="1"/>
          </p:cNvPicPr>
          <p:nvPr/>
        </p:nvPicPr>
        <p:blipFill>
          <a:blip r:embed="rId2">
            <a:lum bright="-10000" contrast="-10000"/>
          </a:blip>
          <a:srcRect l="9091" r="9090"/>
          <a:stretch>
            <a:fillRect/>
          </a:stretch>
        </p:blipFill>
        <p:spPr bwMode="auto">
          <a:xfrm>
            <a:off x="3714744" y="2214554"/>
            <a:ext cx="4500594" cy="40005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92869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Факторы, определяющие характер адаптации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6786610" cy="5000660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</a:rPr>
              <a:t>Возраст ребёнка</a:t>
            </a:r>
          </a:p>
          <a:p>
            <a:pPr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</a:rPr>
              <a:t>Состояние здоровья и уровня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развития ребёнка</a:t>
            </a:r>
          </a:p>
          <a:p>
            <a:pPr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</a:rPr>
              <a:t>Индивидуальные особенности</a:t>
            </a:r>
          </a:p>
          <a:p>
            <a:pPr marL="0" indent="0"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</a:rPr>
              <a:t> Биологические и социальные факторы</a:t>
            </a:r>
          </a:p>
          <a:p>
            <a:pPr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</a:rPr>
              <a:t>Уровень тренированности адаптационных механизмов</a:t>
            </a:r>
          </a:p>
          <a:p>
            <a:pPr>
              <a:buNone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0" indent="0">
              <a:buBlip>
                <a:blip r:embed="rId3"/>
              </a:buBlip>
            </a:pPr>
            <a:r>
              <a:rPr lang="ru-RU" sz="2400" b="1" dirty="0" smtClean="0">
                <a:solidFill>
                  <a:srgbClr val="002060"/>
                </a:solidFill>
              </a:rPr>
              <a:t>Опыт общения ребёнка  со сверстниками и взрослыми</a:t>
            </a:r>
          </a:p>
        </p:txBody>
      </p:sp>
      <p:pic>
        <p:nvPicPr>
          <p:cNvPr id="6149" name="Picture 5" descr="F:\малыши\A6RQAISCARGPOK7CA5MM2S9CA1RLFK1CAMNMXO9CA27RPKGCAASOOFLCACLU4SYCA4NCZV1CAOWBMQ1CAWWPHH5CAHOXUQYCA53NH1ZCAULYZX2CATMOV1PCAD5UL3VCAGBIPACCAZDNOPUCA3DYZ9O.jpg"/>
          <p:cNvPicPr>
            <a:picLocks noChangeAspect="1" noChangeArrowheads="1"/>
          </p:cNvPicPr>
          <p:nvPr/>
        </p:nvPicPr>
        <p:blipFill>
          <a:blip r:embed="rId4">
            <a:lum bright="-10000" contrast="-10000"/>
          </a:blip>
          <a:srcRect/>
          <a:stretch>
            <a:fillRect/>
          </a:stretch>
        </p:blipFill>
        <p:spPr bwMode="auto">
          <a:xfrm>
            <a:off x="6286512" y="1428736"/>
            <a:ext cx="2286016" cy="235745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0" name="Picture 6" descr="F:\малыши\AYCAGUZCA5WES5KCADS4QXMCA4PPTMICAP27Y8UCAJYXQQVCAHEYER1CAVKR2S9CA0O0V0NCA92L6GNCA6YO1Y3CA2SGB8TCABDBFX0CAS7BTUBCAVAX67UCAHKKIWKCAN9MOUTCAJLNNWCCA3S4HXN.jpg"/>
          <p:cNvPicPr>
            <a:picLocks noChangeAspect="1" noChangeArrowheads="1"/>
          </p:cNvPicPr>
          <p:nvPr/>
        </p:nvPicPr>
        <p:blipFill>
          <a:blip r:embed="rId5">
            <a:lum bright="-10000" contrast="-10000"/>
          </a:blip>
          <a:srcRect/>
          <a:stretch>
            <a:fillRect/>
          </a:stretch>
        </p:blipFill>
        <p:spPr bwMode="auto">
          <a:xfrm>
            <a:off x="6786578" y="4429132"/>
            <a:ext cx="2071702" cy="207170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>При поступлении детей в детский сад детей по характеру поведения можно разделить на </a:t>
            </a:r>
            <a:r>
              <a:rPr lang="ru-RU" sz="2800" b="1" dirty="0" smtClean="0">
                <a:solidFill>
                  <a:srgbClr val="FF0000"/>
                </a:solidFill>
              </a:rPr>
              <a:t>три группы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первую группу </a:t>
            </a:r>
            <a:r>
              <a:rPr lang="ru-RU" sz="2400" dirty="0" smtClean="0"/>
              <a:t>входит большинство детей. Они резко  отрицательно выражают своё отношение к происходящему. Дети этой группы привыкают к новой обстановке в течение 20-30 дней.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Вторая группа </a:t>
            </a:r>
            <a:r>
              <a:rPr lang="ru-RU" sz="2400" dirty="0" smtClean="0"/>
              <a:t>– немногочисленная. Эти дети замыкаются после расставания с мамой, бывают крайне напряжены , насторожены. Адаптация таких детей длится около двух месяцев и протекает очень сложно. Дети часто болеют.</a:t>
            </a:r>
          </a:p>
          <a:p>
            <a:r>
              <a:rPr lang="ru-RU" sz="2400" b="1" dirty="0" smtClean="0">
                <a:solidFill>
                  <a:srgbClr val="FFC000"/>
                </a:solidFill>
              </a:rPr>
              <a:t>В третью группу </a:t>
            </a:r>
            <a:r>
              <a:rPr lang="ru-RU" sz="2400" dirty="0" smtClean="0"/>
              <a:t>входят коммуникабельные, общительные малыши. Через 2-3 дня, увидев издалека здание детского сада, ребёнок впадает в отчаяние, резко протестует, цепляется за маму и по стилю поведения не отличается от детей первой группы.</a:t>
            </a:r>
          </a:p>
          <a:p>
            <a:endParaRPr lang="ru-RU" sz="2400" dirty="0" smtClean="0"/>
          </a:p>
        </p:txBody>
      </p:sp>
      <p:pic>
        <p:nvPicPr>
          <p:cNvPr id="4" name="Picture 2" descr="D:\Загрузки\img_82011627092427_11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5429264"/>
            <a:ext cx="1660968" cy="11430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Классификация адаптации по степени тяжести: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28641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100" b="1" dirty="0" smtClean="0">
                <a:solidFill>
                  <a:srgbClr val="FFC000"/>
                </a:solidFill>
              </a:rPr>
              <a:t>                                   Лёгкая адаптация </a:t>
            </a:r>
            <a:r>
              <a:rPr lang="ru-RU" sz="2400" dirty="0" smtClean="0"/>
              <a:t>: </a:t>
            </a:r>
          </a:p>
          <a:p>
            <a:pPr>
              <a:buNone/>
            </a:pPr>
            <a:r>
              <a:rPr lang="ru-RU" sz="2400" dirty="0" smtClean="0"/>
              <a:t>                                        поведение детей нормализуется в течение месяца.</a:t>
            </a:r>
          </a:p>
          <a:p>
            <a:pPr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                             </a:t>
            </a:r>
          </a:p>
          <a:p>
            <a:pPr>
              <a:buNone/>
            </a:pPr>
            <a:endParaRPr lang="ru-RU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C000"/>
                </a:solidFill>
              </a:rPr>
              <a:t>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FFC000"/>
                </a:solidFill>
              </a:rPr>
              <a:t>                                                                                                                                        Адаптация </a:t>
            </a:r>
            <a:r>
              <a:rPr lang="ru-RU" sz="2600" b="1" dirty="0" smtClean="0">
                <a:solidFill>
                  <a:srgbClr val="FFC000"/>
                </a:solidFill>
              </a:rPr>
              <a:t>средней тяжести </a:t>
            </a:r>
            <a:r>
              <a:rPr lang="ru-RU" sz="2600" b="1" dirty="0" smtClean="0">
                <a:solidFill>
                  <a:srgbClr val="FFC000"/>
                </a:solidFill>
              </a:rPr>
              <a:t>:</a:t>
            </a:r>
            <a:r>
              <a:rPr lang="ru-RU" sz="2600" b="1" dirty="0" smtClean="0"/>
              <a:t> </a:t>
            </a:r>
            <a:r>
              <a:rPr lang="ru-RU" sz="2400" dirty="0" smtClean="0"/>
              <a:t>все нарушения</a:t>
            </a:r>
          </a:p>
          <a:p>
            <a:pPr>
              <a:buNone/>
            </a:pPr>
            <a:r>
              <a:rPr lang="ru-RU" sz="2400" dirty="0" smtClean="0"/>
              <a:t>                                 </a:t>
            </a:r>
            <a:r>
              <a:rPr lang="ru-RU" sz="2400" dirty="0" smtClean="0"/>
              <a:t> </a:t>
            </a:r>
            <a:r>
              <a:rPr lang="ru-RU" sz="2400" dirty="0" smtClean="0"/>
              <a:t>в поведении ребёнка выражены</a:t>
            </a:r>
          </a:p>
          <a:p>
            <a:r>
              <a:rPr lang="ru-RU" sz="2400" dirty="0" smtClean="0"/>
              <a:t>                                                 более ярко и являются длительными.</a:t>
            </a: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endParaRPr lang="ru-RU" sz="24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2600" b="1" dirty="0" smtClean="0">
                <a:solidFill>
                  <a:srgbClr val="FFC000"/>
                </a:solidFill>
              </a:rPr>
              <a:t>Тяжёлая </a:t>
            </a:r>
            <a:r>
              <a:rPr lang="ru-RU" sz="2600" b="1" dirty="0" smtClean="0">
                <a:solidFill>
                  <a:srgbClr val="FFC000"/>
                </a:solidFill>
              </a:rPr>
              <a:t>адаптация  </a:t>
            </a:r>
          </a:p>
          <a:p>
            <a:pPr>
              <a:buNone/>
            </a:pPr>
            <a:r>
              <a:rPr lang="ru-RU" sz="2400" dirty="0" smtClean="0"/>
              <a:t>характеризуется значительной длительностью ( от 2 до 6  и больше месяцев)</a:t>
            </a:r>
            <a:endParaRPr lang="ru-RU" sz="2400" dirty="0"/>
          </a:p>
        </p:txBody>
      </p:sp>
      <p:pic>
        <p:nvPicPr>
          <p:cNvPr id="8" name="Рисунок 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000504"/>
            <a:ext cx="1643074" cy="150495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2071678"/>
            <a:ext cx="1233488" cy="12144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643446"/>
            <a:ext cx="10715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/>
          <p:cNvPicPr/>
          <p:nvPr/>
        </p:nvPicPr>
        <p:blipFill>
          <a:blip r:embed="rId5">
            <a:lum bright="-10000" contrast="-10000"/>
          </a:blip>
          <a:srcRect/>
          <a:stretch>
            <a:fillRect/>
          </a:stretch>
        </p:blipFill>
        <p:spPr bwMode="auto">
          <a:xfrm>
            <a:off x="714348" y="1428736"/>
            <a:ext cx="1857388" cy="12858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071702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/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Три этапа </a:t>
            </a:r>
            <a:r>
              <a:rPr lang="ru-RU" sz="3600" dirty="0" smtClean="0"/>
              <a:t>постепенного перехода ребёнка из семьи в дошкольное учреждение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1. Подготовительный этап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2. Этап наблюдения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3. Этап анализа и выводов</a:t>
            </a:r>
            <a:endParaRPr lang="ru-RU" b="1" dirty="0"/>
          </a:p>
        </p:txBody>
      </p:sp>
      <p:pic>
        <p:nvPicPr>
          <p:cNvPr id="4" name="Picture 4" descr="F:\малыши\AQTH917CA18IK3NCA4ROX4UCAT4KA1VCAUTQGS6CAU4J6BQCA2H2EDOCA3MWW36CA99DWBWCAZQQT03CAT1CPAACACHU86DCA6HREG0CAE4Z5K9CATGD5JACA03K4XECATR4KICCAGAZ2LUCAJV6LO5.jpg"/>
          <p:cNvPicPr>
            <a:picLocks noChangeAspect="1" noChangeArrowheads="1"/>
          </p:cNvPicPr>
          <p:nvPr/>
        </p:nvPicPr>
        <p:blipFill>
          <a:blip r:embed="rId3">
            <a:lum bright="-10000" contrast="-10000"/>
          </a:blip>
          <a:srcRect/>
          <a:stretch>
            <a:fillRect/>
          </a:stretch>
        </p:blipFill>
        <p:spPr bwMode="auto">
          <a:xfrm>
            <a:off x="5893928" y="3571876"/>
            <a:ext cx="2503595" cy="21431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Для преодоления психологического стресса рекомендуем родителям следующие формы по адаптации детей 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1. Альбом с методическими рекомендациями</a:t>
            </a:r>
          </a:p>
          <a:p>
            <a:pPr>
              <a:buNone/>
            </a:pPr>
            <a:r>
              <a:rPr lang="ru-RU" sz="2400" dirty="0" smtClean="0"/>
              <a:t> « Здравствуй , малыш !»</a:t>
            </a:r>
          </a:p>
          <a:p>
            <a:pPr>
              <a:buNone/>
            </a:pPr>
            <a:r>
              <a:rPr lang="ru-RU" sz="2400" dirty="0" smtClean="0"/>
              <a:t>2. Прогулочные группы « Гуляй вместе с нами!»</a:t>
            </a:r>
          </a:p>
          <a:p>
            <a:pPr>
              <a:buNone/>
            </a:pPr>
            <a:r>
              <a:rPr lang="ru-RU" sz="2400" dirty="0" smtClean="0"/>
              <a:t>3. Приглашение на </a:t>
            </a:r>
            <a:r>
              <a:rPr lang="ru-RU" sz="2400" dirty="0" err="1" smtClean="0"/>
              <a:t>общесадовские</a:t>
            </a:r>
            <a:r>
              <a:rPr lang="ru-RU" sz="2400" dirty="0" smtClean="0"/>
              <a:t> мероприятия</a:t>
            </a:r>
          </a:p>
          <a:p>
            <a:pPr>
              <a:buNone/>
            </a:pPr>
            <a:r>
              <a:rPr lang="ru-RU" sz="2400" dirty="0" smtClean="0"/>
              <a:t>« Веселитесь вместе с нами !»</a:t>
            </a:r>
          </a:p>
          <a:p>
            <a:pPr>
              <a:buNone/>
            </a:pPr>
            <a:r>
              <a:rPr lang="ru-RU" sz="2400" dirty="0" smtClean="0"/>
              <a:t>4. Дни открытых дверей.</a:t>
            </a:r>
          </a:p>
          <a:p>
            <a:pPr>
              <a:buNone/>
            </a:pPr>
            <a:r>
              <a:rPr lang="ru-RU" sz="2400" dirty="0" smtClean="0"/>
              <a:t>5. Посещение групп кратковременного пребывания.</a:t>
            </a:r>
          </a:p>
          <a:p>
            <a:pPr>
              <a:buNone/>
            </a:pPr>
            <a:r>
              <a:rPr lang="ru-RU" sz="2400" dirty="0" smtClean="0"/>
              <a:t>6. Педагогическая гостиная « Давайте познакомимся!»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0"/>
            <a:ext cx="8258204" cy="121442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rgbClr val="FF0000"/>
                </a:solidFill>
              </a:rPr>
              <a:t>Советы родителям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Как подготовить ребенка к посещению детского сада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357298"/>
            <a:ext cx="3571900" cy="5500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1600" dirty="0" smtClean="0"/>
          </a:p>
          <a:p>
            <a:pPr>
              <a:buBlip>
                <a:blip r:embed="rId2"/>
              </a:buBlip>
            </a:pPr>
            <a:r>
              <a:rPr lang="ru-RU" sz="1600" dirty="0" smtClean="0"/>
              <a:t>Дорогие родители! Ребенок подрос  и может посещать детский сад. Но помните, каким бы замечательным он не был, для вашего ребенка – это мир пока чужих людей. Перед тем как пойти в детский сад , спокойно, простыми словами объясните малышу, что там он, как и все дети, останется один( без вас) ,но вы непременно его скоро заберете. А чтобы крохе было легче ориентироваться, поделите время его пребывания в саду на короткие промежутки. Скажите:» Сначала ты позавтракаешь, потом поиграешь, а когда вы пойдете гулять, я за тобой приду» и т. п. Объясните и демонстрируйте, что мама и папа уходят, но обязательно возвращаются!     </a:t>
            </a:r>
            <a:endParaRPr lang="ru-RU" sz="16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4" y="1357298"/>
            <a:ext cx="4000528" cy="550070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u-RU" sz="1600" dirty="0" smtClean="0"/>
              <a:t>Отправляйте ребенка в детский сад только здоровым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Заранее узнайте  режим дня  группы в детском саду, куда пойдет ваш ребенок  и введите его в жизнь  малыша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Как можно раньше познакомьте малыша с детьми и воспитателями группы, в которую он в скором времени придет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Планируйте свое время так , чтобы  в первый месяц посещения ребенком детского сада у вас была возможность не оставлять его там на целый день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Обучайте ребенка дома всем необходимым навыкам  самообслуживания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Избегайте обсуждения при ребенке  волнующих Вас проблем, связанных с детским садом </a:t>
            </a:r>
          </a:p>
          <a:p>
            <a:pPr>
              <a:buBlip>
                <a:blip r:embed="rId2"/>
              </a:buBlip>
            </a:pPr>
            <a:r>
              <a:rPr lang="ru-RU" sz="1600" dirty="0" smtClean="0"/>
              <a:t> Подчеркивайте ,что Ваш ребенок , как прежде дорог вам и любим</a:t>
            </a:r>
            <a:endParaRPr lang="ru-RU" sz="1600" dirty="0"/>
          </a:p>
        </p:txBody>
      </p:sp>
      <p:pic>
        <p:nvPicPr>
          <p:cNvPr id="5126" name="Picture 6" descr="F:\малыши\AAXD88ZCAYMPA9NCAH12N61CA8AMY1ECAVMQPRUCAC6DI3GCAH22N0UCA3EL2XPCAQMV7SHCAIJGP04CA53XPFMCA9IGR5YCA0332ERCAA3X4YDCA92JN24CA6J4Q6FCA7HLLC9CAQ7F7VJCAWN0CA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5728"/>
            <a:ext cx="928694" cy="1214446"/>
          </a:xfrm>
          <a:prstGeom prst="ellipse">
            <a:avLst/>
          </a:prstGeom>
          <a:ln w="28575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58204" cy="86834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rgbClr val="FFC000"/>
                </a:solidFill>
              </a:rPr>
              <a:t>Этапы участия мамы в адаптации ребенка</a:t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</a:rPr>
              <a:t> к ДОУ 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02602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                  </a:t>
            </a:r>
            <a:endParaRPr lang="ru-RU" sz="2000" b="1" i="1" dirty="0" smtClean="0">
              <a:solidFill>
                <a:srgbClr val="FFC00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1800" b="1" dirty="0" smtClean="0">
                <a:solidFill>
                  <a:srgbClr val="FF0000"/>
                </a:solidFill>
              </a:rPr>
              <a:t>« Мы  играем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FF0000"/>
                </a:solidFill>
              </a:rPr>
              <a:t> только вместе»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 Мама является  проводником и защитником ребенка. Она побуждает его включаться и сама активно играет во все игры. На данном этапе мама и ребенок  -  единое целое. Они играют  или рисуют в четыре руки, танцуют или бегают в паре. В свободной деятельности мама сопровождает ребенка, следуя его интересам, знакомит его с играми и игрушками в группе, сопровождает в туалет, одевает, раздевает и т.д.</a:t>
            </a:r>
          </a:p>
          <a:p>
            <a:pPr>
              <a:buBlip>
                <a:blip r:embed="rId3"/>
              </a:buBlip>
            </a:pPr>
            <a:r>
              <a:rPr lang="ru-RU" sz="2000" b="1" i="1" dirty="0" smtClean="0">
                <a:solidFill>
                  <a:srgbClr val="FF0000"/>
                </a:solidFill>
              </a:rPr>
              <a:t>« Я играю сам, но ты будь рядом».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Постепенно малыш начинает осознавать, что новая обстановка не несет опасности. Игры и игрушки вызывают у него интерес.  Любознательность и активность побуждают его отходить от мамы на безопасное  расстояние. Она все еще является опорой и защитой. Малыш постоянно возвращается к ней , оглядывается на нее. Это лишь первые пробы на самостоятельность 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3075" name="Picture 3" descr="F:\малыши\A7R6BRFCAJSAILNCAJDMFT2CAGH5NO2CA07GRG8CAA1W6GXCASYK1PXCAD6ZFZ1CAYJGMHECAJKV58XCA3CD2WFCANKCZVPCA00F0COCA42PZRFCAGGZAPKCA46QN6KCAHAK7WICAJWR6I3CAMT1M3P.jpg"/>
          <p:cNvPicPr>
            <a:picLocks noChangeAspect="1" noChangeArrowheads="1"/>
          </p:cNvPicPr>
          <p:nvPr/>
        </p:nvPicPr>
        <p:blipFill>
          <a:blip r:embed="rId4">
            <a:lum bright="-10000" contrast="-10000"/>
          </a:blip>
          <a:srcRect/>
          <a:stretch>
            <a:fillRect/>
          </a:stretch>
        </p:blipFill>
        <p:spPr bwMode="auto">
          <a:xfrm>
            <a:off x="285720" y="5643578"/>
            <a:ext cx="1095035" cy="10715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3" descr="F:\картинки\mother_love2[1].jpg"/>
          <p:cNvPicPr>
            <a:picLocks noChangeAspect="1" noChangeArrowheads="1"/>
          </p:cNvPicPr>
          <p:nvPr/>
        </p:nvPicPr>
        <p:blipFill>
          <a:blip r:embed="rId5" cstate="print">
            <a:lum bright="-10000" contrast="-10000"/>
          </a:blip>
          <a:srcRect/>
          <a:stretch>
            <a:fillRect/>
          </a:stretch>
        </p:blipFill>
        <p:spPr bwMode="auto">
          <a:xfrm>
            <a:off x="7215206" y="5643555"/>
            <a:ext cx="1523362" cy="100015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1207</Words>
  <Application>Microsoft Office PowerPoint</Application>
  <PresentationFormat>Экран (4:3)</PresentationFormat>
  <Paragraphs>115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Факторы, определяющие характер адаптации</vt:lpstr>
      <vt:lpstr>При поступлении детей в детский сад детей по характеру поведения можно разделить на три группы:</vt:lpstr>
      <vt:lpstr>Классификация адаптации по степени тяжести:</vt:lpstr>
      <vt:lpstr> Три этапа постепенного перехода ребёнка из семьи в дошкольное учреждение</vt:lpstr>
      <vt:lpstr>Для преодоления психологического стресса рекомендуем родителям следующие формы по адаптации детей :</vt:lpstr>
      <vt:lpstr>       Советы родителям  Как подготовить ребенка к посещению детского сада</vt:lpstr>
      <vt:lpstr> Этапы участия мамы в адаптации ребенка  к ДОУ :</vt:lpstr>
      <vt:lpstr>Слайд 10</vt:lpstr>
      <vt:lpstr>Советуем прочитать </vt:lpstr>
      <vt:lpstr>Рецепты детского питания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адаптационного периода</dc:title>
  <dc:creator>dell</dc:creator>
  <cp:lastModifiedBy>viniplushik</cp:lastModifiedBy>
  <cp:revision>166</cp:revision>
  <dcterms:created xsi:type="dcterms:W3CDTF">2009-01-14T07:25:50Z</dcterms:created>
  <dcterms:modified xsi:type="dcterms:W3CDTF">2014-05-25T16:24:48Z</dcterms:modified>
</cp:coreProperties>
</file>