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4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5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5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86000" y="836713"/>
            <a:ext cx="5958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Monotype Corsiva" pitchFamily="66" charset="0"/>
              </a:rPr>
              <a:t>Информационный журнал</a:t>
            </a:r>
          </a:p>
          <a:p>
            <a:pPr algn="ctr"/>
            <a:endParaRPr lang="ru-RU" sz="7200" b="1" dirty="0" smtClean="0">
              <a:latin typeface="Monotype Corsiva" pitchFamily="66" charset="0"/>
            </a:endParaRPr>
          </a:p>
          <a:p>
            <a:pPr algn="ctr"/>
            <a:r>
              <a:rPr lang="ru-RU" sz="7200" b="1" dirty="0" smtClean="0">
                <a:latin typeface="Monotype Corsiva" pitchFamily="66" charset="0"/>
              </a:rPr>
              <a:t>Вот так </a:t>
            </a:r>
            <a:br>
              <a:rPr lang="ru-RU" sz="7200" b="1" dirty="0" smtClean="0">
                <a:latin typeface="Monotype Corsiva" pitchFamily="66" charset="0"/>
              </a:rPr>
            </a:br>
            <a:r>
              <a:rPr lang="ru-RU" sz="7200" b="1" dirty="0" smtClean="0">
                <a:latin typeface="Monotype Corsiva" pitchFamily="66" charset="0"/>
              </a:rPr>
              <a:t>здорово живем!</a:t>
            </a:r>
            <a:endParaRPr lang="ru-RU" sz="7200" b="1" dirty="0"/>
          </a:p>
        </p:txBody>
      </p:sp>
    </p:spTree>
  </p:cSld>
  <p:clrMapOvr>
    <a:masterClrMapping/>
  </p:clrMapOvr>
  <p:transition spd="med" advTm="5250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7728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Благоприятное время для создания фундамента культуры здоровья детей</a:t>
            </a:r>
            <a:br>
              <a:rPr lang="ru-RU" sz="2800" b="1" u="sng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Это один из самых интересных периодов в жизни ребенка, который расположился между двумя кризисами: кризисом одного года, когда малыш осознает себя личностью и начинает ходить, изъясняться, и кризисом трех лет, когда кроха заявляет о  своей индивидуальности. 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b="1" u="sng" dirty="0">
              <a:latin typeface="Monotype Corsiva" pitchFamily="66" charset="0"/>
            </a:endParaRPr>
          </a:p>
        </p:txBody>
      </p:sp>
      <p:pic>
        <p:nvPicPr>
          <p:cNvPr id="4" name="Рисунок 3" descr="IMAG01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3645024"/>
            <a:ext cx="3995936" cy="29969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advTm="11750">
    <p:pull dir="l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26876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Какой уход нужен малышу?</a:t>
            </a:r>
            <a:br>
              <a:rPr lang="ru-RU" sz="2800" b="1" u="sng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Ребенок 2х-3х лет входит в новый для себя «ясельный» возраст. Он учится ходить, и вся его жизнь наполняется движением, которое, впрочем, ведет его не только к новым целям, но и к новым опасностям.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b="1" u="sng" dirty="0">
              <a:latin typeface="Monotype Corsiva" pitchFamily="66" charset="0"/>
            </a:endParaRPr>
          </a:p>
        </p:txBody>
      </p:sp>
      <p:pic>
        <p:nvPicPr>
          <p:cNvPr id="4" name="Рисунок 3" descr="ьс т им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2672916"/>
            <a:ext cx="5580112" cy="41850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advTm="10484"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Формирование культурно-гигиенических навыков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Культурно-гигиенические навыки – важная составная часть культуры здоровья.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к5ен6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9792" y="3284984"/>
            <a:ext cx="4427984" cy="33209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313">
    <p:pull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772816"/>
            <a:ext cx="8229600" cy="1143000"/>
          </a:xfrm>
        </p:spPr>
        <p:txBody>
          <a:bodyPr>
            <a:noAutofit/>
          </a:bodyPr>
          <a:lstStyle/>
          <a:p>
            <a:pPr algn="l" fontAlgn="base"/>
            <a:r>
              <a:rPr lang="ru-RU" sz="2800" b="1" u="sng" dirty="0" smtClean="0">
                <a:latin typeface="Monotype Corsiva" pitchFamily="66" charset="0"/>
              </a:rPr>
              <a:t>Утренняя гимнастика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На третьем году жизни с детьми нужно начинать делать ежедневную утреннюю гигиеническую гимнастику. Ее следует проводить сразу после ночного сна в течение 4-6 минут. Упражнения, входящие в утреннюю гимнастику, должны быть доступны 2-3 летним детям, соответствовать особенностям их развития, строению и функциям двигательного аппарата. 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IMAG003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8184" y="3597019"/>
            <a:ext cx="2196243" cy="292832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672"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62880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Игровой массаж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Массаж полезен в любом возрасте: он улучшает кровообращение кожи, снимает напряжение мышц, нормализует деятельность центральной нервной системы. Способствует укреплению чувства доверия и взаимопонимания. Во время массажа ребенок получает удовольствие и успокоение.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IMAG00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3320988"/>
            <a:ext cx="4572000" cy="3429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Tm="10344"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Закаливание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 Всем известно, что закаливание — это залог здоровья и долголетия. Но процесс этот должен быть постепенным, строго дозированным и уместным.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564904"/>
            <a:ext cx="4608512" cy="35283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0343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Monotype Corsiva" pitchFamily="66" charset="0"/>
              </a:rPr>
              <a:t>Мамина школа</a:t>
            </a:r>
            <a:br>
              <a:rPr lang="ru-RU" dirty="0" smtClean="0"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5" name="Рисунок 8" descr="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3429000"/>
            <a:ext cx="3954314" cy="2958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advTm="10547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48880"/>
            <a:ext cx="8229600" cy="1143000"/>
          </a:xfrm>
        </p:spPr>
        <p:txBody>
          <a:bodyPr>
            <a:noAutofit/>
          </a:bodyPr>
          <a:lstStyle/>
          <a:p>
            <a:pPr lvl="1"/>
            <a:r>
              <a:rPr lang="ru-RU" sz="2800" b="1" u="sng" dirty="0" smtClean="0">
                <a:latin typeface="Monotype Corsiva" pitchFamily="66" charset="0"/>
              </a:rPr>
              <a:t>Ожидаемые результаты: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Повысится </a:t>
            </a:r>
            <a:r>
              <a:rPr lang="ru-RU" sz="2800" dirty="0">
                <a:latin typeface="Monotype Corsiva" pitchFamily="66" charset="0"/>
              </a:rPr>
              <a:t>авторитет работников ДОУ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Станет </a:t>
            </a:r>
            <a:r>
              <a:rPr lang="ru-RU" sz="2800" dirty="0">
                <a:latin typeface="Monotype Corsiva" pitchFamily="66" charset="0"/>
              </a:rPr>
              <a:t>на порядок выше уровень педагогической грамотности  родителей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Установится </a:t>
            </a:r>
            <a:r>
              <a:rPr lang="ru-RU" sz="2800" dirty="0">
                <a:latin typeface="Monotype Corsiva" pitchFamily="66" charset="0"/>
              </a:rPr>
              <a:t>тесное сотрудничество родителей с педагогами ДОУ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Воспитательно-образовательный </a:t>
            </a:r>
            <a:r>
              <a:rPr lang="ru-RU" sz="2800" dirty="0">
                <a:latin typeface="Monotype Corsiva" pitchFamily="66" charset="0"/>
              </a:rPr>
              <a:t>процесс будет осуществляться на более высоком уровне</a:t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547">
    <p:wheel spokes="2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u="sng" dirty="0" smtClean="0">
                <a:latin typeface="Monotype Corsiva" pitchFamily="66" charset="0"/>
              </a:rPr>
              <a:t>Спасибо за внимание!</a:t>
            </a:r>
            <a:endParaRPr lang="ru-RU" b="1" u="sng" dirty="0">
              <a:latin typeface="Monotype Corsiva" pitchFamily="66" charset="0"/>
            </a:endParaRPr>
          </a:p>
        </p:txBody>
      </p:sp>
      <p:pic>
        <p:nvPicPr>
          <p:cNvPr id="4" name="Рисунок 3" descr="7cbf0c27f32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1700808"/>
            <a:ext cx="4896544" cy="426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advTm="5390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latin typeface="Monotype Corsiva" pitchFamily="66" charset="0"/>
              </a:rPr>
              <a:t>«КОГДА НЕТ ЗДОРОВЬЯ –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МУДРОСТЬ МОЛЧИТ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И НЕ ДО ИСКУССТВА.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СИЛА СПИТ,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БОГАТСТВО БЕСПОЛЕЗНО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И РАЗУМ БЕССИЛЕН»</a:t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                                                            </a:t>
            </a:r>
            <a:r>
              <a:rPr lang="ru-RU" sz="2800" dirty="0" err="1" smtClean="0">
                <a:latin typeface="Monotype Corsiva" pitchFamily="66" charset="0"/>
              </a:rPr>
              <a:t>Герофил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078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latin typeface="Monotype Corsiva" pitchFamily="66" charset="0"/>
              </a:rPr>
              <a:t>Проблема: </a:t>
            </a:r>
            <a:r>
              <a:rPr lang="ru-RU" dirty="0" smtClean="0">
                <a:latin typeface="Monotype Corsiva" pitchFamily="66" charset="0"/>
              </a:rPr>
              <a:t>формирование активной позиции родителей в воспитании культуры здорового ребенка</a:t>
            </a:r>
            <a:endParaRPr lang="ru-RU" dirty="0"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b="1" dirty="0"/>
          </a:p>
        </p:txBody>
      </p:sp>
      <p:pic>
        <p:nvPicPr>
          <p:cNvPr id="6" name="Рисунок 5" descr="Фото04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67744" y="2996952"/>
            <a:ext cx="4670288" cy="3502716"/>
          </a:xfrm>
          <a:prstGeom prst="rect">
            <a:avLst/>
          </a:prstGeom>
        </p:spPr>
      </p:pic>
    </p:spTree>
  </p:cSld>
  <p:clrMapOvr>
    <a:masterClrMapping/>
  </p:clrMapOvr>
  <p:transition advTm="6375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pPr algn="just"/>
            <a:r>
              <a:rPr lang="ru-RU" sz="2800" b="1" u="sng" dirty="0" smtClean="0">
                <a:latin typeface="Monotype Corsiva" pitchFamily="66" charset="0"/>
              </a:rPr>
              <a:t>Актуальность: </a:t>
            </a:r>
            <a:r>
              <a:rPr lang="ru-RU" sz="2800" dirty="0" smtClean="0">
                <a:latin typeface="Monotype Corsiva" pitchFamily="66" charset="0"/>
              </a:rPr>
              <a:t>Первым </a:t>
            </a:r>
            <a:r>
              <a:rPr lang="ru-RU" sz="2800" dirty="0" err="1" smtClean="0">
                <a:latin typeface="Monotype Corsiva" pitchFamily="66" charset="0"/>
              </a:rPr>
              <a:t>внесемейным</a:t>
            </a:r>
            <a:r>
              <a:rPr lang="ru-RU" sz="2800" dirty="0" smtClean="0">
                <a:latin typeface="Monotype Corsiva" pitchFamily="66" charset="0"/>
              </a:rPr>
              <a:t> социальным институтом, первым воспитательным учреждением, с которым вступаю в контакт родители и где начинается их систематическое просвещение является дошкольное учреждение. Для того, чтобы быть настоящим пропагандистом средств и методов дошкольного воспитания мы создали информационный журнал.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 descr="IMAG00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9810591">
            <a:off x="530056" y="4249875"/>
            <a:ext cx="2315749" cy="173681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IMAG005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1230603">
            <a:off x="2411760" y="3645024"/>
            <a:ext cx="1491630" cy="1988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Рисунок 6" descr="IMAG0056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51920" y="3573016"/>
            <a:ext cx="1491630" cy="1988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MAG005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502007">
            <a:off x="5292080" y="3645024"/>
            <a:ext cx="1491630" cy="19888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Рисунок 8" descr="IMAG000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1522527">
            <a:off x="6533157" y="4219469"/>
            <a:ext cx="2099571" cy="189597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advTm="11031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484784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latin typeface="Monotype Corsiva" pitchFamily="66" charset="0"/>
              </a:rPr>
              <a:t>Цель:  </a:t>
            </a:r>
            <a:r>
              <a:rPr lang="ru-RU" sz="2800" dirty="0" smtClean="0">
                <a:latin typeface="Monotype Corsiva" pitchFamily="66" charset="0"/>
              </a:rPr>
              <a:t>Информационный журнал символизирует множество задач, которое дошкольное учреждение может решать совместно с родителями: повышение авторитета педагогов; формирование педагогической грамотности родителей; установление единства средств воспитания  и обучения ребенка. </a:t>
            </a: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4" name="Рисунок 3" descr="тбмробо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4416491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advTm="10625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852936"/>
            <a:ext cx="8229600" cy="1143000"/>
          </a:xfrm>
        </p:spPr>
        <p:txBody>
          <a:bodyPr>
            <a:noAutofit/>
          </a:bodyPr>
          <a:lstStyle/>
          <a:p>
            <a:pPr lvl="1" algn="l"/>
            <a:r>
              <a:rPr lang="ru-RU" sz="2800" b="1" u="sng" dirty="0" smtClean="0">
                <a:latin typeface="Monotype Corsiva" pitchFamily="66" charset="0"/>
              </a:rPr>
              <a:t>Задачи:</a:t>
            </a:r>
            <a:r>
              <a:rPr lang="ru-RU" sz="2800" dirty="0">
                <a:latin typeface="Monotype Corsiva" pitchFamily="66" charset="0"/>
              </a:rPr>
              <a:t> 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Стимулировать </a:t>
            </a:r>
            <a:r>
              <a:rPr lang="ru-RU" sz="2800" dirty="0">
                <a:latin typeface="Monotype Corsiva" pitchFamily="66" charset="0"/>
              </a:rPr>
              <a:t>у родителей интерес к работе ДОУ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Максимально </a:t>
            </a:r>
            <a:r>
              <a:rPr lang="ru-RU" sz="2800" dirty="0">
                <a:latin typeface="Monotype Corsiva" pitchFamily="66" charset="0"/>
              </a:rPr>
              <a:t>информировать всех взрослых, оказывающих влияние на развитие личности </a:t>
            </a:r>
            <a:r>
              <a:rPr lang="ru-RU" sz="2800" dirty="0" smtClean="0">
                <a:latin typeface="Monotype Corsiva" pitchFamily="66" charset="0"/>
              </a:rPr>
              <a:t>ребенка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Побудить </a:t>
            </a:r>
            <a:r>
              <a:rPr lang="ru-RU" sz="2800" dirty="0">
                <a:latin typeface="Monotype Corsiva" pitchFamily="66" charset="0"/>
              </a:rPr>
              <a:t>родителей к совместной деятельности, к сотрудничеству с педагогами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Знакомить </a:t>
            </a:r>
            <a:r>
              <a:rPr lang="ru-RU" sz="2800" dirty="0">
                <a:latin typeface="Monotype Corsiva" pitchFamily="66" charset="0"/>
              </a:rPr>
              <a:t>родителей с задачами образования и воспитания дошкольников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Дать </a:t>
            </a:r>
            <a:r>
              <a:rPr lang="ru-RU" sz="2800" dirty="0">
                <a:latin typeface="Monotype Corsiva" pitchFamily="66" charset="0"/>
              </a:rPr>
              <a:t>представление о том, каким путем эти </a:t>
            </a:r>
            <a:r>
              <a:rPr lang="ru-RU" sz="2800" dirty="0" smtClean="0">
                <a:latin typeface="Monotype Corsiva" pitchFamily="66" charset="0"/>
              </a:rPr>
              <a:t>задачи реализовать</a:t>
            </a:r>
            <a:r>
              <a:rPr lang="ru-RU" sz="2800" dirty="0">
                <a:latin typeface="Monotype Corsiva" pitchFamily="66" charset="0"/>
              </a:rPr>
              <a:t/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 </a:t>
            </a:r>
            <a:r>
              <a:rPr lang="ru-RU" sz="2800" dirty="0">
                <a:latin typeface="Monotype Corsiva" pitchFamily="66" charset="0"/>
              </a:rPr>
              <a:t>Трансляция положительного образа ребенка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Создание </a:t>
            </a:r>
            <a:r>
              <a:rPr lang="ru-RU" sz="2800" dirty="0">
                <a:latin typeface="Monotype Corsiva" pitchFamily="66" charset="0"/>
              </a:rPr>
              <a:t>позитива в отношениях детский сад – ребенок – семья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Распространение </a:t>
            </a:r>
            <a:r>
              <a:rPr lang="ru-RU" sz="2800" dirty="0">
                <a:latin typeface="Monotype Corsiva" pitchFamily="66" charset="0"/>
              </a:rPr>
              <a:t>семейного опыта</a:t>
            </a:r>
            <a:br>
              <a:rPr lang="ru-RU" sz="2800" dirty="0">
                <a:latin typeface="Monotype Corsiva" pitchFamily="66" charset="0"/>
              </a:rPr>
            </a:br>
            <a:endParaRPr lang="ru-RU" sz="2800" b="1" u="sng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5172"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1143000"/>
          </a:xfrm>
        </p:spPr>
        <p:txBody>
          <a:bodyPr>
            <a:noAutofit/>
          </a:bodyPr>
          <a:lstStyle/>
          <a:p>
            <a:pPr lvl="1"/>
            <a:r>
              <a:rPr lang="ru-RU" sz="2800" dirty="0">
                <a:latin typeface="Monotype Corsiva" pitchFamily="66" charset="0"/>
              </a:rPr>
              <a:t>Журнал создаётся воспитателем младшей группы «Незабудки» Марченко Т.Ф., по темам  обусловленным социальным заказом педагогов и родителей, кроме того в журнале работает «Родительская рубрика», в которой сами родители делятся своим опытом</a:t>
            </a:r>
            <a:br>
              <a:rPr lang="ru-RU" sz="2800" dirty="0">
                <a:latin typeface="Monotype Corsiva" pitchFamily="66" charset="0"/>
              </a:rPr>
            </a:br>
            <a:r>
              <a:rPr lang="ru-RU" sz="2800" dirty="0">
                <a:latin typeface="Monotype Corsiva" pitchFamily="66" charset="0"/>
              </a:rPr>
              <a:t> Периодичность издания журнала 1 раз в квартал</a:t>
            </a:r>
            <a:br>
              <a:rPr lang="ru-RU" sz="2800" dirty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  <p:pic>
        <p:nvPicPr>
          <p:cNvPr id="5" name="Рисунок 4" descr="жщб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9672" y="2492896"/>
            <a:ext cx="4403981" cy="4023066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ransition advTm="7422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u="sng" dirty="0" smtClean="0">
                <a:latin typeface="Monotype Corsiva" pitchFamily="66" charset="0"/>
              </a:rPr>
              <a:t>Содержание:</a:t>
            </a:r>
            <a:r>
              <a:rPr lang="ru-RU" sz="2800" b="1" dirty="0" smtClean="0">
                <a:latin typeface="Monotype Corsiva" pitchFamily="66" charset="0"/>
              </a:rPr>
              <a:t/>
            </a:r>
            <a:br>
              <a:rPr lang="ru-RU" sz="2800" b="1" dirty="0" smtClean="0">
                <a:latin typeface="Monotype Corsiva" pitchFamily="66" charset="0"/>
              </a:rPr>
            </a:br>
            <a:r>
              <a:rPr lang="ru-RU" sz="2800" b="1" dirty="0" smtClean="0">
                <a:latin typeface="Monotype Corsiva" pitchFamily="66" charset="0"/>
              </a:rPr>
              <a:t>- Ч</a:t>
            </a:r>
            <a:r>
              <a:rPr lang="ru-RU" sz="2800" dirty="0" smtClean="0">
                <a:latin typeface="Monotype Corsiva" pitchFamily="66" charset="0"/>
              </a:rPr>
              <a:t>то такое культура здоровья ребенка?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Благоприятное время для создания фундамента культуры здоровья детей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Какой уход нужен малышу?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Формирование культурно-гигиенических навыков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Утренняя гимнастика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Игровой массаж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Закаливание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- Мамина школа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546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on_dv_radyzhpytb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6912768"/>
          </a:xfrm>
          <a:prstGeom prst="rect">
            <a:avLst/>
          </a:prstGeom>
        </p:spPr>
      </p:pic>
      <p:pic>
        <p:nvPicPr>
          <p:cNvPr id="4" name="Рисунок 3" descr="IMAG00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573016"/>
            <a:ext cx="3851920" cy="28889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916832"/>
            <a:ext cx="8229600" cy="1143000"/>
          </a:xfrm>
        </p:spPr>
        <p:txBody>
          <a:bodyPr>
            <a:noAutofit/>
          </a:bodyPr>
          <a:lstStyle/>
          <a:p>
            <a:pPr indent="457200" algn="l"/>
            <a:r>
              <a:rPr lang="ru-RU" sz="2800" b="1" u="sng" dirty="0" smtClean="0">
                <a:latin typeface="Monotype Corsiva" pitchFamily="66" charset="0"/>
              </a:rPr>
              <a:t>Что такое культура здоровья ребенка?</a:t>
            </a:r>
            <a:r>
              <a:rPr lang="ru-RU" sz="2800" dirty="0" smtClean="0">
                <a:latin typeface="Monotype Corsiva" pitchFamily="66" charset="0"/>
              </a:rPr>
              <a:t/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Сегодня под здоровым образом жизни мы понимаем активную деятельность людей, направленную на сохранение и улучшение здоровья. </a:t>
            </a:r>
            <a:br>
              <a:rPr lang="ru-RU" sz="2800" dirty="0" smtClean="0">
                <a:latin typeface="Monotype Corsiva" pitchFamily="66" charset="0"/>
              </a:rPr>
            </a:br>
            <a:r>
              <a:rPr lang="ru-RU" sz="2800" dirty="0" smtClean="0">
                <a:latin typeface="Monotype Corsiva" pitchFamily="66" charset="0"/>
              </a:rPr>
              <a:t>Движения необходимы ребенку, так как способствуют развитию его физиологических систем, следовательно, определяют темп и характер нормального функционирования растущего организма. </a:t>
            </a:r>
            <a:br>
              <a:rPr lang="ru-RU" sz="2800" dirty="0" smtClean="0">
                <a:latin typeface="Monotype Corsiva" pitchFamily="66" charset="0"/>
              </a:rPr>
            </a:br>
            <a:endParaRPr lang="ru-RU" sz="2800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10562">
    <p:pull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172</Words>
  <Application>Microsoft Office PowerPoint</Application>
  <PresentationFormat>Экран (4:3)</PresentationFormat>
  <Paragraphs>26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«КОГДА НЕТ ЗДОРОВЬЯ – МУДРОСТЬ МОЛЧИТ И НЕ ДО ИСКУССТВА. СИЛА СПИТ, БОГАТСТВО БЕСПОЛЕЗНО И РАЗУМ БЕССИЛЕН»                                                             Герофил </vt:lpstr>
      <vt:lpstr>Проблема: формирование активной позиции родителей в воспитании культуры здорового ребенка</vt:lpstr>
      <vt:lpstr>Актуальность: Первым внесемейным социальным институтом, первым воспитательным учреждением, с которым вступаю в контакт родители и где начинается их систематическое просвещение является дошкольное учреждение. Для того, чтобы быть настоящим пропагандистом средств и методов дошкольного воспитания мы создали информационный журнал.</vt:lpstr>
      <vt:lpstr>Цель:  Информационный журнал символизирует множество задач, которое дошкольное учреждение может решать совместно с родителями: повышение авторитета педагогов; формирование педагогической грамотности родителей; установление единства средств воспитания  и обучения ребенка. </vt:lpstr>
      <vt:lpstr>Задачи:  - Стимулировать у родителей интерес к работе ДОУ - Максимально информировать всех взрослых, оказывающих влияние на развитие личности ребенка - Побудить родителей к совместной деятельности, к сотрудничеству с педагогами - Знакомить родителей с задачами образования и воспитания дошкольников - Дать представление о том, каким путем эти задачи реализовать -  Трансляция положительного образа ребенка - Создание позитива в отношениях детский сад – ребенок – семья - Распространение семейного опыта </vt:lpstr>
      <vt:lpstr>Журнал создаётся воспитателем младшей группы «Незабудки» Марченко Т.Ф., по темам  обусловленным социальным заказом педагогов и родителей, кроме того в журнале работает «Родительская рубрика», в которой сами родители делятся своим опытом  Периодичность издания журнала 1 раз в квартал </vt:lpstr>
      <vt:lpstr>  Содержание: - Что такое культура здоровья ребенка? - Благоприятное время для создания фундамента культуры здоровья детей - Какой уход нужен малышу? - Формирование культурно-гигиенических навыков - Утренняя гимнастика - Игровой массаж - Закаливание - Мамина школа </vt:lpstr>
      <vt:lpstr>Что такое культура здоровья ребенка? Сегодня под здоровым образом жизни мы понимаем активную деятельность людей, направленную на сохранение и улучшение здоровья.  Движения необходимы ребенку, так как способствуют развитию его физиологических систем, следовательно, определяют темп и характер нормального функционирования растущего организма.  </vt:lpstr>
      <vt:lpstr>Благоприятное время для создания фундамента культуры здоровья детей  Это один из самых интересных периодов в жизни ребенка, который расположился между двумя кризисами: кризисом одного года, когда малыш осознает себя личностью и начинает ходить, изъясняться, и кризисом трех лет, когда кроха заявляет о  своей индивидуальности.  </vt:lpstr>
      <vt:lpstr>Какой уход нужен малышу?  Ребенок 2х-3х лет входит в новый для себя «ясельный» возраст. Он учится ходить, и вся его жизнь наполняется движением, которое, впрочем, ведет его не только к новым целям, но и к новым опасностям. </vt:lpstr>
      <vt:lpstr>Формирование культурно-гигиенических навыков Культурно-гигиенические навыки – важная составная часть культуры здоровья. Необходимость опрятности, содержания в чистоте лица, рук, тела, одежды, обуви продиктованная не только требованиями гигиены, но и нормами человеческих отношений. </vt:lpstr>
      <vt:lpstr>Утренняя гимнастика  На третьем году жизни с детьми нужно начинать делать ежедневную утреннюю гигиеническую гимнастику. Ее следует проводить сразу после ночного сна в течение 4-6 минут. Упражнения, входящие в утреннюю гимнастику, должны быть доступны 2-3 летним детям, соответствовать особенностям их развития, строению и функциям двигательного аппарата.  </vt:lpstr>
      <vt:lpstr>Игровой массаж  Массаж полезен в любом возрасте: он улучшает кровообращение кожи, снимает напряжение мышц, нормализует деятельность центральной нервной системы. Способствует укреплению чувства доверия и взаимопонимания. Во время массажа ребенок получает удовольствие и успокоение. </vt:lpstr>
      <vt:lpstr>Закаливание  Всем известно, что закаливание — это залог здоровья и долголетия. Но процесс этот должен быть постепенным, строго дозированным и уместным. </vt:lpstr>
      <vt:lpstr>Мамина школа </vt:lpstr>
      <vt:lpstr>Ожидаемые результаты: - Повысится авторитет работников ДОУ - Станет на порядок выше уровень педагогической грамотности  родителей - Установится тесное сотрудничество родителей с педагогами ДОУ - Воспитательно-образовательный процесс будет осуществляться на более высоком уровне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19</cp:revision>
  <dcterms:modified xsi:type="dcterms:W3CDTF">2013-03-14T12:26:14Z</dcterms:modified>
</cp:coreProperties>
</file>