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8"/>
  </p:handout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0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CC00CC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99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64855-F4CE-4B2C-9760-B35C1C3544BF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CAAB8-FF09-4349-8DE7-B4500DBA2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031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4429"/>
            <a:ext cx="8304484" cy="4997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>- </a:t>
            </a:r>
            <a:r>
              <a:rPr lang="ru-RU" sz="67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>ПОДВИЖНЫЕ ИГРЫ</a:t>
            </a:r>
            <a:br>
              <a:rPr lang="ru-RU" sz="67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67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>   - ИГРЫ НА ВНИМАНИЕ </a:t>
            </a:r>
            <a:br>
              <a:rPr lang="ru-RU" sz="67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r>
              <a:rPr lang="ru-RU" sz="67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  <a:t>      И РАССЛАБЛЕНИЕ</a:t>
            </a:r>
            <a:br>
              <a:rPr lang="ru-RU" sz="67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Franklin Gothic Heavy" pitchFamily="34" charset="0"/>
              </a:rPr>
            </a:br>
            <a:endParaRPr lang="ru-RU" sz="6700" dirty="0"/>
          </a:p>
        </p:txBody>
      </p:sp>
      <p:pic>
        <p:nvPicPr>
          <p:cNvPr id="10242" name="Picture 2" descr="C:\Documents and Settings\Маша\Рабочий стол\слайд\animashki-sport-11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8955">
            <a:off x="6961654" y="4526981"/>
            <a:ext cx="2138350" cy="2088232"/>
          </a:xfrm>
          <a:prstGeom prst="rect">
            <a:avLst/>
          </a:prstGeom>
          <a:noFill/>
        </p:spPr>
      </p:pic>
      <p:pic>
        <p:nvPicPr>
          <p:cNvPr id="10244" name="Picture 4" descr="C:\Documents and Settings\Маша\Рабочий стол\слайд\00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7378">
            <a:off x="411322" y="2304153"/>
            <a:ext cx="1368152" cy="20418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активном движении, ребенок, как правило, «сбрасывает» все негативное, накопленное им за определенный период.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389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он укрепляет разные группы мышц;</a:t>
            </a:r>
          </a:p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тренирует вестибулярный аппарат;</a:t>
            </a:r>
          </a:p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улучшает свою осанку;</a:t>
            </a:r>
          </a:p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снимает утомление;</a:t>
            </a:r>
          </a:p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повышает работоспособность. </a:t>
            </a:r>
            <a:endParaRPr lang="ru-RU" sz="3600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Маша\Рабочий стол\слайд\1300380216_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7275">
            <a:off x="7102567" y="3844696"/>
            <a:ext cx="1774459" cy="26616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Маша\Рабочий стол\слайд\animashki-sport-10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2168394" cy="15956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39" y="1052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Физические упражнения способствуют развитию внутренней саморегуляции: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539" y="2164114"/>
            <a:ext cx="8229600" cy="4389120"/>
          </a:xfrm>
        </p:spPr>
        <p:txBody>
          <a:bodyPr/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возможности управлять своим вниманием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сосредоточивать внимание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переключать внимание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направлять внимание на расслабление и мобилизацию</a:t>
            </a:r>
          </a:p>
          <a:p>
            <a:endParaRPr lang="ru-RU" dirty="0"/>
          </a:p>
        </p:txBody>
      </p:sp>
      <p:pic>
        <p:nvPicPr>
          <p:cNvPr id="6" name="Picture 2" descr="C:\Documents and Settings\Маша\Рабочий стол\слайд\00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1419">
            <a:off x="7380153" y="3196396"/>
            <a:ext cx="1224136" cy="18269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Маша\Рабочий стол\слайд\sporta-13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8376">
            <a:off x="96829" y="4472773"/>
            <a:ext cx="1917453" cy="2060547"/>
          </a:xfrm>
          <a:prstGeom prst="rect">
            <a:avLst/>
          </a:prstGeom>
          <a:noFill/>
        </p:spPr>
      </p:pic>
      <p:pic>
        <p:nvPicPr>
          <p:cNvPr id="5122" name="Picture 2" descr="C:\Documents and Settings\Маша\Рабочий стол\слайд\x_bff588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7700">
            <a:off x="7059555" y="1518073"/>
            <a:ext cx="1649624" cy="2068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 способствуют развитию и внимания, и воображения, и мышления. </a:t>
            </a:r>
            <a:endParaRPr lang="ru-RU" sz="400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5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Виды игр: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149030"/>
            <a:ext cx="5832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коллективные парные        индивидуальные</a:t>
            </a:r>
            <a:endParaRPr lang="ru-RU" sz="5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721384" y="3537012"/>
            <a:ext cx="9784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484" y="5157192"/>
            <a:ext cx="10064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350" y="4358441"/>
            <a:ext cx="10064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81789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06" r="5906"/>
          <a:stretch>
            <a:fillRect/>
          </a:stretch>
        </p:blipFill>
        <p:spPr>
          <a:xfrm rot="401963">
            <a:off x="3260929" y="788989"/>
            <a:ext cx="4939634" cy="4206025"/>
          </a:xfr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3096344" cy="1872208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Ребёнок, как и взрослый, познаёт мир в процессе деятельности.</a:t>
            </a:r>
            <a:endParaRPr lang="ru-RU" sz="3600" b="0" dirty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2852936"/>
            <a:ext cx="3530352" cy="355254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расширяют круг представлений, </a:t>
            </a:r>
          </a:p>
          <a:p>
            <a:r>
              <a:rPr 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развивают наблюдательность, сообразительность, умение  анализировать, сопоставлять и обобщать виденное.</a:t>
            </a:r>
            <a:endParaRPr lang="ru-RU" sz="2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3096344" cy="2088232"/>
          </a:xfrm>
        </p:spPr>
        <p:txBody>
          <a:bodyPr/>
          <a:lstStyle/>
          <a:p>
            <a:pPr algn="ctr"/>
            <a:r>
              <a:rPr lang="ru-RU" sz="3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8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Подвижные </a:t>
            </a:r>
            <a:r>
              <a:rPr lang="ru-RU" sz="43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</a:t>
            </a:r>
            <a:r>
              <a:rPr lang="ru-RU" sz="4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воспитывают</a:t>
            </a:r>
            <a:endParaRPr lang="ru-RU" sz="4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3356992"/>
            <a:ext cx="3600400" cy="2160240"/>
          </a:xfrm>
        </p:spPr>
        <p:txBody>
          <a:bodyPr>
            <a:normAutofit fontScale="92500"/>
          </a:bodyPr>
          <a:lstStyle/>
          <a:p>
            <a:r>
              <a:rPr lang="ru-RU" sz="3500" dirty="0" smtClean="0"/>
              <a:t>- </a:t>
            </a:r>
            <a:r>
              <a:rPr lang="ru-RU" sz="35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солидарность</a:t>
            </a:r>
          </a:p>
          <a:p>
            <a:r>
              <a:rPr lang="ru-RU" sz="35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товарищество</a:t>
            </a:r>
          </a:p>
          <a:p>
            <a:r>
              <a:rPr lang="ru-RU" sz="35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ответственность</a:t>
            </a:r>
          </a:p>
          <a:p>
            <a:endParaRPr lang="ru-RU" sz="3200" dirty="0"/>
          </a:p>
        </p:txBody>
      </p:sp>
      <p:pic>
        <p:nvPicPr>
          <p:cNvPr id="5" name="Содержимое 4" descr="47319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54369">
            <a:off x="3977566" y="1905469"/>
            <a:ext cx="4762500" cy="33051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901" y="620688"/>
            <a:ext cx="8496944" cy="229512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7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игры</a:t>
            </a:r>
            <a:r>
              <a:rPr lang="ru-RU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16832"/>
            <a:ext cx="83133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5500" b="1" dirty="0" smtClean="0">
                <a:ln>
                  <a:solidFill>
                    <a:srgbClr val="CC00CC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игры </a:t>
            </a:r>
            <a:r>
              <a:rPr lang="en-US" sz="5500" b="1" dirty="0" smtClean="0">
                <a:ln>
                  <a:solidFill>
                    <a:srgbClr val="CC00CC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500" b="1" dirty="0" smtClean="0">
                <a:ln>
                  <a:solidFill>
                    <a:srgbClr val="CC00CC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зависит: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♣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♣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места её проведения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♣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наличия пособий.</a:t>
            </a:r>
            <a:endParaRPr lang="ru-RU" sz="5400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2050" name="Picture 2" descr="C:\Documents and Settings\Маша\Рабочий стол\слайд\animashki-sport-1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7129">
            <a:off x="7308304" y="4869160"/>
            <a:ext cx="1291178" cy="1440160"/>
          </a:xfrm>
          <a:prstGeom prst="rect">
            <a:avLst/>
          </a:prstGeom>
          <a:noFill/>
        </p:spPr>
      </p:pic>
      <p:pic>
        <p:nvPicPr>
          <p:cNvPr id="2051" name="Picture 3" descr="C:\Documents and Settings\Маша\Рабочий стол\слайд\animashki-sport-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57325">
            <a:off x="590085" y="4979411"/>
            <a:ext cx="665108" cy="14780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Маша\Рабочий стол\слайд\foo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90481"/>
            <a:ext cx="2304256" cy="20675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50" y="1164034"/>
            <a:ext cx="8507288" cy="121274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Подготовка места для игры.</a:t>
            </a:r>
            <a:r>
              <a:rPr lang="ru-RU" sz="5400" b="1" dirty="0" smtClean="0">
                <a:solidFill>
                  <a:srgbClr val="CC00CC"/>
                </a:solidFill>
              </a:rPr>
              <a:t> </a:t>
            </a:r>
            <a:br>
              <a:rPr lang="ru-RU" sz="5400" b="1" dirty="0" smtClean="0">
                <a:solidFill>
                  <a:srgbClr val="CC00CC"/>
                </a:solidFill>
              </a:rPr>
            </a:br>
            <a:endParaRPr lang="ru-RU" sz="5400" b="1" dirty="0">
              <a:solidFill>
                <a:srgbClr val="CC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5"/>
            <a:ext cx="784887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●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Летом на воздухе необходимо выбрать ровную зелёную площадку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●</a:t>
            </a:r>
            <a:r>
              <a:rPr lang="ru-RU" sz="3200" b="1" dirty="0" smtClean="0">
                <a:solidFill>
                  <a:srgbClr val="FF0000"/>
                </a:solidFill>
              </a:rPr>
              <a:t> Зимой площадку для игр надо очистить от снега.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●</a:t>
            </a:r>
            <a:r>
              <a:rPr lang="ru-RU" sz="3200" b="1" dirty="0" smtClean="0">
                <a:solidFill>
                  <a:srgbClr val="FF0000"/>
                </a:solidFill>
              </a:rPr>
              <a:t> При проведении игр в помещении надо предусмотреть, чтобы в помещении не было посторонних предметов, мешающих движению играющих. 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b="1" dirty="0" smtClean="0"/>
          </a:p>
          <a:p>
            <a:endParaRPr lang="ru-RU" sz="4000" b="1" dirty="0"/>
          </a:p>
        </p:txBody>
      </p:sp>
      <p:pic>
        <p:nvPicPr>
          <p:cNvPr id="3074" name="Picture 2" descr="C:\Documents and Settings\Маша\Рабочий стол\слайд\animashki-sport-10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7981">
            <a:off x="7452320" y="1268760"/>
            <a:ext cx="1400471" cy="1872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5384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Объяснение игры </a:t>
            </a:r>
            <a:b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n>
                <a:solidFill>
                  <a:srgbClr val="FF0000"/>
                </a:solidFill>
              </a:ln>
              <a:solidFill>
                <a:srgbClr val="66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C00CC"/>
                </a:solidFill>
              </a:rPr>
              <a:t>Рассказ должен быть: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♦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cs typeface="Times New Roman"/>
              </a:rPr>
              <a:t>кратким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♦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cs typeface="Times New Roman"/>
              </a:rPr>
              <a:t>логичным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C00CC"/>
                </a:solidFill>
                <a:latin typeface="Times New Roman"/>
                <a:cs typeface="Times New Roman"/>
              </a:rPr>
              <a:t>План изложения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1) название игры;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2) роль играющих и их места расположения;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3) ход игры;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4) цель игры;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5) правила игры.</a:t>
            </a:r>
          </a:p>
          <a:p>
            <a:pPr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3" descr="C:\Documents and Settings\Маша\Рабочий стол\слайд\fitne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9145">
            <a:off x="6623561" y="996505"/>
            <a:ext cx="1872208" cy="2013127"/>
          </a:xfrm>
          <a:prstGeom prst="rect">
            <a:avLst/>
          </a:prstGeom>
          <a:noFill/>
        </p:spPr>
      </p:pic>
      <p:pic>
        <p:nvPicPr>
          <p:cNvPr id="4100" name="Picture 4" descr="C:\Documents and Settings\Маша\Рабочий стол\слайд\sporta-13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09120"/>
            <a:ext cx="2592288" cy="20738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ша\Рабочий стол\слайд\premium-outdoor-games-pa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8645">
            <a:off x="6728707" y="3272496"/>
            <a:ext cx="2121024" cy="2121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1823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Распределение на команды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r>
              <a:rPr lang="ru-RU" sz="4400" dirty="0" smtClean="0">
                <a:solidFill>
                  <a:srgbClr val="3333FF"/>
                </a:solidFill>
              </a:rPr>
              <a:t>по усмотрению руководителя</a:t>
            </a:r>
          </a:p>
          <a:p>
            <a:r>
              <a:rPr lang="ru-RU" sz="4400" dirty="0" smtClean="0">
                <a:solidFill>
                  <a:srgbClr val="3333FF"/>
                </a:solidFill>
              </a:rPr>
              <a:t>путём расчёта</a:t>
            </a:r>
          </a:p>
          <a:p>
            <a:r>
              <a:rPr lang="ru-RU" sz="4400" dirty="0" smtClean="0">
                <a:solidFill>
                  <a:srgbClr val="3333FF"/>
                </a:solidFill>
              </a:rPr>
              <a:t>фигурной маршировки</a:t>
            </a:r>
          </a:p>
          <a:p>
            <a:r>
              <a:rPr lang="ru-RU" sz="4400" dirty="0" smtClean="0">
                <a:solidFill>
                  <a:srgbClr val="3333FF"/>
                </a:solidFill>
              </a:rPr>
              <a:t>по сговору</a:t>
            </a:r>
          </a:p>
          <a:p>
            <a:r>
              <a:rPr lang="ru-RU" sz="4400" dirty="0" smtClean="0">
                <a:solidFill>
                  <a:srgbClr val="3333FF"/>
                </a:solidFill>
              </a:rPr>
              <a:t>по назначению капитанов</a:t>
            </a:r>
          </a:p>
          <a:p>
            <a:endParaRPr lang="ru-RU" dirty="0"/>
          </a:p>
        </p:txBody>
      </p:sp>
      <p:pic>
        <p:nvPicPr>
          <p:cNvPr id="5125" name="Picture 5" descr="C:\Documents and Settings\Маша\Рабочий стол\слайд\sporta-13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8824">
            <a:off x="6997131" y="852489"/>
            <a:ext cx="1584176" cy="16690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ша\Рабочий стол\слайд\enfant-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9784">
            <a:off x="4084993" y="2526693"/>
            <a:ext cx="5074444" cy="3497627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капитанов команд </a:t>
            </a:r>
            <a:br>
              <a:rPr lang="ru-RU" sz="5400" b="1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n>
                <a:solidFill>
                  <a:srgbClr val="3333FF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3744416"/>
          </a:xfrm>
        </p:spPr>
        <p:txBody>
          <a:bodyPr>
            <a:normAutofit/>
          </a:bodyPr>
          <a:lstStyle/>
          <a:p>
            <a:r>
              <a:rPr lang="ru-RU" sz="5200" b="1" dirty="0" smtClean="0">
                <a:solidFill>
                  <a:srgbClr val="3333FF"/>
                </a:solidFill>
              </a:rPr>
              <a:t>сами играющие </a:t>
            </a:r>
          </a:p>
          <a:p>
            <a:pPr marL="0" indent="0">
              <a:buNone/>
            </a:pPr>
            <a:r>
              <a:rPr lang="ru-RU" sz="5200" b="1" dirty="0" smtClean="0">
                <a:solidFill>
                  <a:srgbClr val="3333FF"/>
                </a:solidFill>
              </a:rPr>
              <a:t> </a:t>
            </a:r>
          </a:p>
          <a:p>
            <a:r>
              <a:rPr lang="ru-RU" sz="5200" b="1" dirty="0" smtClean="0">
                <a:solidFill>
                  <a:srgbClr val="3333FF"/>
                </a:solidFill>
              </a:rPr>
              <a:t>назначает руководитель</a:t>
            </a:r>
            <a:endParaRPr lang="ru-RU" sz="52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39000" cy="13681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500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        </a:t>
            </a:r>
            <a:r>
              <a:rPr lang="ru-RU" sz="3200" dirty="0" smtClean="0">
                <a:ln w="500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Игры являются сокровищницей </a:t>
            </a:r>
            <a:r>
              <a:rPr lang="en-US" sz="3200" dirty="0" smtClean="0">
                <a:ln w="500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     </a:t>
            </a:r>
            <a:br>
              <a:rPr lang="en-US" sz="3200" dirty="0" smtClean="0">
                <a:ln w="500"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en-US" sz="3200" dirty="0" smtClean="0">
                <a:ln w="500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                 </a:t>
            </a:r>
            <a:r>
              <a:rPr lang="ru-RU" sz="3200" dirty="0" smtClean="0">
                <a:ln w="500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человеческой культуры.</a:t>
            </a:r>
            <a:endParaRPr lang="ru-RU" sz="3200" dirty="0">
              <a:ln w="500"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5" name="Содержимое 4" descr="article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768752" cy="4625922"/>
          </a:xfrm>
          <a:prstGeom prst="roundRect">
            <a:avLst>
              <a:gd name="adj" fmla="val 21190"/>
            </a:avLst>
          </a:prstGeom>
          <a:ln w="76200">
            <a:solidFill>
              <a:srgbClr val="3333FF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/>
              <a:t>Выделение водящих: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445848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rgbClr val="CC00CC"/>
                </a:solidFill>
              </a:rPr>
              <a:t>По назначению руководителя</a:t>
            </a:r>
          </a:p>
          <a:p>
            <a:r>
              <a:rPr lang="ru-RU" sz="4400" b="1" dirty="0" smtClean="0">
                <a:solidFill>
                  <a:srgbClr val="CC00CC"/>
                </a:solidFill>
              </a:rPr>
              <a:t>По жребию</a:t>
            </a:r>
          </a:p>
          <a:p>
            <a:r>
              <a:rPr lang="ru-RU" sz="4400" b="1" dirty="0" smtClean="0">
                <a:solidFill>
                  <a:srgbClr val="CC00CC"/>
                </a:solidFill>
              </a:rPr>
              <a:t>По выбору играющих</a:t>
            </a:r>
          </a:p>
          <a:p>
            <a:r>
              <a:rPr lang="ru-RU" sz="4400" b="1" dirty="0" smtClean="0">
                <a:solidFill>
                  <a:srgbClr val="CC00CC"/>
                </a:solidFill>
              </a:rPr>
              <a:t>По результатам предыдущих игр</a:t>
            </a:r>
            <a:endParaRPr lang="ru-RU" sz="4400" b="1" dirty="0">
              <a:solidFill>
                <a:srgbClr val="CC00CC"/>
              </a:solidFill>
            </a:endParaRPr>
          </a:p>
        </p:txBody>
      </p:sp>
      <p:pic>
        <p:nvPicPr>
          <p:cNvPr id="7171" name="Picture 3" descr="C:\Documents and Settings\Маша\Рабочий стол\слайд\animashki-sport-10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84784"/>
            <a:ext cx="1574754" cy="2160240"/>
          </a:xfrm>
          <a:prstGeom prst="rect">
            <a:avLst/>
          </a:prstGeom>
          <a:noFill/>
        </p:spPr>
      </p:pic>
      <p:pic>
        <p:nvPicPr>
          <p:cNvPr id="7172" name="Picture 4" descr="C:\Documents and Settings\Маша\Рабочий стол\слайд\animashki-sport-12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234095"/>
            <a:ext cx="2160240" cy="16239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Маша\Рабочий стол\слайд\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56587">
            <a:off x="5132670" y="3334069"/>
            <a:ext cx="3647254" cy="27354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568952" cy="122413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для расслабления </a:t>
            </a:r>
            <a:br>
              <a:rPr lang="ru-RU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(детям 3-6 лет)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7200"/>
              </a:lnSpc>
              <a:buNone/>
            </a:pPr>
            <a:r>
              <a:rPr lang="ru-RU" sz="60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Даже маленькие</a:t>
            </a:r>
          </a:p>
          <a:p>
            <a:pPr>
              <a:lnSpc>
                <a:spcPts val="7200"/>
              </a:lnSpc>
              <a:buNone/>
            </a:pPr>
            <a:r>
              <a:rPr lang="ru-RU" sz="60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дети должны </a:t>
            </a:r>
          </a:p>
          <a:p>
            <a:pPr>
              <a:lnSpc>
                <a:spcPts val="7200"/>
              </a:lnSpc>
              <a:buNone/>
            </a:pPr>
            <a:r>
              <a:rPr lang="ru-RU" sz="6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меть</a:t>
            </a:r>
          </a:p>
          <a:p>
            <a:pPr>
              <a:lnSpc>
                <a:spcPts val="7200"/>
              </a:lnSpc>
              <a:buNone/>
            </a:pPr>
            <a:r>
              <a:rPr lang="ru-RU" sz="60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расслабляться</a:t>
            </a:r>
            <a:endParaRPr lang="ru-RU" sz="60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играют большую роль в умственном и физическом развитии ребенка. Различные подвижные игры помогают развивать различные группы мышц тела, координацию движений, способствуют развитию речи и мышления. </a:t>
            </a:r>
          </a:p>
          <a:p>
            <a:endParaRPr lang="ru-RU" dirty="0"/>
          </a:p>
        </p:txBody>
      </p:sp>
      <p:pic>
        <p:nvPicPr>
          <p:cNvPr id="9219" name="Picture 3" descr="C:\Documents and Settings\Маша\Рабочий стол\слайд\1315259646_247438326_7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9670">
            <a:off x="5857071" y="479969"/>
            <a:ext cx="2021096" cy="1367878"/>
          </a:xfrm>
          <a:prstGeom prst="roundRect">
            <a:avLst/>
          </a:prstGeom>
          <a:noFill/>
          <a:ln w="57150">
            <a:solidFill>
              <a:srgbClr val="CC00CC"/>
            </a:solidFill>
          </a:ln>
        </p:spPr>
      </p:pic>
      <p:pic>
        <p:nvPicPr>
          <p:cNvPr id="9221" name="Picture 5" descr="C:\Documents and Settings\Маша\Рабочий стол\слайд\animashki-sport-2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8218">
            <a:off x="179512" y="5013176"/>
            <a:ext cx="1085850" cy="1524000"/>
          </a:xfrm>
          <a:prstGeom prst="rect">
            <a:avLst/>
          </a:prstGeom>
          <a:noFill/>
        </p:spPr>
      </p:pic>
      <p:pic>
        <p:nvPicPr>
          <p:cNvPr id="9222" name="Picture 6" descr="C:\Documents and Settings\Маша\Рабочий стол\слайд\animashki-sport-33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9177">
            <a:off x="7304258" y="4152674"/>
            <a:ext cx="1831742" cy="18317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525344"/>
            <a:ext cx="7772400" cy="1362456"/>
          </a:xfrm>
        </p:spPr>
        <p:txBody>
          <a:bodyPr/>
          <a:lstStyle/>
          <a:p>
            <a:r>
              <a:rPr lang="ru-RU" sz="4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Игры на внимание</a:t>
            </a:r>
            <a:br>
              <a:rPr lang="ru-RU" sz="4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♥ «Не перепутай!» </a:t>
            </a:r>
            <a:b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♥ «Три движения» </a:t>
            </a:r>
            <a:b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♥ «Быстрей шагай» </a:t>
            </a:r>
            <a:b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♥ «Пройти бесшумно» </a:t>
            </a:r>
            <a:b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♥ «Вернись скорее» </a:t>
            </a:r>
            <a:b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♥ «Удочка»</a:t>
            </a:r>
            <a:br>
              <a:rPr lang="ru-RU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29000"/>
            <a:ext cx="8640960" cy="4176464"/>
          </a:xfrm>
        </p:spPr>
        <p:txBody>
          <a:bodyPr/>
          <a:lstStyle/>
          <a:p>
            <a:r>
              <a:rPr lang="ru-RU" sz="5400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игры:</a:t>
            </a:r>
            <a:br>
              <a:rPr lang="ru-RU" sz="5400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ea typeface="Calibri" pitchFamily="34" charset="0"/>
                <a:cs typeface="Times New Roman" pitchFamily="18" charset="0"/>
              </a:rPr>
            </a:br>
            <a: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 </a:t>
            </a: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♠ </a:t>
            </a:r>
            <a:r>
              <a:rPr lang="ru-RU" sz="45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5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Тарелочка по кругу</a:t>
            </a:r>
            <a:r>
              <a:rPr lang="ru-RU" sz="45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5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500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ru-RU" sz="4500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♠ </a:t>
            </a:r>
            <a:r>
              <a:rPr lang="ru-RU" sz="45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5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Догони колокольчик</a:t>
            </a:r>
            <a:r>
              <a:rPr lang="ru-RU" sz="45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5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500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ru-RU" sz="4500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 pitchFamily="34" charset="0"/>
                <a:cs typeface="Times New Roman"/>
              </a:rPr>
              <a:t> ♠</a:t>
            </a:r>
            <a:r>
              <a:rPr lang="ru-RU" sz="45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 pitchFamily="34" charset="0"/>
                <a:cs typeface="Times New Roman"/>
              </a:rPr>
              <a:t> </a:t>
            </a: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Палка-рычаг</a:t>
            </a: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♠ </a:t>
            </a:r>
            <a:r>
              <a:rPr lang="ru-RU" sz="45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«Сумей догнать» </a:t>
            </a:r>
            <a:br>
              <a:rPr lang="ru-RU" sz="45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♠ </a:t>
            </a:r>
            <a:r>
              <a:rPr lang="ru-RU" sz="45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«Пройти бесшумно» </a:t>
            </a:r>
            <a:br>
              <a:rPr lang="ru-RU" sz="45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♠ </a:t>
            </a:r>
            <a:r>
              <a:rPr lang="ru-RU" sz="45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500" dirty="0" err="1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Сантики</a:t>
            </a:r>
            <a:r>
              <a:rPr lang="ru-RU" sz="45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500" dirty="0" err="1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сантики</a:t>
            </a:r>
            <a:r>
              <a:rPr lang="ru-RU" sz="45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500" dirty="0" err="1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лим</a:t>
            </a:r>
            <a:r>
              <a:rPr lang="ru-RU" sz="45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500" dirty="0" err="1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по-по</a:t>
            </a:r>
            <a:r>
              <a:rPr lang="ru-RU" sz="45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5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1362456"/>
          </a:xfrm>
        </p:spPr>
        <p:txBody>
          <a:bodyPr/>
          <a:lstStyle/>
          <a:p>
            <a:pPr algn="ctr"/>
            <a:r>
              <a:rPr lang="ru-RU" sz="45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Игры для расслабления</a:t>
            </a:r>
            <a:r>
              <a:rPr lang="ru-RU" dirty="0" smtClean="0">
                <a:solidFill>
                  <a:srgbClr val="3333FF"/>
                </a:solidFill>
              </a:rPr>
              <a:t/>
            </a:r>
            <a:br>
              <a:rPr lang="ru-RU" dirty="0" smtClean="0">
                <a:solidFill>
                  <a:srgbClr val="3333FF"/>
                </a:solidFill>
              </a:rPr>
            </a:b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7772400" cy="5112568"/>
          </a:xfrm>
        </p:spPr>
        <p:txBody>
          <a:bodyPr>
            <a:normAutofit fontScale="55000" lnSpcReduction="20000"/>
          </a:bodyPr>
          <a:lstStyle/>
          <a:p>
            <a:endParaRPr lang="ru-RU" sz="6400" dirty="0" smtClean="0">
              <a:solidFill>
                <a:srgbClr val="CC00CC"/>
              </a:solidFill>
              <a:latin typeface="Times New Roman"/>
              <a:cs typeface="Times New Roman"/>
            </a:endParaRPr>
          </a:p>
          <a:p>
            <a:r>
              <a:rPr lang="ru-RU" sz="7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♥ Волшебный воздушный шарик</a:t>
            </a:r>
          </a:p>
          <a:p>
            <a:r>
              <a:rPr lang="ru-RU" sz="7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♥ Мороженое</a:t>
            </a:r>
          </a:p>
          <a:p>
            <a:r>
              <a:rPr lang="ru-RU" sz="7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♥ Я рядом с тобой</a:t>
            </a:r>
          </a:p>
          <a:p>
            <a:r>
              <a:rPr lang="ru-RU" sz="7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♥ Медведь после спячки </a:t>
            </a:r>
          </a:p>
          <a:p>
            <a:r>
              <a:rPr lang="ru-RU" sz="7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♥ Макароны</a:t>
            </a:r>
          </a:p>
          <a:p>
            <a:r>
              <a:rPr lang="ru-RU" sz="7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♥ Могучий лев</a:t>
            </a:r>
          </a:p>
          <a:p>
            <a:endParaRPr lang="ru-RU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49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22002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воспитатель МБДОУ «Детский сад №9»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Яшкино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Яремчук Юлия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48880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ИГРЫ ФИЗИЧЕСКОГО ВОСПИТАНИЯ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ДЕЛЯТСЯ  НА ДВЕ БОЛЬШИЕ ГРУППЫ: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ПОДВИЖНЫЕ И СПОРТИВНЫЕ.</a:t>
            </a:r>
          </a:p>
          <a:p>
            <a:endParaRPr lang="ru-RU" dirty="0"/>
          </a:p>
        </p:txBody>
      </p:sp>
      <p:pic>
        <p:nvPicPr>
          <p:cNvPr id="5" name="Рисунок 4" descr="sport-game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0977" r="10977"/>
          <a:stretch>
            <a:fillRect/>
          </a:stretch>
        </p:blipFill>
        <p:spPr>
          <a:ln w="76200">
            <a:solidFill>
              <a:srgbClr val="00B0F0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lementy_sportivnyx_igr_badmin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268760"/>
            <a:ext cx="3672408" cy="54068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Спортивные игры </a:t>
            </a:r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</a:rPr>
              <a:t>укрепляют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крупные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группы мышц,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</a:rPr>
              <a:t>развивают</a:t>
            </a:r>
            <a:r>
              <a:rPr lang="ru-RU" sz="3600" b="1" dirty="0" smtClean="0">
                <a:solidFill>
                  <a:srgbClr val="FF0000"/>
                </a:solidFill>
              </a:rPr>
              <a:t> психофизические качества: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- силу,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- быстроту,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- ловкость, выносливость.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Воспитывается: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- сдержанность,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- самообладание,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- ответственность,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- воля,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- решительность.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ша\Рабочий стол\слайд\fizk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44" y="1916832"/>
            <a:ext cx="5577456" cy="4941168"/>
          </a:xfrm>
          <a:prstGeom prst="teardrop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5616624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Подвижные игры с элементами спортивных игр требуют особой подготовки организма ребенка для их проведения. 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ша\Рабочий стол\слайд\tennis-doshkolnikov-dev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4283967" cy="4453122"/>
          </a:xfrm>
          <a:prstGeom prst="smileyFace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3968" y="188640"/>
            <a:ext cx="4572000" cy="563231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Обучать детей играм с элементами спортивных игр следует постепенно, переходя от простого к сложному. 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2212848" cy="2282945"/>
          </a:xfrm>
        </p:spPr>
        <p:txBody>
          <a:bodyPr>
            <a:noAutofit/>
          </a:bodyPr>
          <a:lstStyle/>
          <a:p>
            <a:r>
              <a:rPr lang="ru-RU" sz="220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Подвижная игра с правилами — это сознательная, активная деятельность ребенка</a:t>
            </a:r>
            <a:endParaRPr lang="ru-RU" sz="2200" dirty="0">
              <a:ln>
                <a:solidFill>
                  <a:srgbClr val="92D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Игра — незаменимое средство пополнения ребенком знаний и представлений об окружающем мире, развития мышления, смекалки, ловкости, сноровки, ценных морально-волевых качеств.</a:t>
            </a:r>
            <a:endParaRPr lang="ru-RU" sz="1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Рисунок 6" descr="896538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407" r="11407"/>
          <a:stretch>
            <a:fillRect/>
          </a:stretch>
        </p:blipFill>
        <p:spPr>
          <a:xfrm rot="420000">
            <a:off x="3300199" y="1053003"/>
            <a:ext cx="4991217" cy="4249947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Маша\Рабочий стол\слайд\animashki-sport-4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4182">
            <a:off x="7217645" y="5003009"/>
            <a:ext cx="1584535" cy="15845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305800" cy="1143000"/>
          </a:xfrm>
        </p:spPr>
        <p:txBody>
          <a:bodyPr>
            <a:noAutofit/>
          </a:bodyPr>
          <a:lstStyle/>
          <a:p>
            <a:r>
              <a:rPr lang="ru-RU" sz="4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Подвижные игры являются одним из условий развития культуры ребенка. В них он осмысливает и познает окружающий мир: развивается его интеллект, фантазия, воображение, формируются социальные качества. </a:t>
            </a:r>
            <a:endParaRPr lang="ru-RU" sz="4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ша\Рабочий стол\слайд\игры для де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6242">
            <a:off x="6361622" y="4695202"/>
            <a:ext cx="2599823" cy="194986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в подвижной игре выполняют организующую роль:</a:t>
            </a:r>
          </a:p>
          <a:p>
            <a:pPr>
              <a:buFontTx/>
              <a:buChar char="-"/>
            </a:pPr>
            <a:r>
              <a:rPr lang="ru-RU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ими определяется её ход,</a:t>
            </a:r>
          </a:p>
          <a:p>
            <a:pPr>
              <a:buFontTx/>
              <a:buChar char="-"/>
            </a:pPr>
            <a:r>
              <a:rPr lang="ru-RU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последовательность действий, </a:t>
            </a:r>
          </a:p>
          <a:p>
            <a:pPr>
              <a:buFontTx/>
              <a:buChar char="-"/>
            </a:pPr>
            <a:r>
              <a:rPr lang="ru-RU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взаимоотношения играющих, </a:t>
            </a:r>
          </a:p>
          <a:p>
            <a:r>
              <a:rPr lang="ru-RU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поведение каждого ребёнка. </a:t>
            </a:r>
            <a:endParaRPr lang="ru-RU" sz="40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709</TotalTime>
  <Words>491</Words>
  <Application>Microsoft Office PowerPoint</Application>
  <PresentationFormat>Экран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             - ПОДВИЖНЫЕ ИГРЫ    - ИГРЫ НА ВНИМАНИЕ        И РАССЛАБЛЕНИЕ </vt:lpstr>
      <vt:lpstr>        Игры являются сокровищницей                        человеческой культуры.</vt:lpstr>
      <vt:lpstr>ИГРЫ ФИЗИЧЕСКОГО ВОСПИТАНИЯ</vt:lpstr>
      <vt:lpstr>                   Спортивные игры укрепляют крупные  группы мышц,  развивают психофизические качества: - силу, - быстроту, - ловкость, выносливость. Воспитывается: - сдержанность, - самообладание, - ответственность, - воля, - решительность.  </vt:lpstr>
      <vt:lpstr>Слайд 5</vt:lpstr>
      <vt:lpstr>Слайд 6</vt:lpstr>
      <vt:lpstr>Подвижная игра с правилами — это сознательная, активная деятельность ребенка</vt:lpstr>
      <vt:lpstr>Подвижные игры являются одним из условий развития культуры ребенка. В них он осмысливает и познает окружающий мир: развивается его интеллект, фантазия, воображение, формируются социальные качества. </vt:lpstr>
      <vt:lpstr>Слайд 9</vt:lpstr>
      <vt:lpstr>В активном движении, ребенок, как правило, «сбрасывает» все негативное, накопленное им за определенный период. </vt:lpstr>
      <vt:lpstr>Физические упражнения способствуют развитию внутренней саморегуляции:</vt:lpstr>
      <vt:lpstr>Игры способствуют развитию и внимания, и воображения, и мышления. </vt:lpstr>
      <vt:lpstr>Ребёнок, как и взрослый, познаёт мир в процессе деятельности.</vt:lpstr>
      <vt:lpstr>  Подвижные игры воспитывают</vt:lpstr>
      <vt:lpstr>Подготовка к проведению игры </vt:lpstr>
      <vt:lpstr>Подготовка места для игры.  </vt:lpstr>
      <vt:lpstr>Объяснение игры  </vt:lpstr>
      <vt:lpstr>Распределение на команды  </vt:lpstr>
      <vt:lpstr>Выбор капитанов команд  </vt:lpstr>
      <vt:lpstr>Выделение водящих:  </vt:lpstr>
      <vt:lpstr>Игры для расслабления  (детям 3-6 лет) </vt:lpstr>
      <vt:lpstr>Заключение </vt:lpstr>
      <vt:lpstr>Игры на внимание ♥ «Не перепутай!»  ♥ «Три движения»  ♥ «Быстрей шагай»  ♥ «Пройти бесшумно»  ♥ «Вернись скорее»  ♥ «Удочка»    </vt:lpstr>
      <vt:lpstr>Подвижные игры:   ♠ «Тарелочка по кругу»  ♠ «Догони колокольчик»   ♠ «Палка-рычаг»   ♠ «Сумей догнать»  ♠ «Пройти бесшумно»  ♠ «Сантики-сантики-лим-по-по»   </vt:lpstr>
      <vt:lpstr>Игры для расслабления </vt:lpstr>
      <vt:lpstr>Презентацию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Admin</cp:lastModifiedBy>
  <cp:revision>84</cp:revision>
  <dcterms:modified xsi:type="dcterms:W3CDTF">2013-02-23T05:47:17Z</dcterms:modified>
</cp:coreProperties>
</file>