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40" r:id="rId2"/>
    <p:sldId id="324" r:id="rId3"/>
    <p:sldId id="325" r:id="rId4"/>
    <p:sldId id="343" r:id="rId5"/>
    <p:sldId id="344" r:id="rId6"/>
    <p:sldId id="345" r:id="rId7"/>
    <p:sldId id="346" r:id="rId8"/>
    <p:sldId id="347" r:id="rId9"/>
    <p:sldId id="356" r:id="rId10"/>
    <p:sldId id="355" r:id="rId11"/>
    <p:sldId id="338" r:id="rId12"/>
    <p:sldId id="357" r:id="rId13"/>
    <p:sldId id="359" r:id="rId14"/>
    <p:sldId id="358" r:id="rId15"/>
    <p:sldId id="348" r:id="rId16"/>
    <p:sldId id="349" r:id="rId17"/>
    <p:sldId id="350" r:id="rId18"/>
    <p:sldId id="34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99B3"/>
    <a:srgbClr val="5F9127"/>
    <a:srgbClr val="FFE94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100" autoAdjust="0"/>
  </p:normalViewPr>
  <p:slideViewPr>
    <p:cSldViewPr>
      <p:cViewPr>
        <p:scale>
          <a:sx n="39" d="100"/>
          <a:sy n="39" d="100"/>
        </p:scale>
        <p:origin x="-533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5D35B-FD56-4ECB-B704-0A4D803B6D66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60C3E-F8B8-4A34-A4B8-FCDA194103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9094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vtatuzova.ru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785926"/>
            <a:ext cx="1818173" cy="240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0298" y="2479669"/>
            <a:ext cx="111112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57620" y="3122611"/>
            <a:ext cx="753568" cy="100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42844" y="142852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«Моя математика» 1 класс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858148" y="357166"/>
            <a:ext cx="1217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 34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1406" y="785794"/>
            <a:ext cx="87868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урока: «Число шесть. Цифра 6</a:t>
            </a:r>
            <a:r>
              <a:rPr lang="ru-RU" sz="3200" dirty="0" smtClean="0">
                <a:solidFill>
                  <a:srgbClr val="FF0000"/>
                </a:solidFill>
              </a:rPr>
              <a:t>»</a:t>
            </a: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85720" y="4143380"/>
            <a:ext cx="85725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Советы учителю.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Презентация к уроку составлена на основе заданий, расположенных в учебнике. Рекомендую открыть учебник на странице с данным уроком, прочитать задания и просмотреть их в данной презентации в режиме демонстрации.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Некоторые задания можно выполнять интерактивно. Например, продолжить ряд, сравнить или вставить пропущенные числа.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этого презентацию надо перевести в режим редактирования.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303" y="1296959"/>
            <a:ext cx="4347990" cy="2941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929190" y="1714488"/>
            <a:ext cx="37862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 презентации</a:t>
            </a:r>
          </a:p>
          <a:p>
            <a:pPr algn="ctr"/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Татузова Анна Васильевна</a:t>
            </a:r>
          </a:p>
          <a:p>
            <a:pPr algn="ctr"/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http://avtatuzova.ru</a:t>
            </a:r>
            <a:endParaRPr lang="ru-RU" sz="2400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школы № 1702 </a:t>
            </a:r>
          </a:p>
          <a:p>
            <a:pPr algn="ctr"/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Москвы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Прямоугольник 177"/>
          <p:cNvSpPr/>
          <p:nvPr/>
        </p:nvSpPr>
        <p:spPr>
          <a:xfrm>
            <a:off x="4638216" y="5677247"/>
            <a:ext cx="42511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3200" dirty="0"/>
          </a:p>
        </p:txBody>
      </p:sp>
      <p:pic>
        <p:nvPicPr>
          <p:cNvPr id="87" name="Picture 1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00" t="8247" r="2975" b="8452"/>
          <a:stretch/>
        </p:blipFill>
        <p:spPr bwMode="auto">
          <a:xfrm>
            <a:off x="461575" y="2338581"/>
            <a:ext cx="2022193" cy="1090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247984"/>
            <a:ext cx="2338486" cy="943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845" y="2405043"/>
            <a:ext cx="1944283" cy="10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8073" y="1281073"/>
            <a:ext cx="1620351" cy="849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0840" y="2260036"/>
            <a:ext cx="2068166" cy="116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239" b="12507"/>
          <a:stretch/>
        </p:blipFill>
        <p:spPr bwMode="auto">
          <a:xfrm>
            <a:off x="371305" y="1340770"/>
            <a:ext cx="2276729" cy="930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769330" y="2271715"/>
            <a:ext cx="1775249" cy="5156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 flipV="1">
            <a:off x="3635896" y="2243069"/>
            <a:ext cx="2348164" cy="2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 flipV="1">
            <a:off x="6655502" y="2243069"/>
            <a:ext cx="1988987" cy="2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 flipV="1">
            <a:off x="6679332" y="3573017"/>
            <a:ext cx="2089674" cy="1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059832" y="1340768"/>
            <a:ext cx="0" cy="364543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>
            <a:off x="6156176" y="1340768"/>
            <a:ext cx="0" cy="364543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387803" y="3861048"/>
            <a:ext cx="583797" cy="648072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 111"/>
          <p:cNvSpPr/>
          <p:nvPr/>
        </p:nvSpPr>
        <p:spPr>
          <a:xfrm>
            <a:off x="1273853" y="3861048"/>
            <a:ext cx="583797" cy="648072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 112"/>
          <p:cNvSpPr/>
          <p:nvPr/>
        </p:nvSpPr>
        <p:spPr>
          <a:xfrm>
            <a:off x="2159903" y="3861048"/>
            <a:ext cx="583797" cy="648072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3628163" y="3861048"/>
            <a:ext cx="583797" cy="648072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рямоугольник 115"/>
          <p:cNvSpPr/>
          <p:nvPr/>
        </p:nvSpPr>
        <p:spPr>
          <a:xfrm>
            <a:off x="4514213" y="3861048"/>
            <a:ext cx="583797" cy="648072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5400263" y="3861048"/>
            <a:ext cx="583797" cy="648072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6580491" y="3861048"/>
            <a:ext cx="583797" cy="648072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рямоугольник 119"/>
          <p:cNvSpPr/>
          <p:nvPr/>
        </p:nvSpPr>
        <p:spPr>
          <a:xfrm>
            <a:off x="7466541" y="3861048"/>
            <a:ext cx="583797" cy="648072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Прямоугольник 120"/>
          <p:cNvSpPr/>
          <p:nvPr/>
        </p:nvSpPr>
        <p:spPr>
          <a:xfrm>
            <a:off x="8352591" y="3861048"/>
            <a:ext cx="583797" cy="648072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7" name="Прямая соединительная линия 136"/>
          <p:cNvCxnSpPr/>
          <p:nvPr/>
        </p:nvCxnSpPr>
        <p:spPr>
          <a:xfrm flipV="1">
            <a:off x="3635896" y="3573016"/>
            <a:ext cx="2348164" cy="2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/>
          <p:cNvCxnSpPr/>
          <p:nvPr/>
        </p:nvCxnSpPr>
        <p:spPr>
          <a:xfrm>
            <a:off x="755576" y="3567862"/>
            <a:ext cx="1775249" cy="5156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Прямоугольник 140"/>
          <p:cNvSpPr/>
          <p:nvPr/>
        </p:nvSpPr>
        <p:spPr>
          <a:xfrm>
            <a:off x="251520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/>
          </a:p>
        </p:txBody>
      </p:sp>
      <p:sp>
        <p:nvSpPr>
          <p:cNvPr id="142" name="Прямоугольник 141"/>
          <p:cNvSpPr/>
          <p:nvPr/>
        </p:nvSpPr>
        <p:spPr>
          <a:xfrm>
            <a:off x="876475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/>
          </a:p>
        </p:txBody>
      </p:sp>
      <p:sp>
        <p:nvSpPr>
          <p:cNvPr id="143" name="Прямоугольник 142"/>
          <p:cNvSpPr/>
          <p:nvPr/>
        </p:nvSpPr>
        <p:spPr>
          <a:xfrm>
            <a:off x="1501430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2126385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/>
          </a:p>
        </p:txBody>
      </p:sp>
      <p:sp>
        <p:nvSpPr>
          <p:cNvPr id="145" name="Прямоугольник 144"/>
          <p:cNvSpPr/>
          <p:nvPr/>
        </p:nvSpPr>
        <p:spPr>
          <a:xfrm>
            <a:off x="4001250" y="5661248"/>
            <a:ext cx="42511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200" dirty="0"/>
          </a:p>
        </p:txBody>
      </p:sp>
      <p:sp>
        <p:nvSpPr>
          <p:cNvPr id="147" name="Прямоугольник 146"/>
          <p:cNvSpPr/>
          <p:nvPr/>
        </p:nvSpPr>
        <p:spPr>
          <a:xfrm>
            <a:off x="5276807" y="5661248"/>
            <a:ext cx="42511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200" dirty="0"/>
          </a:p>
        </p:txBody>
      </p:sp>
      <p:sp>
        <p:nvSpPr>
          <p:cNvPr id="149" name="Прямоугольник 148"/>
          <p:cNvSpPr/>
          <p:nvPr/>
        </p:nvSpPr>
        <p:spPr>
          <a:xfrm>
            <a:off x="3376295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/>
          </a:p>
        </p:txBody>
      </p:sp>
      <p:sp>
        <p:nvSpPr>
          <p:cNvPr id="150" name="Прямоугольник 149"/>
          <p:cNvSpPr/>
          <p:nvPr/>
        </p:nvSpPr>
        <p:spPr>
          <a:xfrm>
            <a:off x="2751340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/>
          </a:p>
        </p:txBody>
      </p:sp>
      <p:sp>
        <p:nvSpPr>
          <p:cNvPr id="151" name="Прямоугольник 150"/>
          <p:cNvSpPr/>
          <p:nvPr/>
        </p:nvSpPr>
        <p:spPr>
          <a:xfrm>
            <a:off x="4639029" y="5661248"/>
            <a:ext cx="42511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3200" dirty="0"/>
          </a:p>
        </p:txBody>
      </p:sp>
      <p:sp>
        <p:nvSpPr>
          <p:cNvPr id="152" name="Прямоугольник 151"/>
          <p:cNvSpPr/>
          <p:nvPr/>
        </p:nvSpPr>
        <p:spPr>
          <a:xfrm>
            <a:off x="251520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/>
          </a:p>
        </p:txBody>
      </p:sp>
      <p:sp>
        <p:nvSpPr>
          <p:cNvPr id="153" name="Прямоугольник 152"/>
          <p:cNvSpPr/>
          <p:nvPr/>
        </p:nvSpPr>
        <p:spPr>
          <a:xfrm>
            <a:off x="876475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/>
          </a:p>
        </p:txBody>
      </p:sp>
      <p:sp>
        <p:nvSpPr>
          <p:cNvPr id="154" name="Прямоугольник 153"/>
          <p:cNvSpPr/>
          <p:nvPr/>
        </p:nvSpPr>
        <p:spPr>
          <a:xfrm>
            <a:off x="1501430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/>
          </a:p>
        </p:txBody>
      </p:sp>
      <p:sp>
        <p:nvSpPr>
          <p:cNvPr id="155" name="Прямоугольник 154"/>
          <p:cNvSpPr/>
          <p:nvPr/>
        </p:nvSpPr>
        <p:spPr>
          <a:xfrm>
            <a:off x="2126385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/>
          </a:p>
        </p:txBody>
      </p:sp>
      <p:sp>
        <p:nvSpPr>
          <p:cNvPr id="156" name="Прямоугольник 155"/>
          <p:cNvSpPr/>
          <p:nvPr/>
        </p:nvSpPr>
        <p:spPr>
          <a:xfrm>
            <a:off x="4001250" y="5661248"/>
            <a:ext cx="42511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200" dirty="0"/>
          </a:p>
        </p:txBody>
      </p:sp>
      <p:sp>
        <p:nvSpPr>
          <p:cNvPr id="157" name="Прямоугольник 156"/>
          <p:cNvSpPr/>
          <p:nvPr/>
        </p:nvSpPr>
        <p:spPr>
          <a:xfrm>
            <a:off x="5276807" y="5661248"/>
            <a:ext cx="42511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200" dirty="0"/>
          </a:p>
        </p:txBody>
      </p:sp>
      <p:sp>
        <p:nvSpPr>
          <p:cNvPr id="159" name="Прямоугольник 158"/>
          <p:cNvSpPr/>
          <p:nvPr/>
        </p:nvSpPr>
        <p:spPr>
          <a:xfrm>
            <a:off x="2751340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/>
          </a:p>
        </p:txBody>
      </p:sp>
      <p:sp>
        <p:nvSpPr>
          <p:cNvPr id="160" name="Прямоугольник 159"/>
          <p:cNvSpPr/>
          <p:nvPr/>
        </p:nvSpPr>
        <p:spPr>
          <a:xfrm>
            <a:off x="4639029" y="5661248"/>
            <a:ext cx="42511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3200" dirty="0"/>
          </a:p>
        </p:txBody>
      </p:sp>
      <p:sp>
        <p:nvSpPr>
          <p:cNvPr id="161" name="Прямоугольник 160"/>
          <p:cNvSpPr/>
          <p:nvPr/>
        </p:nvSpPr>
        <p:spPr>
          <a:xfrm>
            <a:off x="251520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/>
          </a:p>
        </p:txBody>
      </p:sp>
      <p:sp>
        <p:nvSpPr>
          <p:cNvPr id="162" name="Прямоугольник 161"/>
          <p:cNvSpPr/>
          <p:nvPr/>
        </p:nvSpPr>
        <p:spPr>
          <a:xfrm>
            <a:off x="876475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/>
          </a:p>
        </p:txBody>
      </p:sp>
      <p:sp>
        <p:nvSpPr>
          <p:cNvPr id="163" name="Прямоугольник 162"/>
          <p:cNvSpPr/>
          <p:nvPr/>
        </p:nvSpPr>
        <p:spPr>
          <a:xfrm>
            <a:off x="1501430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/>
          </a:p>
        </p:txBody>
      </p:sp>
      <p:sp>
        <p:nvSpPr>
          <p:cNvPr id="164" name="Прямоугольник 163"/>
          <p:cNvSpPr/>
          <p:nvPr/>
        </p:nvSpPr>
        <p:spPr>
          <a:xfrm>
            <a:off x="2126385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/>
          </a:p>
        </p:txBody>
      </p:sp>
      <p:sp>
        <p:nvSpPr>
          <p:cNvPr id="165" name="Прямоугольник 164"/>
          <p:cNvSpPr/>
          <p:nvPr/>
        </p:nvSpPr>
        <p:spPr>
          <a:xfrm>
            <a:off x="4001250" y="5661248"/>
            <a:ext cx="42511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200" dirty="0"/>
          </a:p>
        </p:txBody>
      </p:sp>
      <p:sp>
        <p:nvSpPr>
          <p:cNvPr id="166" name="Прямоугольник 165"/>
          <p:cNvSpPr/>
          <p:nvPr/>
        </p:nvSpPr>
        <p:spPr>
          <a:xfrm>
            <a:off x="5276807" y="5661248"/>
            <a:ext cx="42511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200" dirty="0"/>
          </a:p>
        </p:txBody>
      </p:sp>
      <p:sp>
        <p:nvSpPr>
          <p:cNvPr id="168" name="Прямоугольник 167"/>
          <p:cNvSpPr/>
          <p:nvPr/>
        </p:nvSpPr>
        <p:spPr>
          <a:xfrm>
            <a:off x="2751340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/>
          </a:p>
        </p:txBody>
      </p:sp>
      <p:sp>
        <p:nvSpPr>
          <p:cNvPr id="169" name="Прямоугольник 168"/>
          <p:cNvSpPr/>
          <p:nvPr/>
        </p:nvSpPr>
        <p:spPr>
          <a:xfrm>
            <a:off x="4628242" y="5677247"/>
            <a:ext cx="42511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3200" dirty="0"/>
          </a:p>
        </p:txBody>
      </p:sp>
      <p:sp>
        <p:nvSpPr>
          <p:cNvPr id="170" name="Прямоугольник 169"/>
          <p:cNvSpPr/>
          <p:nvPr/>
        </p:nvSpPr>
        <p:spPr>
          <a:xfrm>
            <a:off x="251520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/>
          </a:p>
        </p:txBody>
      </p:sp>
      <p:sp>
        <p:nvSpPr>
          <p:cNvPr id="171" name="Прямоугольник 170"/>
          <p:cNvSpPr/>
          <p:nvPr/>
        </p:nvSpPr>
        <p:spPr>
          <a:xfrm>
            <a:off x="876475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/>
          </a:p>
        </p:txBody>
      </p:sp>
      <p:sp>
        <p:nvSpPr>
          <p:cNvPr id="172" name="Прямоугольник 171"/>
          <p:cNvSpPr/>
          <p:nvPr/>
        </p:nvSpPr>
        <p:spPr>
          <a:xfrm>
            <a:off x="1501430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/>
          </a:p>
        </p:txBody>
      </p:sp>
      <p:sp>
        <p:nvSpPr>
          <p:cNvPr id="173" name="Прямоугольник 172"/>
          <p:cNvSpPr/>
          <p:nvPr/>
        </p:nvSpPr>
        <p:spPr>
          <a:xfrm>
            <a:off x="2126385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/>
          </a:p>
        </p:txBody>
      </p:sp>
      <p:sp>
        <p:nvSpPr>
          <p:cNvPr id="174" name="Прямоугольник 173"/>
          <p:cNvSpPr/>
          <p:nvPr/>
        </p:nvSpPr>
        <p:spPr>
          <a:xfrm>
            <a:off x="4001250" y="5661248"/>
            <a:ext cx="42511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200" dirty="0"/>
          </a:p>
        </p:txBody>
      </p:sp>
      <p:sp>
        <p:nvSpPr>
          <p:cNvPr id="175" name="Прямоугольник 174"/>
          <p:cNvSpPr/>
          <p:nvPr/>
        </p:nvSpPr>
        <p:spPr>
          <a:xfrm>
            <a:off x="5276807" y="5661248"/>
            <a:ext cx="42511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200" dirty="0"/>
          </a:p>
        </p:txBody>
      </p:sp>
      <p:sp>
        <p:nvSpPr>
          <p:cNvPr id="177" name="Прямоугольник 176"/>
          <p:cNvSpPr/>
          <p:nvPr/>
        </p:nvSpPr>
        <p:spPr>
          <a:xfrm>
            <a:off x="2751340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/>
          </a:p>
        </p:txBody>
      </p:sp>
      <p:sp>
        <p:nvSpPr>
          <p:cNvPr id="176" name="Прямоугольник 175"/>
          <p:cNvSpPr/>
          <p:nvPr/>
        </p:nvSpPr>
        <p:spPr>
          <a:xfrm>
            <a:off x="3374719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/>
          </a:p>
        </p:txBody>
      </p:sp>
      <p:sp>
        <p:nvSpPr>
          <p:cNvPr id="158" name="Прямоугольник 157"/>
          <p:cNvSpPr/>
          <p:nvPr/>
        </p:nvSpPr>
        <p:spPr>
          <a:xfrm>
            <a:off x="3383386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/>
          </a:p>
        </p:txBody>
      </p:sp>
      <p:sp>
        <p:nvSpPr>
          <p:cNvPr id="179" name="Прямоугольник 178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180" name="TextBox 179"/>
          <p:cNvSpPr txBox="1"/>
          <p:nvPr/>
        </p:nvSpPr>
        <p:spPr>
          <a:xfrm>
            <a:off x="179512" y="11663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34. Число шесть. Цифра 6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55643" y="509771"/>
            <a:ext cx="8884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Рассмотри рисунки Кати, Пети и Вовы. Помоги им записать и сравнить числа.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995086" y="5517232"/>
            <a:ext cx="1825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214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2566 -0.2629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30" y="-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-0.12014 -0.2629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7" y="-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-0.36129 -0.2652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375 -0.2629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-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0.37101 -0.2629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42" y="-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0.07066 -0.2629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4" y="-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0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0.57327 -0.2629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63" y="-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0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0.55625 -0.2629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12" y="-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7 L 0.32813 -0.2652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 animBg="1"/>
      <p:bldP spid="143" grpId="0" animBg="1"/>
      <p:bldP spid="145" grpId="0" animBg="1"/>
      <p:bldP spid="149" grpId="0" animBg="1"/>
      <p:bldP spid="169" grpId="0" animBg="1"/>
      <p:bldP spid="173" grpId="0" animBg="1"/>
      <p:bldP spid="177" grpId="0" animBg="1"/>
      <p:bldP spid="176" grpId="0" animBg="1"/>
      <p:bldP spid="1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Box 102"/>
          <p:cNvSpPr txBox="1"/>
          <p:nvPr/>
        </p:nvSpPr>
        <p:spPr>
          <a:xfrm>
            <a:off x="231010" y="620688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четыре равенства можно записать к рисунку ?</a:t>
            </a:r>
          </a:p>
        </p:txBody>
      </p:sp>
      <p:grpSp>
        <p:nvGrpSpPr>
          <p:cNvPr id="2" name="Группа 95"/>
          <p:cNvGrpSpPr/>
          <p:nvPr/>
        </p:nvGrpSpPr>
        <p:grpSpPr>
          <a:xfrm>
            <a:off x="251520" y="1210897"/>
            <a:ext cx="881195" cy="640869"/>
            <a:chOff x="1928794" y="2143116"/>
            <a:chExt cx="1571636" cy="1214446"/>
          </a:xfrm>
        </p:grpSpPr>
        <p:sp>
          <p:nvSpPr>
            <p:cNvPr id="124" name="Прямоугольник 123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79512" y="2216371"/>
            <a:ext cx="2658561" cy="384521"/>
            <a:chOff x="179512" y="2216371"/>
            <a:chExt cx="2658561" cy="384521"/>
          </a:xfrm>
        </p:grpSpPr>
        <p:grpSp>
          <p:nvGrpSpPr>
            <p:cNvPr id="3" name="Группа 95"/>
            <p:cNvGrpSpPr/>
            <p:nvPr/>
          </p:nvGrpSpPr>
          <p:grpSpPr>
            <a:xfrm>
              <a:off x="179512" y="2216371"/>
              <a:ext cx="440597" cy="384521"/>
              <a:chOff x="1928794" y="2143116"/>
              <a:chExt cx="1571636" cy="1214446"/>
            </a:xfrm>
          </p:grpSpPr>
          <p:sp>
            <p:nvSpPr>
              <p:cNvPr id="128" name="Прямоугольник 127"/>
              <p:cNvSpPr/>
              <p:nvPr/>
            </p:nvSpPr>
            <p:spPr>
              <a:xfrm>
                <a:off x="1928794" y="2143116"/>
                <a:ext cx="1571636" cy="857256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9" name="Овал 128"/>
              <p:cNvSpPr/>
              <p:nvPr/>
            </p:nvSpPr>
            <p:spPr>
              <a:xfrm>
                <a:off x="2071670" y="3000372"/>
                <a:ext cx="428628" cy="35719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0" name="Овал 129"/>
              <p:cNvSpPr/>
              <p:nvPr/>
            </p:nvSpPr>
            <p:spPr>
              <a:xfrm>
                <a:off x="2786050" y="3000372"/>
                <a:ext cx="428628" cy="35719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" name="Группа 95"/>
            <p:cNvGrpSpPr/>
            <p:nvPr/>
          </p:nvGrpSpPr>
          <p:grpSpPr>
            <a:xfrm>
              <a:off x="734003" y="2216371"/>
              <a:ext cx="440597" cy="384521"/>
              <a:chOff x="1928794" y="2143116"/>
              <a:chExt cx="1571636" cy="1214446"/>
            </a:xfrm>
            <a:solidFill>
              <a:srgbClr val="FFFF00"/>
            </a:solidFill>
          </p:grpSpPr>
          <p:sp>
            <p:nvSpPr>
              <p:cNvPr id="134" name="Прямоугольник 133"/>
              <p:cNvSpPr/>
              <p:nvPr/>
            </p:nvSpPr>
            <p:spPr>
              <a:xfrm>
                <a:off x="1928794" y="2143116"/>
                <a:ext cx="1571636" cy="85725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5" name="Овал 134"/>
              <p:cNvSpPr/>
              <p:nvPr/>
            </p:nvSpPr>
            <p:spPr>
              <a:xfrm>
                <a:off x="2071670" y="3000372"/>
                <a:ext cx="428628" cy="35719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6" name="Овал 135"/>
              <p:cNvSpPr/>
              <p:nvPr/>
            </p:nvSpPr>
            <p:spPr>
              <a:xfrm>
                <a:off x="2786050" y="3000372"/>
                <a:ext cx="428628" cy="35719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" name="Группа 95"/>
            <p:cNvGrpSpPr/>
            <p:nvPr/>
          </p:nvGrpSpPr>
          <p:grpSpPr>
            <a:xfrm>
              <a:off x="1288494" y="2216371"/>
              <a:ext cx="440597" cy="384521"/>
              <a:chOff x="1928794" y="2143116"/>
              <a:chExt cx="1571636" cy="1214446"/>
            </a:xfrm>
            <a:solidFill>
              <a:srgbClr val="FFFF00"/>
            </a:solidFill>
          </p:grpSpPr>
          <p:sp>
            <p:nvSpPr>
              <p:cNvPr id="127" name="Прямоугольник 126"/>
              <p:cNvSpPr/>
              <p:nvPr/>
            </p:nvSpPr>
            <p:spPr>
              <a:xfrm>
                <a:off x="1928794" y="2143116"/>
                <a:ext cx="1571636" cy="85725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1" name="Овал 130"/>
              <p:cNvSpPr/>
              <p:nvPr/>
            </p:nvSpPr>
            <p:spPr>
              <a:xfrm>
                <a:off x="2071670" y="3000372"/>
                <a:ext cx="428628" cy="35719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3" name="Овал 132"/>
              <p:cNvSpPr/>
              <p:nvPr/>
            </p:nvSpPr>
            <p:spPr>
              <a:xfrm>
                <a:off x="2786050" y="3000372"/>
                <a:ext cx="428628" cy="35719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" name="Группа 95"/>
            <p:cNvGrpSpPr/>
            <p:nvPr/>
          </p:nvGrpSpPr>
          <p:grpSpPr>
            <a:xfrm>
              <a:off x="1842985" y="2216371"/>
              <a:ext cx="440597" cy="384521"/>
              <a:chOff x="1928794" y="2143116"/>
              <a:chExt cx="1571636" cy="1214446"/>
            </a:xfrm>
            <a:solidFill>
              <a:srgbClr val="FFFF00"/>
            </a:solidFill>
          </p:grpSpPr>
          <p:sp>
            <p:nvSpPr>
              <p:cNvPr id="113" name="Прямоугольник 112"/>
              <p:cNvSpPr/>
              <p:nvPr/>
            </p:nvSpPr>
            <p:spPr>
              <a:xfrm>
                <a:off x="1928794" y="2143116"/>
                <a:ext cx="1571636" cy="85725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5" name="Овал 114"/>
              <p:cNvSpPr/>
              <p:nvPr/>
            </p:nvSpPr>
            <p:spPr>
              <a:xfrm>
                <a:off x="2071670" y="3000372"/>
                <a:ext cx="428628" cy="35719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9" name="Овал 118"/>
              <p:cNvSpPr/>
              <p:nvPr/>
            </p:nvSpPr>
            <p:spPr>
              <a:xfrm>
                <a:off x="2786050" y="3000372"/>
                <a:ext cx="428628" cy="35719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" name="Группа 95"/>
            <p:cNvGrpSpPr/>
            <p:nvPr/>
          </p:nvGrpSpPr>
          <p:grpSpPr>
            <a:xfrm>
              <a:off x="2397476" y="2216371"/>
              <a:ext cx="440597" cy="384521"/>
              <a:chOff x="1928794" y="2143116"/>
              <a:chExt cx="1571636" cy="1214446"/>
            </a:xfrm>
            <a:solidFill>
              <a:srgbClr val="FFFF00"/>
            </a:solidFill>
          </p:grpSpPr>
          <p:sp>
            <p:nvSpPr>
              <p:cNvPr id="43" name="Прямоугольник 42"/>
              <p:cNvSpPr/>
              <p:nvPr/>
            </p:nvSpPr>
            <p:spPr>
              <a:xfrm>
                <a:off x="1928794" y="2143116"/>
                <a:ext cx="1571636" cy="85725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Овал 44"/>
              <p:cNvSpPr/>
              <p:nvPr/>
            </p:nvSpPr>
            <p:spPr>
              <a:xfrm>
                <a:off x="2071670" y="3000372"/>
                <a:ext cx="428628" cy="35719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Овал 45"/>
              <p:cNvSpPr/>
              <p:nvPr/>
            </p:nvSpPr>
            <p:spPr>
              <a:xfrm>
                <a:off x="2786050" y="3000372"/>
                <a:ext cx="428628" cy="35719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54" name="Прямоугольник 53"/>
          <p:cNvSpPr/>
          <p:nvPr/>
        </p:nvSpPr>
        <p:spPr>
          <a:xfrm>
            <a:off x="1809069" y="1196752"/>
            <a:ext cx="945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К.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286644" y="214290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04083" y="2780928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+ 5 = 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04083" y="3227107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+ 1 = 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4083" y="3673286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 - 1 = 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4083" y="4119464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 - 5 = 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9" name="Группа 95"/>
          <p:cNvGrpSpPr/>
          <p:nvPr/>
        </p:nvGrpSpPr>
        <p:grpSpPr>
          <a:xfrm>
            <a:off x="3491880" y="1205681"/>
            <a:ext cx="881195" cy="640869"/>
            <a:chOff x="1928794" y="2143116"/>
            <a:chExt cx="1571636" cy="1214446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95"/>
          <p:cNvGrpSpPr/>
          <p:nvPr/>
        </p:nvGrpSpPr>
        <p:grpSpPr>
          <a:xfrm>
            <a:off x="4463503" y="1462029"/>
            <a:ext cx="440597" cy="384521"/>
            <a:chOff x="1928794" y="2143116"/>
            <a:chExt cx="1571636" cy="1214446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1" name="Группа 95"/>
          <p:cNvGrpSpPr/>
          <p:nvPr/>
        </p:nvGrpSpPr>
        <p:grpSpPr>
          <a:xfrm>
            <a:off x="4994528" y="1462029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62" name="Прямоугольник 61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5" name="Группа 95"/>
          <p:cNvGrpSpPr/>
          <p:nvPr/>
        </p:nvGrpSpPr>
        <p:grpSpPr>
          <a:xfrm>
            <a:off x="3572839" y="2213793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66" name="Прямоугольник 65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9" name="Группа 95"/>
          <p:cNvGrpSpPr/>
          <p:nvPr/>
        </p:nvGrpSpPr>
        <p:grpSpPr>
          <a:xfrm>
            <a:off x="4131403" y="2213793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70" name="Прямоугольник 69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3" name="Группа 95"/>
          <p:cNvGrpSpPr/>
          <p:nvPr/>
        </p:nvGrpSpPr>
        <p:grpSpPr>
          <a:xfrm>
            <a:off x="4644008" y="2213793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74" name="Прямоугольник 73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7" name="Группа 95"/>
          <p:cNvGrpSpPr/>
          <p:nvPr/>
        </p:nvGrpSpPr>
        <p:grpSpPr>
          <a:xfrm>
            <a:off x="6733211" y="1205681"/>
            <a:ext cx="881195" cy="640869"/>
            <a:chOff x="1928794" y="2143116"/>
            <a:chExt cx="1571636" cy="1214446"/>
          </a:xfrm>
        </p:grpSpPr>
        <p:sp>
          <p:nvSpPr>
            <p:cNvPr id="78" name="Прямоугольник 77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1" name="Группа 95"/>
          <p:cNvGrpSpPr/>
          <p:nvPr/>
        </p:nvGrpSpPr>
        <p:grpSpPr>
          <a:xfrm>
            <a:off x="7704834" y="1462029"/>
            <a:ext cx="440597" cy="384521"/>
            <a:chOff x="1928794" y="2143116"/>
            <a:chExt cx="1571636" cy="1214446"/>
          </a:xfrm>
        </p:grpSpPr>
        <p:sp>
          <p:nvSpPr>
            <p:cNvPr id="82" name="Прямоугольник 81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5" name="Группа 95"/>
          <p:cNvGrpSpPr/>
          <p:nvPr/>
        </p:nvGrpSpPr>
        <p:grpSpPr>
          <a:xfrm>
            <a:off x="8396076" y="2213793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86" name="Прямоугольник 85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9" name="Группа 95"/>
          <p:cNvGrpSpPr/>
          <p:nvPr/>
        </p:nvGrpSpPr>
        <p:grpSpPr>
          <a:xfrm>
            <a:off x="6814170" y="2213793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90" name="Прямоугольник 89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4" name="Группа 95"/>
          <p:cNvGrpSpPr/>
          <p:nvPr/>
        </p:nvGrpSpPr>
        <p:grpSpPr>
          <a:xfrm>
            <a:off x="7372734" y="2213793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95" name="Прямоугольник 94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8" name="Группа 95"/>
          <p:cNvGrpSpPr/>
          <p:nvPr/>
        </p:nvGrpSpPr>
        <p:grpSpPr>
          <a:xfrm>
            <a:off x="7885339" y="2213793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99" name="Прямоугольник 98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2" name="Прямоугольник 101"/>
          <p:cNvSpPr/>
          <p:nvPr/>
        </p:nvSpPr>
        <p:spPr>
          <a:xfrm>
            <a:off x="5154745" y="2061066"/>
            <a:ext cx="6563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Л.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8245828" y="1412994"/>
            <a:ext cx="6563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П.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131840" y="1210897"/>
            <a:ext cx="0" cy="1333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156176" y="1277689"/>
            <a:ext cx="0" cy="12075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09247" y="4653136"/>
            <a:ext cx="4163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Расскажи о числе шесть: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179512" y="11663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34. Число шесть. Цифра 6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7" grpId="0"/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Box 102"/>
          <p:cNvSpPr txBox="1"/>
          <p:nvPr/>
        </p:nvSpPr>
        <p:spPr>
          <a:xfrm>
            <a:off x="231010" y="620688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четыре равенства можно записать к рисунку ?</a:t>
            </a:r>
          </a:p>
        </p:txBody>
      </p:sp>
      <p:grpSp>
        <p:nvGrpSpPr>
          <p:cNvPr id="2" name="Группа 95"/>
          <p:cNvGrpSpPr/>
          <p:nvPr/>
        </p:nvGrpSpPr>
        <p:grpSpPr>
          <a:xfrm>
            <a:off x="251520" y="1210897"/>
            <a:ext cx="881195" cy="640869"/>
            <a:chOff x="1928794" y="2143116"/>
            <a:chExt cx="1571636" cy="1214446"/>
          </a:xfrm>
        </p:grpSpPr>
        <p:sp>
          <p:nvSpPr>
            <p:cNvPr id="124" name="Прямоугольник 123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95"/>
          <p:cNvGrpSpPr/>
          <p:nvPr/>
        </p:nvGrpSpPr>
        <p:grpSpPr>
          <a:xfrm>
            <a:off x="179512" y="2216371"/>
            <a:ext cx="440597" cy="384521"/>
            <a:chOff x="1928794" y="2143116"/>
            <a:chExt cx="1571636" cy="1214446"/>
          </a:xfrm>
        </p:grpSpPr>
        <p:sp>
          <p:nvSpPr>
            <p:cNvPr id="128" name="Прямоугольник 127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95"/>
          <p:cNvGrpSpPr/>
          <p:nvPr/>
        </p:nvGrpSpPr>
        <p:grpSpPr>
          <a:xfrm>
            <a:off x="734003" y="2216371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134" name="Прямоугольник 133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95"/>
          <p:cNvGrpSpPr/>
          <p:nvPr/>
        </p:nvGrpSpPr>
        <p:grpSpPr>
          <a:xfrm>
            <a:off x="1288494" y="2216371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127" name="Прямоугольник 126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Овал 132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95"/>
          <p:cNvGrpSpPr/>
          <p:nvPr/>
        </p:nvGrpSpPr>
        <p:grpSpPr>
          <a:xfrm>
            <a:off x="1842985" y="2216371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113" name="Прямоугольник 112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5"/>
          <p:cNvGrpSpPr/>
          <p:nvPr/>
        </p:nvGrpSpPr>
        <p:grpSpPr>
          <a:xfrm>
            <a:off x="2397476" y="2216371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43" name="Прямоугольник 42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4" name="Прямоугольник 53"/>
          <p:cNvSpPr/>
          <p:nvPr/>
        </p:nvSpPr>
        <p:spPr>
          <a:xfrm>
            <a:off x="1809069" y="1196752"/>
            <a:ext cx="945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К.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286644" y="214290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04083" y="2780928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+ 5 = 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04083" y="3227107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+ 1 = 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4083" y="3673286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 - 1 = 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4083" y="4119464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 - 5 = 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214810" y="2780929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+ 3 = 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14810" y="3227108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+ 3 = 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214810" y="3673287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 - 3 = 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214810" y="4119465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 - 3 = 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491880" y="1205681"/>
            <a:ext cx="1943245" cy="640869"/>
            <a:chOff x="3491880" y="1205681"/>
            <a:chExt cx="1943245" cy="640869"/>
          </a:xfrm>
        </p:grpSpPr>
        <p:grpSp>
          <p:nvGrpSpPr>
            <p:cNvPr id="49" name="Группа 95"/>
            <p:cNvGrpSpPr/>
            <p:nvPr/>
          </p:nvGrpSpPr>
          <p:grpSpPr>
            <a:xfrm>
              <a:off x="3491880" y="1205681"/>
              <a:ext cx="881195" cy="640869"/>
              <a:chOff x="1928794" y="2143116"/>
              <a:chExt cx="1571636" cy="1214446"/>
            </a:xfrm>
          </p:grpSpPr>
          <p:sp>
            <p:nvSpPr>
              <p:cNvPr id="50" name="Прямоугольник 49"/>
              <p:cNvSpPr/>
              <p:nvPr/>
            </p:nvSpPr>
            <p:spPr>
              <a:xfrm>
                <a:off x="1928794" y="2143116"/>
                <a:ext cx="1571636" cy="857256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Овал 54"/>
              <p:cNvSpPr/>
              <p:nvPr/>
            </p:nvSpPr>
            <p:spPr>
              <a:xfrm>
                <a:off x="2071670" y="3000372"/>
                <a:ext cx="428628" cy="35719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Овал 55"/>
              <p:cNvSpPr/>
              <p:nvPr/>
            </p:nvSpPr>
            <p:spPr>
              <a:xfrm>
                <a:off x="2786050" y="3000372"/>
                <a:ext cx="428628" cy="35719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7" name="Группа 95"/>
            <p:cNvGrpSpPr/>
            <p:nvPr/>
          </p:nvGrpSpPr>
          <p:grpSpPr>
            <a:xfrm>
              <a:off x="4463503" y="1462029"/>
              <a:ext cx="440597" cy="384521"/>
              <a:chOff x="1928794" y="2143116"/>
              <a:chExt cx="1571636" cy="1214446"/>
            </a:xfrm>
          </p:grpSpPr>
          <p:sp>
            <p:nvSpPr>
              <p:cNvPr id="58" name="Прямоугольник 57"/>
              <p:cNvSpPr/>
              <p:nvPr/>
            </p:nvSpPr>
            <p:spPr>
              <a:xfrm>
                <a:off x="1928794" y="2143116"/>
                <a:ext cx="1571636" cy="857256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Овал 58"/>
              <p:cNvSpPr/>
              <p:nvPr/>
            </p:nvSpPr>
            <p:spPr>
              <a:xfrm>
                <a:off x="2071670" y="3000372"/>
                <a:ext cx="428628" cy="35719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Овал 59"/>
              <p:cNvSpPr/>
              <p:nvPr/>
            </p:nvSpPr>
            <p:spPr>
              <a:xfrm>
                <a:off x="2786050" y="3000372"/>
                <a:ext cx="428628" cy="35719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1" name="Группа 95"/>
            <p:cNvGrpSpPr/>
            <p:nvPr/>
          </p:nvGrpSpPr>
          <p:grpSpPr>
            <a:xfrm>
              <a:off x="4994528" y="1462029"/>
              <a:ext cx="440597" cy="384521"/>
              <a:chOff x="1928794" y="2143116"/>
              <a:chExt cx="1571636" cy="1214446"/>
            </a:xfrm>
            <a:solidFill>
              <a:srgbClr val="FFFF00"/>
            </a:solidFill>
          </p:grpSpPr>
          <p:sp>
            <p:nvSpPr>
              <p:cNvPr id="62" name="Прямоугольник 61"/>
              <p:cNvSpPr/>
              <p:nvPr/>
            </p:nvSpPr>
            <p:spPr>
              <a:xfrm>
                <a:off x="1928794" y="2143116"/>
                <a:ext cx="1571636" cy="85725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Овал 62"/>
              <p:cNvSpPr/>
              <p:nvPr/>
            </p:nvSpPr>
            <p:spPr>
              <a:xfrm>
                <a:off x="2071670" y="3000372"/>
                <a:ext cx="428628" cy="35719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Овал 63"/>
              <p:cNvSpPr/>
              <p:nvPr/>
            </p:nvSpPr>
            <p:spPr>
              <a:xfrm>
                <a:off x="2786050" y="3000372"/>
                <a:ext cx="428628" cy="35719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1" name="Группа 10"/>
          <p:cNvGrpSpPr/>
          <p:nvPr/>
        </p:nvGrpSpPr>
        <p:grpSpPr>
          <a:xfrm>
            <a:off x="3572839" y="2213793"/>
            <a:ext cx="1511766" cy="384521"/>
            <a:chOff x="3572839" y="2213793"/>
            <a:chExt cx="1511766" cy="384521"/>
          </a:xfrm>
        </p:grpSpPr>
        <p:grpSp>
          <p:nvGrpSpPr>
            <p:cNvPr id="65" name="Группа 95"/>
            <p:cNvGrpSpPr/>
            <p:nvPr/>
          </p:nvGrpSpPr>
          <p:grpSpPr>
            <a:xfrm>
              <a:off x="3572839" y="2213793"/>
              <a:ext cx="440597" cy="384521"/>
              <a:chOff x="1928794" y="2143116"/>
              <a:chExt cx="1571636" cy="1214446"/>
            </a:xfrm>
            <a:solidFill>
              <a:srgbClr val="FFFF00"/>
            </a:solidFill>
          </p:grpSpPr>
          <p:sp>
            <p:nvSpPr>
              <p:cNvPr id="66" name="Прямоугольник 65"/>
              <p:cNvSpPr/>
              <p:nvPr/>
            </p:nvSpPr>
            <p:spPr>
              <a:xfrm>
                <a:off x="1928794" y="2143116"/>
                <a:ext cx="1571636" cy="85725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Овал 66"/>
              <p:cNvSpPr/>
              <p:nvPr/>
            </p:nvSpPr>
            <p:spPr>
              <a:xfrm>
                <a:off x="2071670" y="3000372"/>
                <a:ext cx="428628" cy="35719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Овал 67"/>
              <p:cNvSpPr/>
              <p:nvPr/>
            </p:nvSpPr>
            <p:spPr>
              <a:xfrm>
                <a:off x="2786050" y="3000372"/>
                <a:ext cx="428628" cy="35719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9" name="Группа 95"/>
            <p:cNvGrpSpPr/>
            <p:nvPr/>
          </p:nvGrpSpPr>
          <p:grpSpPr>
            <a:xfrm>
              <a:off x="4131403" y="2213793"/>
              <a:ext cx="440597" cy="384521"/>
              <a:chOff x="1928794" y="2143116"/>
              <a:chExt cx="1571636" cy="1214446"/>
            </a:xfrm>
            <a:solidFill>
              <a:srgbClr val="FFFF00"/>
            </a:solidFill>
          </p:grpSpPr>
          <p:sp>
            <p:nvSpPr>
              <p:cNvPr id="70" name="Прямоугольник 69"/>
              <p:cNvSpPr/>
              <p:nvPr/>
            </p:nvSpPr>
            <p:spPr>
              <a:xfrm>
                <a:off x="1928794" y="2143116"/>
                <a:ext cx="1571636" cy="85725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Овал 70"/>
              <p:cNvSpPr/>
              <p:nvPr/>
            </p:nvSpPr>
            <p:spPr>
              <a:xfrm>
                <a:off x="2071670" y="3000372"/>
                <a:ext cx="428628" cy="35719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Овал 71"/>
              <p:cNvSpPr/>
              <p:nvPr/>
            </p:nvSpPr>
            <p:spPr>
              <a:xfrm>
                <a:off x="2786050" y="3000372"/>
                <a:ext cx="428628" cy="35719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3" name="Группа 95"/>
            <p:cNvGrpSpPr/>
            <p:nvPr/>
          </p:nvGrpSpPr>
          <p:grpSpPr>
            <a:xfrm>
              <a:off x="4644008" y="2213793"/>
              <a:ext cx="440597" cy="384521"/>
              <a:chOff x="1928794" y="2143116"/>
              <a:chExt cx="1571636" cy="1214446"/>
            </a:xfrm>
            <a:solidFill>
              <a:srgbClr val="FFFF00"/>
            </a:solidFill>
          </p:grpSpPr>
          <p:sp>
            <p:nvSpPr>
              <p:cNvPr id="74" name="Прямоугольник 73"/>
              <p:cNvSpPr/>
              <p:nvPr/>
            </p:nvSpPr>
            <p:spPr>
              <a:xfrm>
                <a:off x="1928794" y="2143116"/>
                <a:ext cx="1571636" cy="85725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Овал 74"/>
              <p:cNvSpPr/>
              <p:nvPr/>
            </p:nvSpPr>
            <p:spPr>
              <a:xfrm>
                <a:off x="2071670" y="3000372"/>
                <a:ext cx="428628" cy="35719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Овал 75"/>
              <p:cNvSpPr/>
              <p:nvPr/>
            </p:nvSpPr>
            <p:spPr>
              <a:xfrm>
                <a:off x="2786050" y="3000372"/>
                <a:ext cx="428628" cy="35719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77" name="Группа 95"/>
          <p:cNvGrpSpPr/>
          <p:nvPr/>
        </p:nvGrpSpPr>
        <p:grpSpPr>
          <a:xfrm>
            <a:off x="6733211" y="1205681"/>
            <a:ext cx="881195" cy="640869"/>
            <a:chOff x="1928794" y="2143116"/>
            <a:chExt cx="1571636" cy="1214446"/>
          </a:xfrm>
        </p:grpSpPr>
        <p:sp>
          <p:nvSpPr>
            <p:cNvPr id="78" name="Прямоугольник 77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1" name="Группа 95"/>
          <p:cNvGrpSpPr/>
          <p:nvPr/>
        </p:nvGrpSpPr>
        <p:grpSpPr>
          <a:xfrm>
            <a:off x="7704834" y="1462029"/>
            <a:ext cx="440597" cy="384521"/>
            <a:chOff x="1928794" y="2143116"/>
            <a:chExt cx="1571636" cy="1214446"/>
          </a:xfrm>
        </p:grpSpPr>
        <p:sp>
          <p:nvSpPr>
            <p:cNvPr id="82" name="Прямоугольник 81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5" name="Группа 95"/>
          <p:cNvGrpSpPr/>
          <p:nvPr/>
        </p:nvGrpSpPr>
        <p:grpSpPr>
          <a:xfrm>
            <a:off x="8396076" y="2213793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86" name="Прямоугольник 85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9" name="Группа 95"/>
          <p:cNvGrpSpPr/>
          <p:nvPr/>
        </p:nvGrpSpPr>
        <p:grpSpPr>
          <a:xfrm>
            <a:off x="6814170" y="2213793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90" name="Прямоугольник 89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4" name="Группа 95"/>
          <p:cNvGrpSpPr/>
          <p:nvPr/>
        </p:nvGrpSpPr>
        <p:grpSpPr>
          <a:xfrm>
            <a:off x="7372734" y="2213793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95" name="Прямоугольник 94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8" name="Группа 95"/>
          <p:cNvGrpSpPr/>
          <p:nvPr/>
        </p:nvGrpSpPr>
        <p:grpSpPr>
          <a:xfrm>
            <a:off x="7885339" y="2213793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99" name="Прямоугольник 98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2" name="Прямоугольник 101"/>
          <p:cNvSpPr/>
          <p:nvPr/>
        </p:nvSpPr>
        <p:spPr>
          <a:xfrm>
            <a:off x="5154745" y="2061066"/>
            <a:ext cx="6563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Л.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8245828" y="1412994"/>
            <a:ext cx="6563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П.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131840" y="1210897"/>
            <a:ext cx="0" cy="1333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156176" y="1277689"/>
            <a:ext cx="0" cy="12075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09247" y="4653136"/>
            <a:ext cx="4163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Расскажи о числе шесть: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179512" y="11663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34. Число шесть. Цифра 6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868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4" grpId="1"/>
      <p:bldP spid="47" grpId="0"/>
      <p:bldP spid="48" grpId="0"/>
      <p:bldP spid="4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Box 102"/>
          <p:cNvSpPr txBox="1"/>
          <p:nvPr/>
        </p:nvSpPr>
        <p:spPr>
          <a:xfrm>
            <a:off x="231010" y="620688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четыре равенства можно записать к рисунку ?</a:t>
            </a:r>
          </a:p>
        </p:txBody>
      </p:sp>
      <p:grpSp>
        <p:nvGrpSpPr>
          <p:cNvPr id="2" name="Группа 95"/>
          <p:cNvGrpSpPr/>
          <p:nvPr/>
        </p:nvGrpSpPr>
        <p:grpSpPr>
          <a:xfrm>
            <a:off x="251520" y="1210897"/>
            <a:ext cx="881195" cy="640869"/>
            <a:chOff x="1928794" y="2143116"/>
            <a:chExt cx="1571636" cy="1214446"/>
          </a:xfrm>
        </p:grpSpPr>
        <p:sp>
          <p:nvSpPr>
            <p:cNvPr id="124" name="Прямоугольник 123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95"/>
          <p:cNvGrpSpPr/>
          <p:nvPr/>
        </p:nvGrpSpPr>
        <p:grpSpPr>
          <a:xfrm>
            <a:off x="179512" y="2216371"/>
            <a:ext cx="440597" cy="384521"/>
            <a:chOff x="1928794" y="2143116"/>
            <a:chExt cx="1571636" cy="1214446"/>
          </a:xfrm>
        </p:grpSpPr>
        <p:sp>
          <p:nvSpPr>
            <p:cNvPr id="128" name="Прямоугольник 127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95"/>
          <p:cNvGrpSpPr/>
          <p:nvPr/>
        </p:nvGrpSpPr>
        <p:grpSpPr>
          <a:xfrm>
            <a:off x="734003" y="2216371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134" name="Прямоугольник 133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95"/>
          <p:cNvGrpSpPr/>
          <p:nvPr/>
        </p:nvGrpSpPr>
        <p:grpSpPr>
          <a:xfrm>
            <a:off x="1288494" y="2216371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127" name="Прямоугольник 126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Овал 132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95"/>
          <p:cNvGrpSpPr/>
          <p:nvPr/>
        </p:nvGrpSpPr>
        <p:grpSpPr>
          <a:xfrm>
            <a:off x="1842985" y="2216371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113" name="Прямоугольник 112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5"/>
          <p:cNvGrpSpPr/>
          <p:nvPr/>
        </p:nvGrpSpPr>
        <p:grpSpPr>
          <a:xfrm>
            <a:off x="2397476" y="2216371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43" name="Прямоугольник 42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4" name="Прямоугольник 53"/>
          <p:cNvSpPr/>
          <p:nvPr/>
        </p:nvSpPr>
        <p:spPr>
          <a:xfrm>
            <a:off x="1809069" y="1196752"/>
            <a:ext cx="945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К.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286644" y="214290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04083" y="2780928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+ 5 = 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04083" y="3227107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+ 1 = 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4083" y="3673286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 - 1 = 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4083" y="4119464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 - 5 = 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214810" y="2780929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+ 3 = 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214810" y="3673287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 - 3 = 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9" name="Группа 95"/>
          <p:cNvGrpSpPr/>
          <p:nvPr/>
        </p:nvGrpSpPr>
        <p:grpSpPr>
          <a:xfrm>
            <a:off x="3491880" y="1205681"/>
            <a:ext cx="881195" cy="640869"/>
            <a:chOff x="1928794" y="2143116"/>
            <a:chExt cx="1571636" cy="1214446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95"/>
          <p:cNvGrpSpPr/>
          <p:nvPr/>
        </p:nvGrpSpPr>
        <p:grpSpPr>
          <a:xfrm>
            <a:off x="4463503" y="1462029"/>
            <a:ext cx="440597" cy="384521"/>
            <a:chOff x="1928794" y="2143116"/>
            <a:chExt cx="1571636" cy="1214446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1" name="Группа 95"/>
          <p:cNvGrpSpPr/>
          <p:nvPr/>
        </p:nvGrpSpPr>
        <p:grpSpPr>
          <a:xfrm>
            <a:off x="4994528" y="1462029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62" name="Прямоугольник 61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5" name="Группа 95"/>
          <p:cNvGrpSpPr/>
          <p:nvPr/>
        </p:nvGrpSpPr>
        <p:grpSpPr>
          <a:xfrm>
            <a:off x="3572839" y="2213793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66" name="Прямоугольник 65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9" name="Группа 95"/>
          <p:cNvGrpSpPr/>
          <p:nvPr/>
        </p:nvGrpSpPr>
        <p:grpSpPr>
          <a:xfrm>
            <a:off x="4131403" y="2213793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70" name="Прямоугольник 69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3" name="Группа 95"/>
          <p:cNvGrpSpPr/>
          <p:nvPr/>
        </p:nvGrpSpPr>
        <p:grpSpPr>
          <a:xfrm>
            <a:off x="4644008" y="2213793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74" name="Прямоугольник 73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6733211" y="1205681"/>
            <a:ext cx="1412220" cy="640869"/>
            <a:chOff x="6733211" y="1205681"/>
            <a:chExt cx="1412220" cy="640869"/>
          </a:xfrm>
        </p:grpSpPr>
        <p:grpSp>
          <p:nvGrpSpPr>
            <p:cNvPr id="77" name="Группа 95"/>
            <p:cNvGrpSpPr/>
            <p:nvPr/>
          </p:nvGrpSpPr>
          <p:grpSpPr>
            <a:xfrm>
              <a:off x="6733211" y="1205681"/>
              <a:ext cx="881195" cy="640869"/>
              <a:chOff x="1928794" y="2143116"/>
              <a:chExt cx="1571636" cy="1214446"/>
            </a:xfrm>
          </p:grpSpPr>
          <p:sp>
            <p:nvSpPr>
              <p:cNvPr id="78" name="Прямоугольник 77"/>
              <p:cNvSpPr/>
              <p:nvPr/>
            </p:nvSpPr>
            <p:spPr>
              <a:xfrm>
                <a:off x="1928794" y="2143116"/>
                <a:ext cx="1571636" cy="857256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9" name="Овал 78"/>
              <p:cNvSpPr/>
              <p:nvPr/>
            </p:nvSpPr>
            <p:spPr>
              <a:xfrm>
                <a:off x="2071670" y="3000372"/>
                <a:ext cx="428628" cy="35719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" name="Овал 79"/>
              <p:cNvSpPr/>
              <p:nvPr/>
            </p:nvSpPr>
            <p:spPr>
              <a:xfrm>
                <a:off x="2786050" y="3000372"/>
                <a:ext cx="428628" cy="35719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1" name="Группа 95"/>
            <p:cNvGrpSpPr/>
            <p:nvPr/>
          </p:nvGrpSpPr>
          <p:grpSpPr>
            <a:xfrm>
              <a:off x="7704834" y="1462029"/>
              <a:ext cx="440597" cy="384521"/>
              <a:chOff x="1928794" y="2143116"/>
              <a:chExt cx="1571636" cy="1214446"/>
            </a:xfrm>
          </p:grpSpPr>
          <p:sp>
            <p:nvSpPr>
              <p:cNvPr id="82" name="Прямоугольник 81"/>
              <p:cNvSpPr/>
              <p:nvPr/>
            </p:nvSpPr>
            <p:spPr>
              <a:xfrm>
                <a:off x="1928794" y="2143116"/>
                <a:ext cx="1571636" cy="857256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" name="Овал 82"/>
              <p:cNvSpPr/>
              <p:nvPr/>
            </p:nvSpPr>
            <p:spPr>
              <a:xfrm>
                <a:off x="2071670" y="3000372"/>
                <a:ext cx="428628" cy="35719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Овал 83"/>
              <p:cNvSpPr/>
              <p:nvPr/>
            </p:nvSpPr>
            <p:spPr>
              <a:xfrm>
                <a:off x="2786050" y="3000372"/>
                <a:ext cx="428628" cy="35719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1" name="Группа 10"/>
          <p:cNvGrpSpPr/>
          <p:nvPr/>
        </p:nvGrpSpPr>
        <p:grpSpPr>
          <a:xfrm>
            <a:off x="6814170" y="2213793"/>
            <a:ext cx="2022503" cy="384521"/>
            <a:chOff x="6814170" y="2213793"/>
            <a:chExt cx="2022503" cy="384521"/>
          </a:xfrm>
        </p:grpSpPr>
        <p:grpSp>
          <p:nvGrpSpPr>
            <p:cNvPr id="85" name="Группа 95"/>
            <p:cNvGrpSpPr/>
            <p:nvPr/>
          </p:nvGrpSpPr>
          <p:grpSpPr>
            <a:xfrm>
              <a:off x="8396076" y="2213793"/>
              <a:ext cx="440597" cy="384521"/>
              <a:chOff x="1928794" y="2143116"/>
              <a:chExt cx="1571636" cy="1214446"/>
            </a:xfrm>
            <a:solidFill>
              <a:srgbClr val="FFFF00"/>
            </a:solidFill>
          </p:grpSpPr>
          <p:sp>
            <p:nvSpPr>
              <p:cNvPr id="86" name="Прямоугольник 85"/>
              <p:cNvSpPr/>
              <p:nvPr/>
            </p:nvSpPr>
            <p:spPr>
              <a:xfrm>
                <a:off x="1928794" y="2143116"/>
                <a:ext cx="1571636" cy="85725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Овал 86"/>
              <p:cNvSpPr/>
              <p:nvPr/>
            </p:nvSpPr>
            <p:spPr>
              <a:xfrm>
                <a:off x="2071670" y="3000372"/>
                <a:ext cx="428628" cy="35719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" name="Овал 87"/>
              <p:cNvSpPr/>
              <p:nvPr/>
            </p:nvSpPr>
            <p:spPr>
              <a:xfrm>
                <a:off x="2786050" y="3000372"/>
                <a:ext cx="428628" cy="35719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9" name="Группа 95"/>
            <p:cNvGrpSpPr/>
            <p:nvPr/>
          </p:nvGrpSpPr>
          <p:grpSpPr>
            <a:xfrm>
              <a:off x="6814170" y="2213793"/>
              <a:ext cx="440597" cy="384521"/>
              <a:chOff x="1928794" y="2143116"/>
              <a:chExt cx="1571636" cy="1214446"/>
            </a:xfrm>
            <a:solidFill>
              <a:srgbClr val="FFFF00"/>
            </a:solidFill>
          </p:grpSpPr>
          <p:sp>
            <p:nvSpPr>
              <p:cNvPr id="90" name="Прямоугольник 89"/>
              <p:cNvSpPr/>
              <p:nvPr/>
            </p:nvSpPr>
            <p:spPr>
              <a:xfrm>
                <a:off x="1928794" y="2143116"/>
                <a:ext cx="1571636" cy="85725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" name="Овал 90"/>
              <p:cNvSpPr/>
              <p:nvPr/>
            </p:nvSpPr>
            <p:spPr>
              <a:xfrm>
                <a:off x="2071670" y="3000372"/>
                <a:ext cx="428628" cy="35719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" name="Овал 92"/>
              <p:cNvSpPr/>
              <p:nvPr/>
            </p:nvSpPr>
            <p:spPr>
              <a:xfrm>
                <a:off x="2786050" y="3000372"/>
                <a:ext cx="428628" cy="35719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4" name="Группа 95"/>
            <p:cNvGrpSpPr/>
            <p:nvPr/>
          </p:nvGrpSpPr>
          <p:grpSpPr>
            <a:xfrm>
              <a:off x="7372734" y="2213793"/>
              <a:ext cx="440597" cy="384521"/>
              <a:chOff x="1928794" y="2143116"/>
              <a:chExt cx="1571636" cy="1214446"/>
            </a:xfrm>
            <a:solidFill>
              <a:srgbClr val="FFFF00"/>
            </a:solidFill>
          </p:grpSpPr>
          <p:sp>
            <p:nvSpPr>
              <p:cNvPr id="95" name="Прямоугольник 94"/>
              <p:cNvSpPr/>
              <p:nvPr/>
            </p:nvSpPr>
            <p:spPr>
              <a:xfrm>
                <a:off x="1928794" y="2143116"/>
                <a:ext cx="1571636" cy="85725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" name="Овал 95"/>
              <p:cNvSpPr/>
              <p:nvPr/>
            </p:nvSpPr>
            <p:spPr>
              <a:xfrm>
                <a:off x="2071670" y="3000372"/>
                <a:ext cx="428628" cy="35719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Овал 96"/>
              <p:cNvSpPr/>
              <p:nvPr/>
            </p:nvSpPr>
            <p:spPr>
              <a:xfrm>
                <a:off x="2786050" y="3000372"/>
                <a:ext cx="428628" cy="35719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8" name="Группа 95"/>
            <p:cNvGrpSpPr/>
            <p:nvPr/>
          </p:nvGrpSpPr>
          <p:grpSpPr>
            <a:xfrm>
              <a:off x="7885339" y="2213793"/>
              <a:ext cx="440597" cy="384521"/>
              <a:chOff x="1928794" y="2143116"/>
              <a:chExt cx="1571636" cy="1214446"/>
            </a:xfrm>
            <a:solidFill>
              <a:srgbClr val="FFFF00"/>
            </a:solidFill>
          </p:grpSpPr>
          <p:sp>
            <p:nvSpPr>
              <p:cNvPr id="99" name="Прямоугольник 98"/>
              <p:cNvSpPr/>
              <p:nvPr/>
            </p:nvSpPr>
            <p:spPr>
              <a:xfrm>
                <a:off x="1928794" y="2143116"/>
                <a:ext cx="1571636" cy="85725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0" name="Овал 99"/>
              <p:cNvSpPr/>
              <p:nvPr/>
            </p:nvSpPr>
            <p:spPr>
              <a:xfrm>
                <a:off x="2071670" y="3000372"/>
                <a:ext cx="428628" cy="35719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1" name="Овал 100"/>
              <p:cNvSpPr/>
              <p:nvPr/>
            </p:nvSpPr>
            <p:spPr>
              <a:xfrm>
                <a:off x="2786050" y="3000372"/>
                <a:ext cx="428628" cy="35719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02" name="Прямоугольник 101"/>
          <p:cNvSpPr/>
          <p:nvPr/>
        </p:nvSpPr>
        <p:spPr>
          <a:xfrm>
            <a:off x="5154745" y="2061066"/>
            <a:ext cx="6563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Л.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8245828" y="1412994"/>
            <a:ext cx="6563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П.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951114" y="2780929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+ 4 = 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951114" y="3227108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+ 2 = 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951114" y="3673287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 - 2 = 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951114" y="4119465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 - 4 = 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131840" y="1210897"/>
            <a:ext cx="0" cy="1333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156176" y="1277689"/>
            <a:ext cx="0" cy="12075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09247" y="4653136"/>
            <a:ext cx="4163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Расскажи о числе шесть: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179512" y="11663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34. Число шесть. Цифра 6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788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6" grpId="0"/>
      <p:bldP spid="107" grpId="0"/>
      <p:bldP spid="108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Box 102"/>
          <p:cNvSpPr txBox="1"/>
          <p:nvPr/>
        </p:nvSpPr>
        <p:spPr>
          <a:xfrm>
            <a:off x="231010" y="620688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четыре равенства можно записать к рисунку ?</a:t>
            </a:r>
          </a:p>
        </p:txBody>
      </p:sp>
      <p:grpSp>
        <p:nvGrpSpPr>
          <p:cNvPr id="2" name="Группа 95"/>
          <p:cNvGrpSpPr/>
          <p:nvPr/>
        </p:nvGrpSpPr>
        <p:grpSpPr>
          <a:xfrm>
            <a:off x="251520" y="1210897"/>
            <a:ext cx="881195" cy="640869"/>
            <a:chOff x="1928794" y="2143116"/>
            <a:chExt cx="1571636" cy="1214446"/>
          </a:xfrm>
        </p:grpSpPr>
        <p:sp>
          <p:nvSpPr>
            <p:cNvPr id="124" name="Прямоугольник 123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95"/>
          <p:cNvGrpSpPr/>
          <p:nvPr/>
        </p:nvGrpSpPr>
        <p:grpSpPr>
          <a:xfrm>
            <a:off x="179512" y="2216371"/>
            <a:ext cx="440597" cy="384521"/>
            <a:chOff x="1928794" y="2143116"/>
            <a:chExt cx="1571636" cy="1214446"/>
          </a:xfrm>
        </p:grpSpPr>
        <p:sp>
          <p:nvSpPr>
            <p:cNvPr id="128" name="Прямоугольник 127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95"/>
          <p:cNvGrpSpPr/>
          <p:nvPr/>
        </p:nvGrpSpPr>
        <p:grpSpPr>
          <a:xfrm>
            <a:off x="734003" y="2216371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134" name="Прямоугольник 133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95"/>
          <p:cNvGrpSpPr/>
          <p:nvPr/>
        </p:nvGrpSpPr>
        <p:grpSpPr>
          <a:xfrm>
            <a:off x="1288494" y="2216371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127" name="Прямоугольник 126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Овал 132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95"/>
          <p:cNvGrpSpPr/>
          <p:nvPr/>
        </p:nvGrpSpPr>
        <p:grpSpPr>
          <a:xfrm>
            <a:off x="1842985" y="2216371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113" name="Прямоугольник 112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5"/>
          <p:cNvGrpSpPr/>
          <p:nvPr/>
        </p:nvGrpSpPr>
        <p:grpSpPr>
          <a:xfrm>
            <a:off x="2397476" y="2216371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43" name="Прямоугольник 42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4" name="Прямоугольник 53"/>
          <p:cNvSpPr/>
          <p:nvPr/>
        </p:nvSpPr>
        <p:spPr>
          <a:xfrm>
            <a:off x="1809069" y="1196752"/>
            <a:ext cx="945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К.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286644" y="214290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04083" y="2780928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+ 5 = 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04083" y="3227107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+ 1 = 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4083" y="3673286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 - 1 = 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4083" y="4119464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 - 5 = 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214810" y="2780929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+ 3 = 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14810" y="3227108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+ 3 = 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214810" y="3673287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 - 3 = 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214810" y="4119465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 - 3 = 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9" name="Группа 95"/>
          <p:cNvGrpSpPr/>
          <p:nvPr/>
        </p:nvGrpSpPr>
        <p:grpSpPr>
          <a:xfrm>
            <a:off x="3491880" y="1205681"/>
            <a:ext cx="881195" cy="640869"/>
            <a:chOff x="1928794" y="2143116"/>
            <a:chExt cx="1571636" cy="1214446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95"/>
          <p:cNvGrpSpPr/>
          <p:nvPr/>
        </p:nvGrpSpPr>
        <p:grpSpPr>
          <a:xfrm>
            <a:off x="4463503" y="1462029"/>
            <a:ext cx="440597" cy="384521"/>
            <a:chOff x="1928794" y="2143116"/>
            <a:chExt cx="1571636" cy="1214446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1" name="Группа 95"/>
          <p:cNvGrpSpPr/>
          <p:nvPr/>
        </p:nvGrpSpPr>
        <p:grpSpPr>
          <a:xfrm>
            <a:off x="4994528" y="1462029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62" name="Прямоугольник 61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5" name="Группа 95"/>
          <p:cNvGrpSpPr/>
          <p:nvPr/>
        </p:nvGrpSpPr>
        <p:grpSpPr>
          <a:xfrm>
            <a:off x="3572839" y="2213793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66" name="Прямоугольник 65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9" name="Группа 95"/>
          <p:cNvGrpSpPr/>
          <p:nvPr/>
        </p:nvGrpSpPr>
        <p:grpSpPr>
          <a:xfrm>
            <a:off x="4131403" y="2213793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70" name="Прямоугольник 69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3" name="Группа 95"/>
          <p:cNvGrpSpPr/>
          <p:nvPr/>
        </p:nvGrpSpPr>
        <p:grpSpPr>
          <a:xfrm>
            <a:off x="4644008" y="2213793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74" name="Прямоугольник 73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7" name="Группа 95"/>
          <p:cNvGrpSpPr/>
          <p:nvPr/>
        </p:nvGrpSpPr>
        <p:grpSpPr>
          <a:xfrm>
            <a:off x="6733211" y="1205681"/>
            <a:ext cx="881195" cy="640869"/>
            <a:chOff x="1928794" y="2143116"/>
            <a:chExt cx="1571636" cy="1214446"/>
          </a:xfrm>
        </p:grpSpPr>
        <p:sp>
          <p:nvSpPr>
            <p:cNvPr id="78" name="Прямоугольник 77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1" name="Группа 95"/>
          <p:cNvGrpSpPr/>
          <p:nvPr/>
        </p:nvGrpSpPr>
        <p:grpSpPr>
          <a:xfrm>
            <a:off x="7704834" y="1462029"/>
            <a:ext cx="440597" cy="384521"/>
            <a:chOff x="1928794" y="2143116"/>
            <a:chExt cx="1571636" cy="1214446"/>
          </a:xfrm>
        </p:grpSpPr>
        <p:sp>
          <p:nvSpPr>
            <p:cNvPr id="82" name="Прямоугольник 81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5" name="Группа 95"/>
          <p:cNvGrpSpPr/>
          <p:nvPr/>
        </p:nvGrpSpPr>
        <p:grpSpPr>
          <a:xfrm>
            <a:off x="8396076" y="2213793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86" name="Прямоугольник 85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9" name="Группа 95"/>
          <p:cNvGrpSpPr/>
          <p:nvPr/>
        </p:nvGrpSpPr>
        <p:grpSpPr>
          <a:xfrm>
            <a:off x="6814170" y="2213793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90" name="Прямоугольник 89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4" name="Группа 95"/>
          <p:cNvGrpSpPr/>
          <p:nvPr/>
        </p:nvGrpSpPr>
        <p:grpSpPr>
          <a:xfrm>
            <a:off x="7372734" y="2213793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95" name="Прямоугольник 94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8" name="Группа 95"/>
          <p:cNvGrpSpPr/>
          <p:nvPr/>
        </p:nvGrpSpPr>
        <p:grpSpPr>
          <a:xfrm>
            <a:off x="7885339" y="2213793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99" name="Прямоугольник 98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2" name="Прямоугольник 101"/>
          <p:cNvSpPr/>
          <p:nvPr/>
        </p:nvSpPr>
        <p:spPr>
          <a:xfrm>
            <a:off x="5154745" y="2061066"/>
            <a:ext cx="6563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Л.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8245828" y="1412994"/>
            <a:ext cx="6563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П.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951114" y="2780929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+ 4 = 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951114" y="3227108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+ 2 = 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951114" y="3673287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 - 2 = 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951114" y="4119465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 - 4 = 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131840" y="1210897"/>
            <a:ext cx="0" cy="1333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156176" y="1277689"/>
            <a:ext cx="0" cy="12075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09247" y="4653136"/>
            <a:ext cx="4163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Расскажи о числе шесть: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179512" y="11663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34. Число шесть. Цифра 6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3470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7" grpId="0"/>
      <p:bldP spid="38" grpId="0"/>
      <p:bldP spid="39" grpId="0"/>
      <p:bldP spid="42" grpId="0"/>
      <p:bldP spid="44" grpId="0"/>
      <p:bldP spid="44" grpId="1"/>
      <p:bldP spid="47" grpId="0"/>
      <p:bldP spid="48" grpId="0"/>
      <p:bldP spid="48" grpId="1"/>
      <p:bldP spid="105" grpId="0"/>
      <p:bldP spid="106" grpId="0"/>
      <p:bldP spid="107" grpId="0"/>
      <p:bldP spid="108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Box 102"/>
          <p:cNvSpPr txBox="1"/>
          <p:nvPr/>
        </p:nvSpPr>
        <p:spPr>
          <a:xfrm>
            <a:off x="231010" y="620688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четыре равенства можно записать к рисунку ?</a:t>
            </a:r>
          </a:p>
        </p:txBody>
      </p:sp>
      <p:grpSp>
        <p:nvGrpSpPr>
          <p:cNvPr id="2" name="Группа 95"/>
          <p:cNvGrpSpPr/>
          <p:nvPr/>
        </p:nvGrpSpPr>
        <p:grpSpPr>
          <a:xfrm>
            <a:off x="251520" y="1210897"/>
            <a:ext cx="881195" cy="640869"/>
            <a:chOff x="1928794" y="2143116"/>
            <a:chExt cx="1571636" cy="1214446"/>
          </a:xfrm>
        </p:grpSpPr>
        <p:sp>
          <p:nvSpPr>
            <p:cNvPr id="124" name="Прямоугольник 123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95"/>
          <p:cNvGrpSpPr/>
          <p:nvPr/>
        </p:nvGrpSpPr>
        <p:grpSpPr>
          <a:xfrm>
            <a:off x="179512" y="2216371"/>
            <a:ext cx="440597" cy="384521"/>
            <a:chOff x="1928794" y="2143116"/>
            <a:chExt cx="1571636" cy="1214446"/>
          </a:xfrm>
        </p:grpSpPr>
        <p:sp>
          <p:nvSpPr>
            <p:cNvPr id="128" name="Прямоугольник 127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95"/>
          <p:cNvGrpSpPr/>
          <p:nvPr/>
        </p:nvGrpSpPr>
        <p:grpSpPr>
          <a:xfrm>
            <a:off x="734003" y="2216371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134" name="Прямоугольник 133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95"/>
          <p:cNvGrpSpPr/>
          <p:nvPr/>
        </p:nvGrpSpPr>
        <p:grpSpPr>
          <a:xfrm>
            <a:off x="1288494" y="2216371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127" name="Прямоугольник 126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Овал 132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95"/>
          <p:cNvGrpSpPr/>
          <p:nvPr/>
        </p:nvGrpSpPr>
        <p:grpSpPr>
          <a:xfrm>
            <a:off x="1842985" y="2216371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113" name="Прямоугольник 112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5"/>
          <p:cNvGrpSpPr/>
          <p:nvPr/>
        </p:nvGrpSpPr>
        <p:grpSpPr>
          <a:xfrm>
            <a:off x="2397476" y="2216371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43" name="Прямоугольник 42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4" name="Прямоугольник 53"/>
          <p:cNvSpPr/>
          <p:nvPr/>
        </p:nvSpPr>
        <p:spPr>
          <a:xfrm>
            <a:off x="1809069" y="1196752"/>
            <a:ext cx="945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К.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286644" y="214290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04083" y="2780928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+ 5 = 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04083" y="3227107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+ 1 = 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4083" y="3673286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 - 1 = 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4083" y="4119464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 - 1 = 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214810" y="2780929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+ 3 = 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214810" y="3673287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 - 3 = 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9" name="Группа 95"/>
          <p:cNvGrpSpPr/>
          <p:nvPr/>
        </p:nvGrpSpPr>
        <p:grpSpPr>
          <a:xfrm>
            <a:off x="3491880" y="1205681"/>
            <a:ext cx="881195" cy="640869"/>
            <a:chOff x="1928794" y="2143116"/>
            <a:chExt cx="1571636" cy="1214446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95"/>
          <p:cNvGrpSpPr/>
          <p:nvPr/>
        </p:nvGrpSpPr>
        <p:grpSpPr>
          <a:xfrm>
            <a:off x="4463503" y="1462029"/>
            <a:ext cx="440597" cy="384521"/>
            <a:chOff x="1928794" y="2143116"/>
            <a:chExt cx="1571636" cy="1214446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1" name="Группа 95"/>
          <p:cNvGrpSpPr/>
          <p:nvPr/>
        </p:nvGrpSpPr>
        <p:grpSpPr>
          <a:xfrm>
            <a:off x="4994528" y="1462029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62" name="Прямоугольник 61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5" name="Группа 95"/>
          <p:cNvGrpSpPr/>
          <p:nvPr/>
        </p:nvGrpSpPr>
        <p:grpSpPr>
          <a:xfrm>
            <a:off x="3572839" y="2213793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66" name="Прямоугольник 65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9" name="Группа 95"/>
          <p:cNvGrpSpPr/>
          <p:nvPr/>
        </p:nvGrpSpPr>
        <p:grpSpPr>
          <a:xfrm>
            <a:off x="4131403" y="2213793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70" name="Прямоугольник 69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3" name="Группа 95"/>
          <p:cNvGrpSpPr/>
          <p:nvPr/>
        </p:nvGrpSpPr>
        <p:grpSpPr>
          <a:xfrm>
            <a:off x="4644008" y="2213793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74" name="Прямоугольник 73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7" name="Группа 95"/>
          <p:cNvGrpSpPr/>
          <p:nvPr/>
        </p:nvGrpSpPr>
        <p:grpSpPr>
          <a:xfrm>
            <a:off x="6733211" y="1205681"/>
            <a:ext cx="881195" cy="640869"/>
            <a:chOff x="1928794" y="2143116"/>
            <a:chExt cx="1571636" cy="1214446"/>
          </a:xfrm>
        </p:grpSpPr>
        <p:sp>
          <p:nvSpPr>
            <p:cNvPr id="78" name="Прямоугольник 77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1" name="Группа 95"/>
          <p:cNvGrpSpPr/>
          <p:nvPr/>
        </p:nvGrpSpPr>
        <p:grpSpPr>
          <a:xfrm>
            <a:off x="7704834" y="1462029"/>
            <a:ext cx="440597" cy="384521"/>
            <a:chOff x="1928794" y="2143116"/>
            <a:chExt cx="1571636" cy="1214446"/>
          </a:xfrm>
        </p:grpSpPr>
        <p:sp>
          <p:nvSpPr>
            <p:cNvPr id="82" name="Прямоугольник 81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5" name="Группа 95"/>
          <p:cNvGrpSpPr/>
          <p:nvPr/>
        </p:nvGrpSpPr>
        <p:grpSpPr>
          <a:xfrm>
            <a:off x="8396076" y="2213793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86" name="Прямоугольник 85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9" name="Группа 95"/>
          <p:cNvGrpSpPr/>
          <p:nvPr/>
        </p:nvGrpSpPr>
        <p:grpSpPr>
          <a:xfrm>
            <a:off x="6814170" y="2213793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90" name="Прямоугольник 89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4" name="Группа 95"/>
          <p:cNvGrpSpPr/>
          <p:nvPr/>
        </p:nvGrpSpPr>
        <p:grpSpPr>
          <a:xfrm>
            <a:off x="7372734" y="2213793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95" name="Прямоугольник 94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8" name="Группа 95"/>
          <p:cNvGrpSpPr/>
          <p:nvPr/>
        </p:nvGrpSpPr>
        <p:grpSpPr>
          <a:xfrm>
            <a:off x="7885339" y="2213793"/>
            <a:ext cx="440597" cy="384521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99" name="Прямоугольник 98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2" name="Прямоугольник 101"/>
          <p:cNvSpPr/>
          <p:nvPr/>
        </p:nvSpPr>
        <p:spPr>
          <a:xfrm>
            <a:off x="5154745" y="2061066"/>
            <a:ext cx="6563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Л.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8245828" y="1412994"/>
            <a:ext cx="6563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П.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951114" y="2780929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+ 4 = 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951114" y="3227108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+ 2 = 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951114" y="3673287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 - 4 = 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951114" y="4119465"/>
            <a:ext cx="15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 - 2 = 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131840" y="1210897"/>
            <a:ext cx="0" cy="1333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156176" y="1277689"/>
            <a:ext cx="0" cy="12075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09247" y="4653136"/>
            <a:ext cx="4163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Расскажи о числе шесть: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755576" y="5229200"/>
            <a:ext cx="954825" cy="1146256"/>
            <a:chOff x="611560" y="5229200"/>
            <a:chExt cx="954825" cy="1146256"/>
          </a:xfrm>
        </p:grpSpPr>
        <p:sp>
          <p:nvSpPr>
            <p:cNvPr id="112" name="TextBox 111"/>
            <p:cNvSpPr txBox="1"/>
            <p:nvPr/>
          </p:nvSpPr>
          <p:spPr>
            <a:xfrm>
              <a:off x="611560" y="5852236"/>
              <a:ext cx="35719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4" name="Группа 23"/>
            <p:cNvGrpSpPr/>
            <p:nvPr/>
          </p:nvGrpSpPr>
          <p:grpSpPr>
            <a:xfrm>
              <a:off x="755576" y="5229200"/>
              <a:ext cx="810809" cy="1027276"/>
              <a:chOff x="1174600" y="5282044"/>
              <a:chExt cx="810809" cy="1027276"/>
            </a:xfrm>
          </p:grpSpPr>
          <p:sp>
            <p:nvSpPr>
              <p:cNvPr id="109" name="TextBox 108"/>
              <p:cNvSpPr txBox="1"/>
              <p:nvPr/>
            </p:nvSpPr>
            <p:spPr>
              <a:xfrm>
                <a:off x="1357885" y="5282044"/>
                <a:ext cx="357190" cy="52322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6</a:t>
                </a:r>
                <a:endParaRPr lang="ru-RU" sz="2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0" name="Группа 19"/>
              <p:cNvGrpSpPr/>
              <p:nvPr/>
            </p:nvGrpSpPr>
            <p:grpSpPr>
              <a:xfrm>
                <a:off x="1288494" y="5805264"/>
                <a:ext cx="520575" cy="144016"/>
                <a:chOff x="1288494" y="5805264"/>
                <a:chExt cx="520575" cy="144016"/>
              </a:xfrm>
            </p:grpSpPr>
            <p:cxnSp>
              <p:nvCxnSpPr>
                <p:cNvPr id="17" name="Прямая соединительная линия 16"/>
                <p:cNvCxnSpPr>
                  <a:stCxn id="109" idx="2"/>
                </p:cNvCxnSpPr>
                <p:nvPr/>
              </p:nvCxnSpPr>
              <p:spPr>
                <a:xfrm flipH="1">
                  <a:off x="1288494" y="5805264"/>
                  <a:ext cx="247986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Прямая соединительная линия 18"/>
                <p:cNvCxnSpPr>
                  <a:stCxn id="109" idx="2"/>
                </p:cNvCxnSpPr>
                <p:nvPr/>
              </p:nvCxnSpPr>
              <p:spPr>
                <a:xfrm>
                  <a:off x="1536480" y="5805264"/>
                  <a:ext cx="272589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Группа 22"/>
              <p:cNvGrpSpPr/>
              <p:nvPr/>
            </p:nvGrpSpPr>
            <p:grpSpPr>
              <a:xfrm>
                <a:off x="1174600" y="6309320"/>
                <a:ext cx="810809" cy="0"/>
                <a:chOff x="1174600" y="6309320"/>
                <a:chExt cx="810809" cy="0"/>
              </a:xfrm>
            </p:grpSpPr>
            <p:cxnSp>
              <p:nvCxnSpPr>
                <p:cNvPr id="22" name="Прямая соединительная линия 21"/>
                <p:cNvCxnSpPr/>
                <p:nvPr/>
              </p:nvCxnSpPr>
              <p:spPr>
                <a:xfrm>
                  <a:off x="1672774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Прямая соединительная линия 115"/>
                <p:cNvCxnSpPr/>
                <p:nvPr/>
              </p:nvCxnSpPr>
              <p:spPr>
                <a:xfrm>
                  <a:off x="1174600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6" name="Группа 25"/>
          <p:cNvGrpSpPr/>
          <p:nvPr/>
        </p:nvGrpSpPr>
        <p:grpSpPr>
          <a:xfrm>
            <a:off x="2411760" y="5229200"/>
            <a:ext cx="896139" cy="1146256"/>
            <a:chOff x="2267744" y="5229200"/>
            <a:chExt cx="896139" cy="1146256"/>
          </a:xfrm>
        </p:grpSpPr>
        <p:grpSp>
          <p:nvGrpSpPr>
            <p:cNvPr id="118" name="Группа 117"/>
            <p:cNvGrpSpPr/>
            <p:nvPr/>
          </p:nvGrpSpPr>
          <p:grpSpPr>
            <a:xfrm>
              <a:off x="2353074" y="5229200"/>
              <a:ext cx="810809" cy="1027276"/>
              <a:chOff x="1174600" y="5282044"/>
              <a:chExt cx="810809" cy="1027276"/>
            </a:xfrm>
          </p:grpSpPr>
          <p:sp>
            <p:nvSpPr>
              <p:cNvPr id="120" name="TextBox 119"/>
              <p:cNvSpPr txBox="1"/>
              <p:nvPr/>
            </p:nvSpPr>
            <p:spPr>
              <a:xfrm>
                <a:off x="1357885" y="5282044"/>
                <a:ext cx="357190" cy="52322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6</a:t>
                </a:r>
                <a:endParaRPr lang="ru-RU" sz="2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21" name="Группа 120"/>
              <p:cNvGrpSpPr/>
              <p:nvPr/>
            </p:nvGrpSpPr>
            <p:grpSpPr>
              <a:xfrm>
                <a:off x="1288494" y="5805264"/>
                <a:ext cx="520575" cy="144016"/>
                <a:chOff x="1288494" y="5805264"/>
                <a:chExt cx="520575" cy="144016"/>
              </a:xfrm>
            </p:grpSpPr>
            <p:cxnSp>
              <p:nvCxnSpPr>
                <p:cNvPr id="137" name="Прямая соединительная линия 136"/>
                <p:cNvCxnSpPr>
                  <a:stCxn id="120" idx="2"/>
                </p:cNvCxnSpPr>
                <p:nvPr/>
              </p:nvCxnSpPr>
              <p:spPr>
                <a:xfrm flipH="1">
                  <a:off x="1288494" y="5805264"/>
                  <a:ext cx="247986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Прямая соединительная линия 137"/>
                <p:cNvCxnSpPr>
                  <a:stCxn id="120" idx="2"/>
                </p:cNvCxnSpPr>
                <p:nvPr/>
              </p:nvCxnSpPr>
              <p:spPr>
                <a:xfrm>
                  <a:off x="1536480" y="5805264"/>
                  <a:ext cx="272589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2" name="Группа 121"/>
              <p:cNvGrpSpPr/>
              <p:nvPr/>
            </p:nvGrpSpPr>
            <p:grpSpPr>
              <a:xfrm>
                <a:off x="1174600" y="6309320"/>
                <a:ext cx="810809" cy="0"/>
                <a:chOff x="1174600" y="6309320"/>
                <a:chExt cx="810809" cy="0"/>
              </a:xfrm>
            </p:grpSpPr>
            <p:cxnSp>
              <p:nvCxnSpPr>
                <p:cNvPr id="123" name="Прямая соединительная линия 122"/>
                <p:cNvCxnSpPr/>
                <p:nvPr/>
              </p:nvCxnSpPr>
              <p:spPr>
                <a:xfrm>
                  <a:off x="1672774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Прямая соединительная линия 131"/>
                <p:cNvCxnSpPr/>
                <p:nvPr/>
              </p:nvCxnSpPr>
              <p:spPr>
                <a:xfrm>
                  <a:off x="1174600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63" name="TextBox 162"/>
            <p:cNvSpPr txBox="1"/>
            <p:nvPr/>
          </p:nvSpPr>
          <p:spPr>
            <a:xfrm>
              <a:off x="2267744" y="5852236"/>
              <a:ext cx="35719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4070794" y="5229200"/>
            <a:ext cx="834603" cy="1146256"/>
            <a:chOff x="3926778" y="5229200"/>
            <a:chExt cx="834603" cy="1146256"/>
          </a:xfrm>
        </p:grpSpPr>
        <p:grpSp>
          <p:nvGrpSpPr>
            <p:cNvPr id="139" name="Группа 138"/>
            <p:cNvGrpSpPr/>
            <p:nvPr/>
          </p:nvGrpSpPr>
          <p:grpSpPr>
            <a:xfrm>
              <a:off x="3950572" y="5229200"/>
              <a:ext cx="810809" cy="1027276"/>
              <a:chOff x="1174600" y="5282044"/>
              <a:chExt cx="810809" cy="1027276"/>
            </a:xfrm>
          </p:grpSpPr>
          <p:sp>
            <p:nvSpPr>
              <p:cNvPr id="140" name="TextBox 139"/>
              <p:cNvSpPr txBox="1"/>
              <p:nvPr/>
            </p:nvSpPr>
            <p:spPr>
              <a:xfrm>
                <a:off x="1357885" y="5282044"/>
                <a:ext cx="357190" cy="52322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6</a:t>
                </a:r>
                <a:endParaRPr lang="ru-RU" sz="2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41" name="Группа 140"/>
              <p:cNvGrpSpPr/>
              <p:nvPr/>
            </p:nvGrpSpPr>
            <p:grpSpPr>
              <a:xfrm>
                <a:off x="1288494" y="5805264"/>
                <a:ext cx="520575" cy="144016"/>
                <a:chOff x="1288494" y="5805264"/>
                <a:chExt cx="520575" cy="144016"/>
              </a:xfrm>
            </p:grpSpPr>
            <p:cxnSp>
              <p:nvCxnSpPr>
                <p:cNvPr id="145" name="Прямая соединительная линия 144"/>
                <p:cNvCxnSpPr>
                  <a:stCxn id="140" idx="2"/>
                </p:cNvCxnSpPr>
                <p:nvPr/>
              </p:nvCxnSpPr>
              <p:spPr>
                <a:xfrm flipH="1">
                  <a:off x="1288494" y="5805264"/>
                  <a:ext cx="247986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Прямая соединительная линия 145"/>
                <p:cNvCxnSpPr>
                  <a:stCxn id="140" idx="2"/>
                </p:cNvCxnSpPr>
                <p:nvPr/>
              </p:nvCxnSpPr>
              <p:spPr>
                <a:xfrm>
                  <a:off x="1536480" y="5805264"/>
                  <a:ext cx="272589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2" name="Группа 141"/>
              <p:cNvGrpSpPr/>
              <p:nvPr/>
            </p:nvGrpSpPr>
            <p:grpSpPr>
              <a:xfrm>
                <a:off x="1174600" y="6309320"/>
                <a:ext cx="810809" cy="0"/>
                <a:chOff x="1174600" y="6309320"/>
                <a:chExt cx="810809" cy="0"/>
              </a:xfrm>
            </p:grpSpPr>
            <p:cxnSp>
              <p:nvCxnSpPr>
                <p:cNvPr id="143" name="Прямая соединительная линия 142"/>
                <p:cNvCxnSpPr/>
                <p:nvPr/>
              </p:nvCxnSpPr>
              <p:spPr>
                <a:xfrm>
                  <a:off x="1672774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Прямая соединительная линия 143"/>
                <p:cNvCxnSpPr/>
                <p:nvPr/>
              </p:nvCxnSpPr>
              <p:spPr>
                <a:xfrm>
                  <a:off x="1174600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64" name="TextBox 163"/>
            <p:cNvSpPr txBox="1"/>
            <p:nvPr/>
          </p:nvSpPr>
          <p:spPr>
            <a:xfrm>
              <a:off x="3926778" y="5852236"/>
              <a:ext cx="35719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5626913" y="5229200"/>
            <a:ext cx="875982" cy="1146256"/>
            <a:chOff x="5482897" y="5229200"/>
            <a:chExt cx="875982" cy="1146256"/>
          </a:xfrm>
        </p:grpSpPr>
        <p:grpSp>
          <p:nvGrpSpPr>
            <p:cNvPr id="147" name="Группа 146"/>
            <p:cNvGrpSpPr/>
            <p:nvPr/>
          </p:nvGrpSpPr>
          <p:grpSpPr>
            <a:xfrm>
              <a:off x="5548070" y="5229200"/>
              <a:ext cx="810809" cy="1027276"/>
              <a:chOff x="1174600" y="5282044"/>
              <a:chExt cx="810809" cy="1027276"/>
            </a:xfrm>
          </p:grpSpPr>
          <p:sp>
            <p:nvSpPr>
              <p:cNvPr id="148" name="TextBox 147"/>
              <p:cNvSpPr txBox="1"/>
              <p:nvPr/>
            </p:nvSpPr>
            <p:spPr>
              <a:xfrm>
                <a:off x="1357885" y="5282044"/>
                <a:ext cx="357190" cy="52322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6</a:t>
                </a:r>
                <a:endParaRPr lang="ru-RU" sz="2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49" name="Группа 148"/>
              <p:cNvGrpSpPr/>
              <p:nvPr/>
            </p:nvGrpSpPr>
            <p:grpSpPr>
              <a:xfrm>
                <a:off x="1288494" y="5805264"/>
                <a:ext cx="520575" cy="144016"/>
                <a:chOff x="1288494" y="5805264"/>
                <a:chExt cx="520575" cy="144016"/>
              </a:xfrm>
            </p:grpSpPr>
            <p:cxnSp>
              <p:nvCxnSpPr>
                <p:cNvPr id="153" name="Прямая соединительная линия 152"/>
                <p:cNvCxnSpPr>
                  <a:stCxn id="148" idx="2"/>
                </p:cNvCxnSpPr>
                <p:nvPr/>
              </p:nvCxnSpPr>
              <p:spPr>
                <a:xfrm flipH="1">
                  <a:off x="1288494" y="5805264"/>
                  <a:ext cx="247986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Прямая соединительная линия 153"/>
                <p:cNvCxnSpPr>
                  <a:stCxn id="148" idx="2"/>
                </p:cNvCxnSpPr>
                <p:nvPr/>
              </p:nvCxnSpPr>
              <p:spPr>
                <a:xfrm>
                  <a:off x="1536480" y="5805264"/>
                  <a:ext cx="272589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0" name="Группа 149"/>
              <p:cNvGrpSpPr/>
              <p:nvPr/>
            </p:nvGrpSpPr>
            <p:grpSpPr>
              <a:xfrm>
                <a:off x="1174600" y="6309320"/>
                <a:ext cx="810809" cy="0"/>
                <a:chOff x="1174600" y="6309320"/>
                <a:chExt cx="810809" cy="0"/>
              </a:xfrm>
            </p:grpSpPr>
            <p:cxnSp>
              <p:nvCxnSpPr>
                <p:cNvPr id="151" name="Прямая соединительная линия 150"/>
                <p:cNvCxnSpPr/>
                <p:nvPr/>
              </p:nvCxnSpPr>
              <p:spPr>
                <a:xfrm>
                  <a:off x="1672774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Прямая соединительная линия 151"/>
                <p:cNvCxnSpPr/>
                <p:nvPr/>
              </p:nvCxnSpPr>
              <p:spPr>
                <a:xfrm>
                  <a:off x="1174600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65" name="TextBox 164"/>
            <p:cNvSpPr txBox="1"/>
            <p:nvPr/>
          </p:nvSpPr>
          <p:spPr>
            <a:xfrm>
              <a:off x="5482897" y="5852236"/>
              <a:ext cx="35719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7224882" y="5229200"/>
            <a:ext cx="875510" cy="1146256"/>
            <a:chOff x="7080866" y="5229200"/>
            <a:chExt cx="875510" cy="1146256"/>
          </a:xfrm>
        </p:grpSpPr>
        <p:grpSp>
          <p:nvGrpSpPr>
            <p:cNvPr id="155" name="Группа 154"/>
            <p:cNvGrpSpPr/>
            <p:nvPr/>
          </p:nvGrpSpPr>
          <p:grpSpPr>
            <a:xfrm>
              <a:off x="7145567" y="5229200"/>
              <a:ext cx="810809" cy="1027276"/>
              <a:chOff x="1174600" y="5282044"/>
              <a:chExt cx="810809" cy="1027276"/>
            </a:xfrm>
          </p:grpSpPr>
          <p:sp>
            <p:nvSpPr>
              <p:cNvPr id="156" name="TextBox 155"/>
              <p:cNvSpPr txBox="1"/>
              <p:nvPr/>
            </p:nvSpPr>
            <p:spPr>
              <a:xfrm>
                <a:off x="1357885" y="5282044"/>
                <a:ext cx="357190" cy="52322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6</a:t>
                </a:r>
                <a:endParaRPr lang="ru-RU" sz="2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57" name="Группа 156"/>
              <p:cNvGrpSpPr/>
              <p:nvPr/>
            </p:nvGrpSpPr>
            <p:grpSpPr>
              <a:xfrm>
                <a:off x="1288494" y="5805264"/>
                <a:ext cx="520575" cy="144016"/>
                <a:chOff x="1288494" y="5805264"/>
                <a:chExt cx="520575" cy="144016"/>
              </a:xfrm>
            </p:grpSpPr>
            <p:cxnSp>
              <p:nvCxnSpPr>
                <p:cNvPr id="161" name="Прямая соединительная линия 160"/>
                <p:cNvCxnSpPr>
                  <a:stCxn id="156" idx="2"/>
                </p:cNvCxnSpPr>
                <p:nvPr/>
              </p:nvCxnSpPr>
              <p:spPr>
                <a:xfrm flipH="1">
                  <a:off x="1288494" y="5805264"/>
                  <a:ext cx="247986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Прямая соединительная линия 161"/>
                <p:cNvCxnSpPr>
                  <a:stCxn id="156" idx="2"/>
                </p:cNvCxnSpPr>
                <p:nvPr/>
              </p:nvCxnSpPr>
              <p:spPr>
                <a:xfrm>
                  <a:off x="1536480" y="5805264"/>
                  <a:ext cx="272589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8" name="Группа 157"/>
              <p:cNvGrpSpPr/>
              <p:nvPr/>
            </p:nvGrpSpPr>
            <p:grpSpPr>
              <a:xfrm>
                <a:off x="1174600" y="6309320"/>
                <a:ext cx="810809" cy="0"/>
                <a:chOff x="1174600" y="6309320"/>
                <a:chExt cx="810809" cy="0"/>
              </a:xfrm>
            </p:grpSpPr>
            <p:cxnSp>
              <p:nvCxnSpPr>
                <p:cNvPr id="159" name="Прямая соединительная линия 158"/>
                <p:cNvCxnSpPr/>
                <p:nvPr/>
              </p:nvCxnSpPr>
              <p:spPr>
                <a:xfrm>
                  <a:off x="1672774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Прямая соединительная линия 159"/>
                <p:cNvCxnSpPr/>
                <p:nvPr/>
              </p:nvCxnSpPr>
              <p:spPr>
                <a:xfrm>
                  <a:off x="1174600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66" name="TextBox 165"/>
            <p:cNvSpPr txBox="1"/>
            <p:nvPr/>
          </p:nvSpPr>
          <p:spPr>
            <a:xfrm>
              <a:off x="7080866" y="5852236"/>
              <a:ext cx="35719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2" name="TextBox 171"/>
          <p:cNvSpPr txBox="1"/>
          <p:nvPr/>
        </p:nvSpPr>
        <p:spPr>
          <a:xfrm>
            <a:off x="1406498" y="5858108"/>
            <a:ext cx="35719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2990674" y="5858108"/>
            <a:ext cx="35719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4574850" y="5858108"/>
            <a:ext cx="35719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6156176" y="5858108"/>
            <a:ext cx="35719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7815210" y="5858108"/>
            <a:ext cx="35719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179512" y="11663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34. Число шесть. Цифра 6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61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/>
      <p:bldP spid="173" grpId="0"/>
      <p:bldP spid="174" grpId="0"/>
      <p:bldP spid="175" grpId="0"/>
      <p:bldP spid="17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68620" y="2500306"/>
            <a:ext cx="2364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 4 = 6</a:t>
            </a:r>
          </a:p>
          <a:p>
            <a:endParaRPr lang="ru-RU" sz="3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6 -   3 = 3</a:t>
            </a: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76932" y="2504805"/>
            <a:ext cx="21431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 5 = 6</a:t>
            </a:r>
          </a:p>
          <a:p>
            <a:pPr marL="342900" indent="-342900"/>
            <a:endParaRPr lang="ru-RU" sz="3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 -  2 = 4</a:t>
            </a: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85244" y="2471645"/>
            <a:ext cx="21431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6 -  5 = 1</a:t>
            </a:r>
          </a:p>
          <a:p>
            <a:pPr marL="342900" indent="-342900"/>
            <a:endParaRPr lang="ru-RU" sz="3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 + 1 = 4</a:t>
            </a: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53165" y="3711149"/>
            <a:ext cx="357190" cy="42862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82062" y="3706079"/>
            <a:ext cx="357190" cy="42862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89262" y="2643182"/>
            <a:ext cx="357190" cy="42862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67595" y="3706079"/>
            <a:ext cx="357190" cy="42862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6738" y="2643182"/>
            <a:ext cx="357190" cy="42862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58426" y="2643182"/>
            <a:ext cx="357190" cy="42862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2882" y="980728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Преврати записи Вовы в  верные равенства. Запиши в «окошках» знаки действий  (+, - ).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86644" y="214290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23528" y="5652537"/>
            <a:ext cx="425116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208432" y="5652537"/>
            <a:ext cx="425116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093336" y="5652537"/>
            <a:ext cx="425116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7593" y="5652537"/>
            <a:ext cx="483491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2497" y="5652537"/>
            <a:ext cx="49536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7401" y="5652537"/>
            <a:ext cx="482671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6002387" y="5661248"/>
            <a:ext cx="425116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3625" y="5661248"/>
            <a:ext cx="482671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Прямоугольник 51"/>
          <p:cNvSpPr/>
          <p:nvPr/>
        </p:nvSpPr>
        <p:spPr>
          <a:xfrm>
            <a:off x="323529" y="4430142"/>
            <a:ext cx="8820472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этого презентацию надо перевести в режим редактирования.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79512" y="11663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34. Число шесть. Цифра 6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177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68620" y="2500306"/>
            <a:ext cx="2364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 4 = 6</a:t>
            </a:r>
          </a:p>
          <a:p>
            <a:endParaRPr lang="ru-RU" sz="3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6 -   3 = 3</a:t>
            </a: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76932" y="2504805"/>
            <a:ext cx="21431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 5 = 6</a:t>
            </a:r>
          </a:p>
          <a:p>
            <a:pPr marL="342900" indent="-342900"/>
            <a:endParaRPr lang="ru-RU" sz="3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 -  2 = 4</a:t>
            </a: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85244" y="2471645"/>
            <a:ext cx="21431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6 -  5 = 1</a:t>
            </a:r>
          </a:p>
          <a:p>
            <a:pPr marL="342900" indent="-342900"/>
            <a:endParaRPr lang="ru-RU" sz="3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 + 1 = 4</a:t>
            </a: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53165" y="3711149"/>
            <a:ext cx="357190" cy="42862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82062" y="3706079"/>
            <a:ext cx="357190" cy="42862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89262" y="2643182"/>
            <a:ext cx="357190" cy="42862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67595" y="3706079"/>
            <a:ext cx="357190" cy="42862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6738" y="2643182"/>
            <a:ext cx="357190" cy="42862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58426" y="2643182"/>
            <a:ext cx="357190" cy="42862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2882" y="980728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Преврати записи Вовы в  верные равенства. Запиши в «окошках» знаки действий  (+, - ).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86644" y="214290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23528" y="5652537"/>
            <a:ext cx="425116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208432" y="5652537"/>
            <a:ext cx="425116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093336" y="5652537"/>
            <a:ext cx="425116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7593" y="5652537"/>
            <a:ext cx="483491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2497" y="5652537"/>
            <a:ext cx="49536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7401" y="5652537"/>
            <a:ext cx="482671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6002387" y="5661248"/>
            <a:ext cx="425116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3625" y="5661248"/>
            <a:ext cx="482671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79512" y="11663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34. Число шесть. Цифра 6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496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L 0.04757 -0.45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8" y="-2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-0.03385 -0.2942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1" y="-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85185E-6 L 0.14861 -0.461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31" y="-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07431 -0.3048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-1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07407E-6 L 0.16823 -0.4622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03" y="-2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0.0408 -0.294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-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71670" y="2357431"/>
            <a:ext cx="4357718" cy="120032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14314" y="3857628"/>
            <a:ext cx="8786842" cy="7143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TextBox 102"/>
          <p:cNvSpPr txBox="1"/>
          <p:nvPr/>
        </p:nvSpPr>
        <p:spPr>
          <a:xfrm>
            <a:off x="71406" y="620422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Помоги Пете ответить на вопросы. </a:t>
            </a:r>
          </a:p>
        </p:txBody>
      </p:sp>
      <p:grpSp>
        <p:nvGrpSpPr>
          <p:cNvPr id="2" name="Группа 105"/>
          <p:cNvGrpSpPr/>
          <p:nvPr/>
        </p:nvGrpSpPr>
        <p:grpSpPr>
          <a:xfrm>
            <a:off x="214282" y="2214554"/>
            <a:ext cx="2143140" cy="1071570"/>
            <a:chOff x="428596" y="2428868"/>
            <a:chExt cx="2286016" cy="1214446"/>
          </a:xfrm>
        </p:grpSpPr>
        <p:grpSp>
          <p:nvGrpSpPr>
            <p:cNvPr id="3" name="Группа 95"/>
            <p:cNvGrpSpPr/>
            <p:nvPr/>
          </p:nvGrpSpPr>
          <p:grpSpPr>
            <a:xfrm>
              <a:off x="428596" y="2428868"/>
              <a:ext cx="1571636" cy="1214446"/>
              <a:chOff x="1928794" y="2143116"/>
              <a:chExt cx="1571636" cy="1214446"/>
            </a:xfrm>
          </p:grpSpPr>
          <p:sp>
            <p:nvSpPr>
              <p:cNvPr id="124" name="Прямоугольник 123"/>
              <p:cNvSpPr/>
              <p:nvPr/>
            </p:nvSpPr>
            <p:spPr>
              <a:xfrm>
                <a:off x="1928794" y="2143116"/>
                <a:ext cx="1571636" cy="857256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5" name="Овал 124"/>
              <p:cNvSpPr/>
              <p:nvPr/>
            </p:nvSpPr>
            <p:spPr>
              <a:xfrm>
                <a:off x="2071670" y="3000372"/>
                <a:ext cx="428628" cy="35719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6" name="Овал 125"/>
              <p:cNvSpPr/>
              <p:nvPr/>
            </p:nvSpPr>
            <p:spPr>
              <a:xfrm>
                <a:off x="2786050" y="3000372"/>
                <a:ext cx="428628" cy="35719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116" name="Прямая соединительная линия 115"/>
            <p:cNvCxnSpPr/>
            <p:nvPr/>
          </p:nvCxnSpPr>
          <p:spPr>
            <a:xfrm>
              <a:off x="2000232" y="3143248"/>
              <a:ext cx="71438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я соединительная линия 116"/>
            <p:cNvCxnSpPr/>
            <p:nvPr/>
          </p:nvCxnSpPr>
          <p:spPr>
            <a:xfrm rot="5400000">
              <a:off x="2143108" y="3143248"/>
              <a:ext cx="142876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Прямая соединительная линия 117"/>
            <p:cNvCxnSpPr/>
            <p:nvPr/>
          </p:nvCxnSpPr>
          <p:spPr>
            <a:xfrm rot="5400000">
              <a:off x="2428860" y="3143248"/>
              <a:ext cx="142876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95"/>
          <p:cNvGrpSpPr/>
          <p:nvPr/>
        </p:nvGrpSpPr>
        <p:grpSpPr>
          <a:xfrm>
            <a:off x="2357422" y="2564904"/>
            <a:ext cx="736704" cy="642942"/>
            <a:chOff x="1928794" y="2143116"/>
            <a:chExt cx="1571636" cy="1214446"/>
          </a:xfrm>
        </p:grpSpPr>
        <p:sp>
          <p:nvSpPr>
            <p:cNvPr id="128" name="Прямоугольник 127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95"/>
          <p:cNvGrpSpPr/>
          <p:nvPr/>
        </p:nvGrpSpPr>
        <p:grpSpPr>
          <a:xfrm>
            <a:off x="3549544" y="2564904"/>
            <a:ext cx="736704" cy="642942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134" name="Прямоугольник 133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136"/>
          <p:cNvGrpSpPr/>
          <p:nvPr/>
        </p:nvGrpSpPr>
        <p:grpSpPr>
          <a:xfrm>
            <a:off x="3094126" y="2850656"/>
            <a:ext cx="455418" cy="143670"/>
            <a:chOff x="3737068" y="2714620"/>
            <a:chExt cx="455418" cy="143670"/>
          </a:xfrm>
        </p:grpSpPr>
        <p:cxnSp>
          <p:nvCxnSpPr>
            <p:cNvPr id="138" name="Прямая соединительная линия 137"/>
            <p:cNvCxnSpPr/>
            <p:nvPr/>
          </p:nvCxnSpPr>
          <p:spPr>
            <a:xfrm>
              <a:off x="3737068" y="2784470"/>
              <a:ext cx="455418" cy="1588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Прямая соединительная линия 139"/>
            <p:cNvCxnSpPr/>
            <p:nvPr/>
          </p:nvCxnSpPr>
          <p:spPr>
            <a:xfrm rot="5400000">
              <a:off x="3785785" y="2785661"/>
              <a:ext cx="14367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Прямая соединительная линия 141"/>
            <p:cNvCxnSpPr/>
            <p:nvPr/>
          </p:nvCxnSpPr>
          <p:spPr>
            <a:xfrm rot="5400000">
              <a:off x="4000099" y="2785661"/>
              <a:ext cx="142876" cy="794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95"/>
          <p:cNvGrpSpPr/>
          <p:nvPr/>
        </p:nvGrpSpPr>
        <p:grpSpPr>
          <a:xfrm>
            <a:off x="7101429" y="2564904"/>
            <a:ext cx="736704" cy="642942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127" name="Прямоугольник 126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Овал 132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138"/>
          <p:cNvGrpSpPr/>
          <p:nvPr/>
        </p:nvGrpSpPr>
        <p:grpSpPr>
          <a:xfrm>
            <a:off x="4286248" y="2850656"/>
            <a:ext cx="455418" cy="143670"/>
            <a:chOff x="3737068" y="2714620"/>
            <a:chExt cx="455418" cy="143670"/>
          </a:xfrm>
        </p:grpSpPr>
        <p:cxnSp>
          <p:nvCxnSpPr>
            <p:cNvPr id="141" name="Прямая соединительная линия 140"/>
            <p:cNvCxnSpPr/>
            <p:nvPr/>
          </p:nvCxnSpPr>
          <p:spPr>
            <a:xfrm>
              <a:off x="3737068" y="2784470"/>
              <a:ext cx="455418" cy="1588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Прямая соединительная линия 142"/>
            <p:cNvCxnSpPr/>
            <p:nvPr/>
          </p:nvCxnSpPr>
          <p:spPr>
            <a:xfrm rot="5400000">
              <a:off x="3785785" y="2785661"/>
              <a:ext cx="14367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Прямая соединительная линия 143"/>
            <p:cNvCxnSpPr/>
            <p:nvPr/>
          </p:nvCxnSpPr>
          <p:spPr>
            <a:xfrm rot="5400000">
              <a:off x="4000099" y="2785661"/>
              <a:ext cx="142876" cy="794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5" name="TextBox 144"/>
          <p:cNvSpPr txBox="1"/>
          <p:nvPr/>
        </p:nvSpPr>
        <p:spPr>
          <a:xfrm>
            <a:off x="214282" y="4286256"/>
            <a:ext cx="857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Составьте выражение к рисунку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 5 + 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0" name="Группа 95"/>
          <p:cNvGrpSpPr/>
          <p:nvPr/>
        </p:nvGrpSpPr>
        <p:grpSpPr>
          <a:xfrm>
            <a:off x="4714876" y="2564904"/>
            <a:ext cx="736704" cy="642942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41" name="Прямоугольник 40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5" name="Группа 138"/>
          <p:cNvGrpSpPr/>
          <p:nvPr/>
        </p:nvGrpSpPr>
        <p:grpSpPr>
          <a:xfrm>
            <a:off x="5500694" y="2850656"/>
            <a:ext cx="455418" cy="143670"/>
            <a:chOff x="3737068" y="2714620"/>
            <a:chExt cx="455418" cy="143670"/>
          </a:xfrm>
        </p:grpSpPr>
        <p:cxnSp>
          <p:nvCxnSpPr>
            <p:cNvPr id="46" name="Прямая соединительная линия 45"/>
            <p:cNvCxnSpPr/>
            <p:nvPr/>
          </p:nvCxnSpPr>
          <p:spPr>
            <a:xfrm>
              <a:off x="3737068" y="2784470"/>
              <a:ext cx="455418" cy="1588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rot="5400000">
              <a:off x="3785785" y="2785661"/>
              <a:ext cx="14367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rot="5400000">
              <a:off x="4000099" y="2785661"/>
              <a:ext cx="142876" cy="794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Группа 95"/>
          <p:cNvGrpSpPr/>
          <p:nvPr/>
        </p:nvGrpSpPr>
        <p:grpSpPr>
          <a:xfrm>
            <a:off x="5929322" y="2564904"/>
            <a:ext cx="736704" cy="642942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52" name="Прямоугольник 51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5" name="Группа 138"/>
          <p:cNvGrpSpPr/>
          <p:nvPr/>
        </p:nvGrpSpPr>
        <p:grpSpPr>
          <a:xfrm>
            <a:off x="6643702" y="2849862"/>
            <a:ext cx="455418" cy="143670"/>
            <a:chOff x="3737068" y="2714620"/>
            <a:chExt cx="455418" cy="143670"/>
          </a:xfrm>
        </p:grpSpPr>
        <p:cxnSp>
          <p:nvCxnSpPr>
            <p:cNvPr id="56" name="Прямая соединительная линия 55"/>
            <p:cNvCxnSpPr/>
            <p:nvPr/>
          </p:nvCxnSpPr>
          <p:spPr>
            <a:xfrm>
              <a:off x="3737068" y="2784470"/>
              <a:ext cx="455418" cy="1588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 rot="5400000">
              <a:off x="3785785" y="2785661"/>
              <a:ext cx="14367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 rot="5400000">
              <a:off x="4000099" y="2785661"/>
              <a:ext cx="142876" cy="794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Прямоугольник 58"/>
          <p:cNvSpPr/>
          <p:nvPr/>
        </p:nvSpPr>
        <p:spPr>
          <a:xfrm>
            <a:off x="7286644" y="214290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49544" y="1014413"/>
            <a:ext cx="26309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Сколько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стало?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1070421"/>
            <a:ext cx="37036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Сколько вагонов было? 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2655018" y="5721651"/>
            <a:ext cx="389850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227826" y="5721651"/>
            <a:ext cx="389850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941422" y="5721651"/>
            <a:ext cx="389850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318054" y="5733256"/>
            <a:ext cx="389850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655018" y="5712940"/>
            <a:ext cx="389850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88872" y="5712940"/>
            <a:ext cx="415207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227826" y="5712940"/>
            <a:ext cx="389850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941422" y="5712940"/>
            <a:ext cx="389850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318054" y="5724545"/>
            <a:ext cx="389850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dirty="0">
              <a:solidFill>
                <a:srgbClr val="002060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714876" y="1082087"/>
            <a:ext cx="0" cy="9067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7236296" y="3212976"/>
            <a:ext cx="415207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067944" y="5762339"/>
            <a:ext cx="415207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5812977" y="4274435"/>
            <a:ext cx="415207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88872" y="5721651"/>
            <a:ext cx="415207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79512" y="11663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34. Число шесть. Цифра 6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1.98798E-6 L 0.29462 -0.3767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4" y="-188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30883E-6 L 0.58143 -0.2085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63" y="-104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13777E-6 L 0.29132 -0.2145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66" y="-107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9" grpId="0"/>
      <p:bldP spid="10" grpId="0"/>
      <p:bldP spid="69" grpId="0" animBg="1"/>
      <p:bldP spid="75" grpId="0" animBg="1"/>
      <p:bldP spid="76" grpId="0" animBg="1"/>
      <p:bldP spid="76" grpId="1" animBg="1"/>
      <p:bldP spid="77" grpId="0" animBg="1"/>
      <p:bldP spid="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-36512" y="3929066"/>
            <a:ext cx="8786842" cy="7143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TextBox 102"/>
          <p:cNvSpPr txBox="1"/>
          <p:nvPr/>
        </p:nvSpPr>
        <p:spPr>
          <a:xfrm>
            <a:off x="79777" y="642918"/>
            <a:ext cx="9064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2. </a:t>
            </a:r>
            <a:r>
              <a:rPr lang="ru-RU" sz="28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Сколько  точек надо нарисовать Пете на последней карточке?</a:t>
            </a:r>
          </a:p>
        </p:txBody>
      </p:sp>
      <p:grpSp>
        <p:nvGrpSpPr>
          <p:cNvPr id="12" name="Группа 105"/>
          <p:cNvGrpSpPr/>
          <p:nvPr/>
        </p:nvGrpSpPr>
        <p:grpSpPr>
          <a:xfrm>
            <a:off x="606430" y="2060848"/>
            <a:ext cx="2143140" cy="1071570"/>
            <a:chOff x="428596" y="2428868"/>
            <a:chExt cx="2286016" cy="1214446"/>
          </a:xfrm>
        </p:grpSpPr>
        <p:grpSp>
          <p:nvGrpSpPr>
            <p:cNvPr id="13" name="Группа 95"/>
            <p:cNvGrpSpPr/>
            <p:nvPr/>
          </p:nvGrpSpPr>
          <p:grpSpPr>
            <a:xfrm>
              <a:off x="428596" y="2428868"/>
              <a:ext cx="1571636" cy="1214446"/>
              <a:chOff x="1928794" y="2143116"/>
              <a:chExt cx="1571636" cy="1214446"/>
            </a:xfrm>
          </p:grpSpPr>
          <p:sp>
            <p:nvSpPr>
              <p:cNvPr id="124" name="Прямоугольник 123"/>
              <p:cNvSpPr/>
              <p:nvPr/>
            </p:nvSpPr>
            <p:spPr>
              <a:xfrm>
                <a:off x="1928794" y="2143116"/>
                <a:ext cx="1571636" cy="857256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5" name="Овал 124"/>
              <p:cNvSpPr/>
              <p:nvPr/>
            </p:nvSpPr>
            <p:spPr>
              <a:xfrm>
                <a:off x="2071670" y="3000372"/>
                <a:ext cx="428628" cy="35719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6" name="Овал 125"/>
              <p:cNvSpPr/>
              <p:nvPr/>
            </p:nvSpPr>
            <p:spPr>
              <a:xfrm>
                <a:off x="2786050" y="3000372"/>
                <a:ext cx="428628" cy="35719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116" name="Прямая соединительная линия 115"/>
            <p:cNvCxnSpPr/>
            <p:nvPr/>
          </p:nvCxnSpPr>
          <p:spPr>
            <a:xfrm>
              <a:off x="2000232" y="3143248"/>
              <a:ext cx="71438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я соединительная линия 116"/>
            <p:cNvCxnSpPr/>
            <p:nvPr/>
          </p:nvCxnSpPr>
          <p:spPr>
            <a:xfrm rot="5400000">
              <a:off x="2143108" y="3143248"/>
              <a:ext cx="142876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Прямая соединительная линия 117"/>
            <p:cNvCxnSpPr/>
            <p:nvPr/>
          </p:nvCxnSpPr>
          <p:spPr>
            <a:xfrm rot="5400000">
              <a:off x="2428860" y="3143248"/>
              <a:ext cx="142876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95"/>
          <p:cNvGrpSpPr/>
          <p:nvPr/>
        </p:nvGrpSpPr>
        <p:grpSpPr>
          <a:xfrm>
            <a:off x="2749570" y="2428868"/>
            <a:ext cx="736704" cy="642942"/>
            <a:chOff x="1928794" y="2143116"/>
            <a:chExt cx="1571636" cy="1214446"/>
          </a:xfrm>
        </p:grpSpPr>
        <p:sp>
          <p:nvSpPr>
            <p:cNvPr id="128" name="Прямоугольник 127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95"/>
          <p:cNvGrpSpPr/>
          <p:nvPr/>
        </p:nvGrpSpPr>
        <p:grpSpPr>
          <a:xfrm>
            <a:off x="3941692" y="2428868"/>
            <a:ext cx="736704" cy="642942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134" name="Прямоугольник 133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36"/>
          <p:cNvGrpSpPr/>
          <p:nvPr/>
        </p:nvGrpSpPr>
        <p:grpSpPr>
          <a:xfrm>
            <a:off x="3486274" y="2714620"/>
            <a:ext cx="455418" cy="143670"/>
            <a:chOff x="3737068" y="2714620"/>
            <a:chExt cx="455418" cy="143670"/>
          </a:xfrm>
        </p:grpSpPr>
        <p:cxnSp>
          <p:nvCxnSpPr>
            <p:cNvPr id="138" name="Прямая соединительная линия 137"/>
            <p:cNvCxnSpPr/>
            <p:nvPr/>
          </p:nvCxnSpPr>
          <p:spPr>
            <a:xfrm>
              <a:off x="3737068" y="2784470"/>
              <a:ext cx="45541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Прямая соединительная линия 139"/>
            <p:cNvCxnSpPr/>
            <p:nvPr/>
          </p:nvCxnSpPr>
          <p:spPr>
            <a:xfrm rot="5400000">
              <a:off x="3785785" y="2785661"/>
              <a:ext cx="14367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Прямая соединительная линия 141"/>
            <p:cNvCxnSpPr/>
            <p:nvPr/>
          </p:nvCxnSpPr>
          <p:spPr>
            <a:xfrm rot="5400000">
              <a:off x="4000099" y="2785661"/>
              <a:ext cx="142876" cy="794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Группа 95"/>
          <p:cNvGrpSpPr/>
          <p:nvPr/>
        </p:nvGrpSpPr>
        <p:grpSpPr>
          <a:xfrm>
            <a:off x="5107024" y="2428868"/>
            <a:ext cx="736704" cy="642942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127" name="Прямоугольник 126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Овал 132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Группа 138"/>
          <p:cNvGrpSpPr/>
          <p:nvPr/>
        </p:nvGrpSpPr>
        <p:grpSpPr>
          <a:xfrm>
            <a:off x="4678396" y="2714620"/>
            <a:ext cx="455418" cy="143670"/>
            <a:chOff x="3737068" y="2714620"/>
            <a:chExt cx="455418" cy="143670"/>
          </a:xfrm>
        </p:grpSpPr>
        <p:cxnSp>
          <p:nvCxnSpPr>
            <p:cNvPr id="141" name="Прямая соединительная линия 140"/>
            <p:cNvCxnSpPr/>
            <p:nvPr/>
          </p:nvCxnSpPr>
          <p:spPr>
            <a:xfrm>
              <a:off x="3737068" y="2784470"/>
              <a:ext cx="45541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Прямая соединительная линия 142"/>
            <p:cNvCxnSpPr/>
            <p:nvPr/>
          </p:nvCxnSpPr>
          <p:spPr>
            <a:xfrm rot="5400000">
              <a:off x="3785785" y="2785661"/>
              <a:ext cx="14367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Прямая соединительная линия 143"/>
            <p:cNvCxnSpPr/>
            <p:nvPr/>
          </p:nvCxnSpPr>
          <p:spPr>
            <a:xfrm rot="5400000">
              <a:off x="4000099" y="2785661"/>
              <a:ext cx="142876" cy="794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Группа 95"/>
          <p:cNvGrpSpPr/>
          <p:nvPr/>
        </p:nvGrpSpPr>
        <p:grpSpPr>
          <a:xfrm>
            <a:off x="6299146" y="2428868"/>
            <a:ext cx="736704" cy="642942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113" name="Прямоугольник 112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0" name="Группа 138"/>
          <p:cNvGrpSpPr/>
          <p:nvPr/>
        </p:nvGrpSpPr>
        <p:grpSpPr>
          <a:xfrm>
            <a:off x="5866052" y="2713826"/>
            <a:ext cx="455418" cy="143670"/>
            <a:chOff x="3737068" y="2714620"/>
            <a:chExt cx="455418" cy="143670"/>
          </a:xfrm>
        </p:grpSpPr>
        <p:cxnSp>
          <p:nvCxnSpPr>
            <p:cNvPr id="121" name="Прямая соединительная линия 120"/>
            <p:cNvCxnSpPr/>
            <p:nvPr/>
          </p:nvCxnSpPr>
          <p:spPr>
            <a:xfrm>
              <a:off x="3737068" y="2784470"/>
              <a:ext cx="45541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Прямая соединительная линия 121"/>
            <p:cNvCxnSpPr/>
            <p:nvPr/>
          </p:nvCxnSpPr>
          <p:spPr>
            <a:xfrm rot="5400000">
              <a:off x="3785785" y="2785661"/>
              <a:ext cx="14367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Прямая соединительная линия 122"/>
            <p:cNvCxnSpPr/>
            <p:nvPr/>
          </p:nvCxnSpPr>
          <p:spPr>
            <a:xfrm rot="5400000">
              <a:off x="4000099" y="2785661"/>
              <a:ext cx="142876" cy="794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Группа 95"/>
          <p:cNvGrpSpPr/>
          <p:nvPr/>
        </p:nvGrpSpPr>
        <p:grpSpPr>
          <a:xfrm>
            <a:off x="7535916" y="2428868"/>
            <a:ext cx="736704" cy="642942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139" name="Прямоугольник 138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Овал 144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Овал 145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7" name="Группа 138"/>
          <p:cNvGrpSpPr/>
          <p:nvPr/>
        </p:nvGrpSpPr>
        <p:grpSpPr>
          <a:xfrm>
            <a:off x="7035850" y="2714620"/>
            <a:ext cx="455418" cy="143670"/>
            <a:chOff x="3737068" y="2714620"/>
            <a:chExt cx="455418" cy="143670"/>
          </a:xfrm>
        </p:grpSpPr>
        <p:cxnSp>
          <p:nvCxnSpPr>
            <p:cNvPr id="148" name="Прямая соединительная линия 147"/>
            <p:cNvCxnSpPr/>
            <p:nvPr/>
          </p:nvCxnSpPr>
          <p:spPr>
            <a:xfrm>
              <a:off x="3737068" y="2784470"/>
              <a:ext cx="45541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Прямая соединительная линия 148"/>
            <p:cNvCxnSpPr/>
            <p:nvPr/>
          </p:nvCxnSpPr>
          <p:spPr>
            <a:xfrm rot="5400000">
              <a:off x="3785785" y="2785661"/>
              <a:ext cx="14367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Прямая соединительная линия 149"/>
            <p:cNvCxnSpPr/>
            <p:nvPr/>
          </p:nvCxnSpPr>
          <p:spPr>
            <a:xfrm rot="5400000">
              <a:off x="4000099" y="2785661"/>
              <a:ext cx="142876" cy="794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1" name="Прямоугольник 150"/>
          <p:cNvSpPr/>
          <p:nvPr/>
        </p:nvSpPr>
        <p:spPr>
          <a:xfrm>
            <a:off x="7286644" y="214290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pic>
        <p:nvPicPr>
          <p:cNvPr id="15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776" y="5589240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1410" y="5589240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2044" y="5589240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4900" y="5589240"/>
            <a:ext cx="676275" cy="669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159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1884" y="5589240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8868" y="5589240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9502" y="5589240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2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6490" y="5611093"/>
            <a:ext cx="6699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9739" y="3172781"/>
            <a:ext cx="665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9193" y="3172781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1166" y="3172781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7099" y="3172781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8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3933" y="3172781"/>
            <a:ext cx="665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7068" y="5622205"/>
            <a:ext cx="665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745" y="5622205"/>
            <a:ext cx="665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1" name="TextBox 170"/>
          <p:cNvSpPr txBox="1"/>
          <p:nvPr/>
        </p:nvSpPr>
        <p:spPr>
          <a:xfrm>
            <a:off x="184970" y="1166138"/>
            <a:ext cx="8025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latin typeface="Arial Narrow" pitchFamily="34" charset="0"/>
                <a:cs typeface="Arial" pitchFamily="34" charset="0"/>
              </a:rPr>
              <a:t>?</a:t>
            </a:r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Сколько  всего вагонов? Какой по счёту последний?</a:t>
            </a:r>
          </a:p>
        </p:txBody>
      </p:sp>
      <p:sp>
        <p:nvSpPr>
          <p:cNvPr id="172" name="Rectangle 1"/>
          <p:cNvSpPr>
            <a:spLocks noChangeArrowheads="1"/>
          </p:cNvSpPr>
          <p:nvPr/>
        </p:nvSpPr>
        <p:spPr bwMode="auto">
          <a:xfrm>
            <a:off x="417893" y="4527410"/>
            <a:ext cx="85725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выполнять интерактивно.  Во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время демонстрации навести курсор на  «лишнюю» фигуру до появления ладошки. 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179512" y="11663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34. Число шесть. Цифра 6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7.07351E-7 L 0.34532 -0.352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01" y="-176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Box 102"/>
          <p:cNvSpPr txBox="1"/>
          <p:nvPr/>
        </p:nvSpPr>
        <p:spPr>
          <a:xfrm>
            <a:off x="206320" y="665150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Назови число предметов на каждой карточке.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1259632" y="2564904"/>
            <a:ext cx="1265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шесть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4355976" y="2564904"/>
            <a:ext cx="1139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шесть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7253378" y="2577759"/>
            <a:ext cx="1135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шесть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286644" y="214290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676" y="1131095"/>
            <a:ext cx="2453375" cy="143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6530" y="1124745"/>
            <a:ext cx="2447540" cy="1439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9302" y="1133557"/>
            <a:ext cx="2447540" cy="1490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676275" cy="669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17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578330"/>
            <a:ext cx="676275" cy="669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17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9302" y="2613729"/>
            <a:ext cx="676275" cy="669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173" name="TextBox 172"/>
          <p:cNvSpPr txBox="1"/>
          <p:nvPr/>
        </p:nvSpPr>
        <p:spPr>
          <a:xfrm>
            <a:off x="380575" y="5946119"/>
            <a:ext cx="7752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Число шесть записывают знаком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цифрой 6.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6" name="Прямоугольник 175"/>
          <p:cNvSpPr/>
          <p:nvPr/>
        </p:nvSpPr>
        <p:spPr>
          <a:xfrm>
            <a:off x="3203848" y="3264913"/>
            <a:ext cx="2682000" cy="2682617"/>
          </a:xfrm>
          <a:prstGeom prst="rect">
            <a:avLst/>
          </a:prstGeom>
          <a:noFill/>
          <a:ln w="2857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7" name="32-конечная звезда 176"/>
          <p:cNvSpPr/>
          <p:nvPr/>
        </p:nvSpPr>
        <p:spPr>
          <a:xfrm>
            <a:off x="5707654" y="3377503"/>
            <a:ext cx="232832" cy="193041"/>
          </a:xfrm>
          <a:prstGeom prst="star32">
            <a:avLst>
              <a:gd name="adj" fmla="val 26255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Дуга 177"/>
          <p:cNvSpPr/>
          <p:nvPr/>
        </p:nvSpPr>
        <p:spPr>
          <a:xfrm rot="1945945">
            <a:off x="4438998" y="4010106"/>
            <a:ext cx="1438630" cy="1465959"/>
          </a:xfrm>
          <a:prstGeom prst="arc">
            <a:avLst>
              <a:gd name="adj1" fmla="val 10381678"/>
              <a:gd name="adj2" fmla="val 20295603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180" name="Дуга 179"/>
          <p:cNvSpPr/>
          <p:nvPr/>
        </p:nvSpPr>
        <p:spPr>
          <a:xfrm rot="6373937">
            <a:off x="4076726" y="4156943"/>
            <a:ext cx="2091465" cy="1454513"/>
          </a:xfrm>
          <a:prstGeom prst="arc">
            <a:avLst>
              <a:gd name="adj1" fmla="val 15213556"/>
              <a:gd name="adj2" fmla="val 648532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Дуга 180"/>
          <p:cNvSpPr/>
          <p:nvPr/>
        </p:nvSpPr>
        <p:spPr>
          <a:xfrm rot="156051">
            <a:off x="4691080" y="3260570"/>
            <a:ext cx="1401937" cy="1518398"/>
          </a:xfrm>
          <a:prstGeom prst="arc">
            <a:avLst>
              <a:gd name="adj1" fmla="val 12068392"/>
              <a:gd name="adj2" fmla="val 18729184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2" name="Дуга 1"/>
          <p:cNvSpPr/>
          <p:nvPr/>
        </p:nvSpPr>
        <p:spPr>
          <a:xfrm rot="12211341">
            <a:off x="4665575" y="3009457"/>
            <a:ext cx="456168" cy="1890000"/>
          </a:xfrm>
          <a:prstGeom prst="arc">
            <a:avLst>
              <a:gd name="adj1" fmla="val 16966127"/>
              <a:gd name="adj2" fmla="val 2506486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4541343" y="3264913"/>
            <a:ext cx="3505" cy="2682617"/>
          </a:xfrm>
          <a:prstGeom prst="line">
            <a:avLst/>
          </a:prstGeom>
          <a:ln w="12700"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203848" y="4606222"/>
            <a:ext cx="2682000" cy="0"/>
          </a:xfrm>
          <a:prstGeom prst="line">
            <a:avLst/>
          </a:prstGeom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283968" y="285293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+ 4 = 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74867" y="2893545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+ 5 = 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36296" y="2895327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+ 3 = 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9512" y="11663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34. Число шесть. Цифра 6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895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500"/>
                            </p:stCondLst>
                            <p:childTnLst>
                              <p:par>
                                <p:cTn id="9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22" grpId="0"/>
      <p:bldP spid="123" grpId="0"/>
      <p:bldP spid="173" grpId="0"/>
      <p:bldP spid="176" grpId="0" animBg="1"/>
      <p:bldP spid="177" grpId="0" animBg="1"/>
      <p:bldP spid="177" grpId="1" animBg="1"/>
      <p:bldP spid="178" grpId="0" animBg="1"/>
      <p:bldP spid="180" grpId="0" animBg="1"/>
      <p:bldP spid="181" grpId="0" animBg="1"/>
      <p:bldP spid="2" grpId="0" animBg="1"/>
      <p:bldP spid="3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Прямая соединительная линия 44"/>
          <p:cNvCxnSpPr/>
          <p:nvPr/>
        </p:nvCxnSpPr>
        <p:spPr>
          <a:xfrm flipH="1">
            <a:off x="7032486" y="2639762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V="1">
            <a:off x="107504" y="2802522"/>
            <a:ext cx="8802561" cy="31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604150" y="2639762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2210837" y="263976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06366" y="30549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35896" y="30549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979712" y="30549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20072" y="30549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51520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888795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536867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184939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082582" y="5661248"/>
            <a:ext cx="42511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32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732750" y="5661248"/>
            <a:ext cx="307364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32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642909" y="4149080"/>
            <a:ext cx="4092329" cy="936104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276807" y="5661248"/>
            <a:ext cx="42511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200" dirty="0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5425005" y="263976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3818318" y="2639762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5893537" y="4430142"/>
            <a:ext cx="3250463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этого презентацию надо перевести в режим редактирования.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3342" y="639852"/>
            <a:ext cx="8719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Какие равенства можно записать к рисункам?</a:t>
            </a:r>
          </a:p>
        </p:txBody>
      </p:sp>
      <p:sp>
        <p:nvSpPr>
          <p:cNvPr id="44" name="Блок-схема: узел 43"/>
          <p:cNvSpPr/>
          <p:nvPr/>
        </p:nvSpPr>
        <p:spPr>
          <a:xfrm>
            <a:off x="6974022" y="2748944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409324" y="2996952"/>
            <a:ext cx="462877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endParaRPr lang="ru-RU" sz="32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2780759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/>
          </a:p>
        </p:txBody>
      </p:sp>
      <p:sp>
        <p:nvSpPr>
          <p:cNvPr id="51" name="TextBox 50"/>
          <p:cNvSpPr txBox="1"/>
          <p:nvPr/>
        </p:nvSpPr>
        <p:spPr>
          <a:xfrm>
            <a:off x="6265347" y="1239143"/>
            <a:ext cx="2627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Вправо  - плюс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79512" y="11663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34. Число шесть. Цифра 6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H="1">
            <a:off x="8639175" y="263976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Блок-схема: узел 49"/>
          <p:cNvSpPr/>
          <p:nvPr/>
        </p:nvSpPr>
        <p:spPr>
          <a:xfrm>
            <a:off x="8595057" y="2717304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4803" y="2256080"/>
            <a:ext cx="1603832" cy="38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6879106" y="30549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367620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/>
          </a:p>
        </p:txBody>
      </p:sp>
      <p:sp>
        <p:nvSpPr>
          <p:cNvPr id="57" name="TextBox 56"/>
          <p:cNvSpPr txBox="1"/>
          <p:nvPr/>
        </p:nvSpPr>
        <p:spPr>
          <a:xfrm>
            <a:off x="7370850" y="1671305"/>
            <a:ext cx="951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+1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690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Прямая соединительная линия 44"/>
          <p:cNvCxnSpPr/>
          <p:nvPr/>
        </p:nvCxnSpPr>
        <p:spPr>
          <a:xfrm flipH="1">
            <a:off x="7032486" y="2639762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V="1">
            <a:off x="107504" y="2802522"/>
            <a:ext cx="8802561" cy="31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604150" y="2639762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2210837" y="263976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06366" y="30549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35896" y="30549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979712" y="30549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20072" y="30549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51520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888795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536867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184939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082582" y="5661248"/>
            <a:ext cx="42511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32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732750" y="5661248"/>
            <a:ext cx="307364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32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642909" y="4149080"/>
            <a:ext cx="4092329" cy="936104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276807" y="5661248"/>
            <a:ext cx="42511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200" dirty="0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5425005" y="263976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3818318" y="2639762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73342" y="639852"/>
            <a:ext cx="8719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Какие равенства можно записать к рисункам?</a:t>
            </a:r>
          </a:p>
        </p:txBody>
      </p:sp>
      <p:sp>
        <p:nvSpPr>
          <p:cNvPr id="44" name="Блок-схема: узел 43"/>
          <p:cNvSpPr/>
          <p:nvPr/>
        </p:nvSpPr>
        <p:spPr>
          <a:xfrm>
            <a:off x="6974022" y="2748944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370850" y="1671305"/>
            <a:ext cx="951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+1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429603" y="2996952"/>
            <a:ext cx="462877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endParaRPr lang="ru-RU" sz="32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2780759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/>
          </a:p>
        </p:txBody>
      </p:sp>
      <p:sp>
        <p:nvSpPr>
          <p:cNvPr id="51" name="TextBox 50"/>
          <p:cNvSpPr txBox="1"/>
          <p:nvPr/>
        </p:nvSpPr>
        <p:spPr>
          <a:xfrm>
            <a:off x="6265347" y="1239143"/>
            <a:ext cx="2627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Вправо  - плюс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79512" y="11663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34. Число шесть. Цифра 6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H="1">
            <a:off x="8639175" y="263976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Блок-схема: узел 49"/>
          <p:cNvSpPr/>
          <p:nvPr/>
        </p:nvSpPr>
        <p:spPr>
          <a:xfrm>
            <a:off x="8595057" y="2717304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4803" y="2256080"/>
            <a:ext cx="1603832" cy="38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6879106" y="30549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367620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367620" y="5659100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6995086" y="5517232"/>
            <a:ext cx="1825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345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2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139 L 0.55798 -0.3885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51" y="-194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4394E-6 L -0.22031 -0.17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4" y="-89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54394E-6 L -0.27674 -0.17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37" y="-89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-2.54394E-6 L 0.21372 -0.17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77" y="-89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54394E-6 L -0.27361 -0.17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81" y="-89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4394E-6 L 0.02257 -0.17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" y="-89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33" grpId="0" animBg="1"/>
      <p:bldP spid="42" grpId="0"/>
      <p:bldP spid="49" grpId="0" animBg="1"/>
      <p:bldP spid="55" grpId="0"/>
      <p:bldP spid="56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Прямая соединительная линия 44"/>
          <p:cNvCxnSpPr/>
          <p:nvPr/>
        </p:nvCxnSpPr>
        <p:spPr>
          <a:xfrm flipH="1">
            <a:off x="7032486" y="2639762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V="1">
            <a:off x="107504" y="2802522"/>
            <a:ext cx="8802561" cy="31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604150" y="2639762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2210837" y="263976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06366" y="30549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35896" y="30549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979712" y="30549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20072" y="30549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51520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888795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536867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184939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082582" y="5661248"/>
            <a:ext cx="42511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32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732750" y="5661248"/>
            <a:ext cx="307364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32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642909" y="4149080"/>
            <a:ext cx="4092329" cy="936104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276807" y="5661248"/>
            <a:ext cx="42511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200" dirty="0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5425005" y="263976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3818318" y="2639762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73342" y="639852"/>
            <a:ext cx="8719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Какие равенства можно записать к рисункам?</a:t>
            </a:r>
          </a:p>
        </p:txBody>
      </p:sp>
      <p:sp>
        <p:nvSpPr>
          <p:cNvPr id="44" name="Блок-схема: узел 43"/>
          <p:cNvSpPr/>
          <p:nvPr/>
        </p:nvSpPr>
        <p:spPr>
          <a:xfrm>
            <a:off x="6974022" y="2748944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370850" y="1671305"/>
            <a:ext cx="951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-1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826262" y="3036989"/>
            <a:ext cx="462877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endParaRPr lang="ru-RU" sz="32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2780759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/>
          </a:p>
        </p:txBody>
      </p:sp>
      <p:sp>
        <p:nvSpPr>
          <p:cNvPr id="51" name="TextBox 50"/>
          <p:cNvSpPr txBox="1"/>
          <p:nvPr/>
        </p:nvSpPr>
        <p:spPr>
          <a:xfrm>
            <a:off x="6265347" y="1239143"/>
            <a:ext cx="2627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Влево  - минус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79512" y="11663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34. Число шесть. Цифра 6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H="1">
            <a:off x="8639175" y="263976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Блок-схема: узел 49"/>
          <p:cNvSpPr/>
          <p:nvPr/>
        </p:nvSpPr>
        <p:spPr>
          <a:xfrm>
            <a:off x="8595057" y="2717304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044803" y="2256080"/>
            <a:ext cx="1603832" cy="38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8535290" y="30549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367620" y="5659100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2784679" y="5659100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5893537" y="4430142"/>
            <a:ext cx="3250463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этого презентацию надо перевести в режим редактирования.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368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Прямая соединительная линия 44"/>
          <p:cNvCxnSpPr/>
          <p:nvPr/>
        </p:nvCxnSpPr>
        <p:spPr>
          <a:xfrm flipH="1">
            <a:off x="7032486" y="2639762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V="1">
            <a:off x="107504" y="2802522"/>
            <a:ext cx="8802561" cy="31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604150" y="2639762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2210837" y="263976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06366" y="30549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35896" y="30549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979712" y="30549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20072" y="30549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51520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888795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536867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184939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082582" y="5661248"/>
            <a:ext cx="42511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32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732750" y="5661248"/>
            <a:ext cx="307364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32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71472" y="4278846"/>
            <a:ext cx="4092329" cy="936104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276807" y="5661248"/>
            <a:ext cx="42511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200" dirty="0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5425005" y="263976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3818318" y="2639762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73342" y="639852"/>
            <a:ext cx="8719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Какие равенства можно записать к рисункам?</a:t>
            </a:r>
          </a:p>
        </p:txBody>
      </p:sp>
      <p:sp>
        <p:nvSpPr>
          <p:cNvPr id="44" name="Блок-схема: узел 43"/>
          <p:cNvSpPr/>
          <p:nvPr/>
        </p:nvSpPr>
        <p:spPr>
          <a:xfrm>
            <a:off x="6974022" y="2748944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370850" y="1671305"/>
            <a:ext cx="951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-1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826262" y="3036989"/>
            <a:ext cx="462877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endParaRPr lang="ru-RU" sz="32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2780759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/>
          </a:p>
        </p:txBody>
      </p:sp>
      <p:sp>
        <p:nvSpPr>
          <p:cNvPr id="52" name="TextBox 51"/>
          <p:cNvSpPr txBox="1"/>
          <p:nvPr/>
        </p:nvSpPr>
        <p:spPr>
          <a:xfrm>
            <a:off x="179512" y="11663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34. Число шесть. Цифра 6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H="1">
            <a:off x="8639175" y="263976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Блок-схема: узел 49"/>
          <p:cNvSpPr/>
          <p:nvPr/>
        </p:nvSpPr>
        <p:spPr>
          <a:xfrm>
            <a:off x="8595057" y="2717304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044803" y="2256080"/>
            <a:ext cx="1603832" cy="38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8535290" y="30549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367620" y="5659100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2784679" y="5659100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6995086" y="5517232"/>
            <a:ext cx="1825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265347" y="1239143"/>
            <a:ext cx="2627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Влево  - минус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752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2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0.44063 -0.3782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31" y="-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2766E-6 L -0.29236 -0.1681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18" y="-84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4394E-6 L -0.3573 -0.1683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65" y="-84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-2.54394E-6 L 0.21372 -0.1683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77" y="-84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54394E-6 L -0.25782 -0.1683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99" y="-84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4394E-6 L 0.10261 -0.1683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2" y="-84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1" grpId="0" animBg="1"/>
      <p:bldP spid="33" grpId="0" animBg="1"/>
      <p:bldP spid="42" grpId="0"/>
      <p:bldP spid="49" grpId="0" animBg="1"/>
      <p:bldP spid="55" grpId="0"/>
      <p:bldP spid="36" grpId="0" animBg="1"/>
      <p:bldP spid="6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Прямоугольник 177"/>
          <p:cNvSpPr/>
          <p:nvPr/>
        </p:nvSpPr>
        <p:spPr>
          <a:xfrm>
            <a:off x="4638216" y="5677247"/>
            <a:ext cx="42511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3200" dirty="0"/>
          </a:p>
        </p:txBody>
      </p:sp>
      <p:pic>
        <p:nvPicPr>
          <p:cNvPr id="87" name="Picture 1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00" t="8247" r="2975" b="8452"/>
          <a:stretch/>
        </p:blipFill>
        <p:spPr bwMode="auto">
          <a:xfrm>
            <a:off x="461575" y="2338581"/>
            <a:ext cx="2022193" cy="1090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247984"/>
            <a:ext cx="2338486" cy="943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845" y="2405043"/>
            <a:ext cx="1944283" cy="10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8073" y="1281073"/>
            <a:ext cx="1620351" cy="849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0840" y="2260036"/>
            <a:ext cx="2068166" cy="116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239" b="12507"/>
          <a:stretch/>
        </p:blipFill>
        <p:spPr bwMode="auto">
          <a:xfrm>
            <a:off x="371305" y="1340770"/>
            <a:ext cx="2276729" cy="930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55643" y="509771"/>
            <a:ext cx="8884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Рассмотри рисунки Кати, Пети и Вовы. Помоги им записать и сравнить числа.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769330" y="2271715"/>
            <a:ext cx="1775249" cy="5156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 flipV="1">
            <a:off x="3635896" y="2243069"/>
            <a:ext cx="2348164" cy="2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 flipV="1">
            <a:off x="6655502" y="2243069"/>
            <a:ext cx="1988987" cy="2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 flipV="1">
            <a:off x="6679332" y="3573017"/>
            <a:ext cx="2089674" cy="1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059832" y="1340768"/>
            <a:ext cx="0" cy="364543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>
            <a:off x="6156176" y="1340768"/>
            <a:ext cx="0" cy="364543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387803" y="3861048"/>
            <a:ext cx="583797" cy="648072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 111"/>
          <p:cNvSpPr/>
          <p:nvPr/>
        </p:nvSpPr>
        <p:spPr>
          <a:xfrm>
            <a:off x="1273853" y="3861048"/>
            <a:ext cx="583797" cy="648072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 112"/>
          <p:cNvSpPr/>
          <p:nvPr/>
        </p:nvSpPr>
        <p:spPr>
          <a:xfrm>
            <a:off x="2159903" y="3861048"/>
            <a:ext cx="583797" cy="648072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3628163" y="3861048"/>
            <a:ext cx="583797" cy="648072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рямоугольник 115"/>
          <p:cNvSpPr/>
          <p:nvPr/>
        </p:nvSpPr>
        <p:spPr>
          <a:xfrm>
            <a:off x="4514213" y="3861048"/>
            <a:ext cx="583797" cy="648072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5400263" y="3861048"/>
            <a:ext cx="583797" cy="648072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6580491" y="3861048"/>
            <a:ext cx="583797" cy="648072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рямоугольник 119"/>
          <p:cNvSpPr/>
          <p:nvPr/>
        </p:nvSpPr>
        <p:spPr>
          <a:xfrm>
            <a:off x="7466541" y="3861048"/>
            <a:ext cx="583797" cy="648072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Прямоугольник 120"/>
          <p:cNvSpPr/>
          <p:nvPr/>
        </p:nvSpPr>
        <p:spPr>
          <a:xfrm>
            <a:off x="8352591" y="3861048"/>
            <a:ext cx="583797" cy="648072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7" name="Прямая соединительная линия 136"/>
          <p:cNvCxnSpPr/>
          <p:nvPr/>
        </p:nvCxnSpPr>
        <p:spPr>
          <a:xfrm flipV="1">
            <a:off x="3635896" y="3573016"/>
            <a:ext cx="2348164" cy="2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/>
          <p:cNvCxnSpPr/>
          <p:nvPr/>
        </p:nvCxnSpPr>
        <p:spPr>
          <a:xfrm>
            <a:off x="755576" y="3567862"/>
            <a:ext cx="1775249" cy="5156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Прямоугольник 140"/>
          <p:cNvSpPr/>
          <p:nvPr/>
        </p:nvSpPr>
        <p:spPr>
          <a:xfrm>
            <a:off x="251520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/>
          </a:p>
        </p:txBody>
      </p:sp>
      <p:sp>
        <p:nvSpPr>
          <p:cNvPr id="142" name="Прямоугольник 141"/>
          <p:cNvSpPr/>
          <p:nvPr/>
        </p:nvSpPr>
        <p:spPr>
          <a:xfrm>
            <a:off x="876475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/>
          </a:p>
        </p:txBody>
      </p:sp>
      <p:sp>
        <p:nvSpPr>
          <p:cNvPr id="143" name="Прямоугольник 142"/>
          <p:cNvSpPr/>
          <p:nvPr/>
        </p:nvSpPr>
        <p:spPr>
          <a:xfrm>
            <a:off x="1501430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2126385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/>
          </a:p>
        </p:txBody>
      </p:sp>
      <p:sp>
        <p:nvSpPr>
          <p:cNvPr id="145" name="Прямоугольник 144"/>
          <p:cNvSpPr/>
          <p:nvPr/>
        </p:nvSpPr>
        <p:spPr>
          <a:xfrm>
            <a:off x="4001250" y="5661248"/>
            <a:ext cx="42511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200" dirty="0"/>
          </a:p>
        </p:txBody>
      </p:sp>
      <p:sp>
        <p:nvSpPr>
          <p:cNvPr id="147" name="Прямоугольник 146"/>
          <p:cNvSpPr/>
          <p:nvPr/>
        </p:nvSpPr>
        <p:spPr>
          <a:xfrm>
            <a:off x="5276807" y="5661248"/>
            <a:ext cx="42511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200" dirty="0"/>
          </a:p>
        </p:txBody>
      </p:sp>
      <p:sp>
        <p:nvSpPr>
          <p:cNvPr id="149" name="Прямоугольник 148"/>
          <p:cNvSpPr/>
          <p:nvPr/>
        </p:nvSpPr>
        <p:spPr>
          <a:xfrm>
            <a:off x="3376295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/>
          </a:p>
        </p:txBody>
      </p:sp>
      <p:sp>
        <p:nvSpPr>
          <p:cNvPr id="150" name="Прямоугольник 149"/>
          <p:cNvSpPr/>
          <p:nvPr/>
        </p:nvSpPr>
        <p:spPr>
          <a:xfrm>
            <a:off x="2751340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/>
          </a:p>
        </p:txBody>
      </p:sp>
      <p:sp>
        <p:nvSpPr>
          <p:cNvPr id="151" name="Прямоугольник 150"/>
          <p:cNvSpPr/>
          <p:nvPr/>
        </p:nvSpPr>
        <p:spPr>
          <a:xfrm>
            <a:off x="4639029" y="5661248"/>
            <a:ext cx="42511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3200" dirty="0"/>
          </a:p>
        </p:txBody>
      </p:sp>
      <p:sp>
        <p:nvSpPr>
          <p:cNvPr id="152" name="Прямоугольник 151"/>
          <p:cNvSpPr/>
          <p:nvPr/>
        </p:nvSpPr>
        <p:spPr>
          <a:xfrm>
            <a:off x="251520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/>
          </a:p>
        </p:txBody>
      </p:sp>
      <p:sp>
        <p:nvSpPr>
          <p:cNvPr id="153" name="Прямоугольник 152"/>
          <p:cNvSpPr/>
          <p:nvPr/>
        </p:nvSpPr>
        <p:spPr>
          <a:xfrm>
            <a:off x="876475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/>
          </a:p>
        </p:txBody>
      </p:sp>
      <p:sp>
        <p:nvSpPr>
          <p:cNvPr id="154" name="Прямоугольник 153"/>
          <p:cNvSpPr/>
          <p:nvPr/>
        </p:nvSpPr>
        <p:spPr>
          <a:xfrm>
            <a:off x="1501430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/>
          </a:p>
        </p:txBody>
      </p:sp>
      <p:sp>
        <p:nvSpPr>
          <p:cNvPr id="155" name="Прямоугольник 154"/>
          <p:cNvSpPr/>
          <p:nvPr/>
        </p:nvSpPr>
        <p:spPr>
          <a:xfrm>
            <a:off x="2126385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/>
          </a:p>
        </p:txBody>
      </p:sp>
      <p:sp>
        <p:nvSpPr>
          <p:cNvPr id="156" name="Прямоугольник 155"/>
          <p:cNvSpPr/>
          <p:nvPr/>
        </p:nvSpPr>
        <p:spPr>
          <a:xfrm>
            <a:off x="4001250" y="5661248"/>
            <a:ext cx="42511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200" dirty="0"/>
          </a:p>
        </p:txBody>
      </p:sp>
      <p:sp>
        <p:nvSpPr>
          <p:cNvPr id="157" name="Прямоугольник 156"/>
          <p:cNvSpPr/>
          <p:nvPr/>
        </p:nvSpPr>
        <p:spPr>
          <a:xfrm>
            <a:off x="5276807" y="5661248"/>
            <a:ext cx="42511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200" dirty="0"/>
          </a:p>
        </p:txBody>
      </p:sp>
      <p:sp>
        <p:nvSpPr>
          <p:cNvPr id="159" name="Прямоугольник 158"/>
          <p:cNvSpPr/>
          <p:nvPr/>
        </p:nvSpPr>
        <p:spPr>
          <a:xfrm>
            <a:off x="2751340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/>
          </a:p>
        </p:txBody>
      </p:sp>
      <p:sp>
        <p:nvSpPr>
          <p:cNvPr id="160" name="Прямоугольник 159"/>
          <p:cNvSpPr/>
          <p:nvPr/>
        </p:nvSpPr>
        <p:spPr>
          <a:xfrm>
            <a:off x="4639029" y="5661248"/>
            <a:ext cx="42511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3200" dirty="0"/>
          </a:p>
        </p:txBody>
      </p:sp>
      <p:sp>
        <p:nvSpPr>
          <p:cNvPr id="161" name="Прямоугольник 160"/>
          <p:cNvSpPr/>
          <p:nvPr/>
        </p:nvSpPr>
        <p:spPr>
          <a:xfrm>
            <a:off x="251520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/>
          </a:p>
        </p:txBody>
      </p:sp>
      <p:sp>
        <p:nvSpPr>
          <p:cNvPr id="162" name="Прямоугольник 161"/>
          <p:cNvSpPr/>
          <p:nvPr/>
        </p:nvSpPr>
        <p:spPr>
          <a:xfrm>
            <a:off x="876475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/>
          </a:p>
        </p:txBody>
      </p:sp>
      <p:sp>
        <p:nvSpPr>
          <p:cNvPr id="163" name="Прямоугольник 162"/>
          <p:cNvSpPr/>
          <p:nvPr/>
        </p:nvSpPr>
        <p:spPr>
          <a:xfrm>
            <a:off x="1501430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/>
          </a:p>
        </p:txBody>
      </p:sp>
      <p:sp>
        <p:nvSpPr>
          <p:cNvPr id="164" name="Прямоугольник 163"/>
          <p:cNvSpPr/>
          <p:nvPr/>
        </p:nvSpPr>
        <p:spPr>
          <a:xfrm>
            <a:off x="2126385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/>
          </a:p>
        </p:txBody>
      </p:sp>
      <p:sp>
        <p:nvSpPr>
          <p:cNvPr id="165" name="Прямоугольник 164"/>
          <p:cNvSpPr/>
          <p:nvPr/>
        </p:nvSpPr>
        <p:spPr>
          <a:xfrm>
            <a:off x="4001250" y="5661248"/>
            <a:ext cx="42511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200" dirty="0"/>
          </a:p>
        </p:txBody>
      </p:sp>
      <p:sp>
        <p:nvSpPr>
          <p:cNvPr id="166" name="Прямоугольник 165"/>
          <p:cNvSpPr/>
          <p:nvPr/>
        </p:nvSpPr>
        <p:spPr>
          <a:xfrm>
            <a:off x="5276807" y="5661248"/>
            <a:ext cx="42511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200" dirty="0"/>
          </a:p>
        </p:txBody>
      </p:sp>
      <p:sp>
        <p:nvSpPr>
          <p:cNvPr id="168" name="Прямоугольник 167"/>
          <p:cNvSpPr/>
          <p:nvPr/>
        </p:nvSpPr>
        <p:spPr>
          <a:xfrm>
            <a:off x="2751340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/>
          </a:p>
        </p:txBody>
      </p:sp>
      <p:sp>
        <p:nvSpPr>
          <p:cNvPr id="169" name="Прямоугольник 168"/>
          <p:cNvSpPr/>
          <p:nvPr/>
        </p:nvSpPr>
        <p:spPr>
          <a:xfrm>
            <a:off x="4625596" y="5677247"/>
            <a:ext cx="42511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3200" dirty="0"/>
          </a:p>
        </p:txBody>
      </p:sp>
      <p:sp>
        <p:nvSpPr>
          <p:cNvPr id="170" name="Прямоугольник 169"/>
          <p:cNvSpPr/>
          <p:nvPr/>
        </p:nvSpPr>
        <p:spPr>
          <a:xfrm>
            <a:off x="251520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/>
          </a:p>
        </p:txBody>
      </p:sp>
      <p:sp>
        <p:nvSpPr>
          <p:cNvPr id="171" name="Прямоугольник 170"/>
          <p:cNvSpPr/>
          <p:nvPr/>
        </p:nvSpPr>
        <p:spPr>
          <a:xfrm>
            <a:off x="876475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/>
          </a:p>
        </p:txBody>
      </p:sp>
      <p:sp>
        <p:nvSpPr>
          <p:cNvPr id="172" name="Прямоугольник 171"/>
          <p:cNvSpPr/>
          <p:nvPr/>
        </p:nvSpPr>
        <p:spPr>
          <a:xfrm>
            <a:off x="1501430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/>
          </a:p>
        </p:txBody>
      </p:sp>
      <p:sp>
        <p:nvSpPr>
          <p:cNvPr id="173" name="Прямоугольник 172"/>
          <p:cNvSpPr/>
          <p:nvPr/>
        </p:nvSpPr>
        <p:spPr>
          <a:xfrm>
            <a:off x="2126385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/>
          </a:p>
        </p:txBody>
      </p:sp>
      <p:sp>
        <p:nvSpPr>
          <p:cNvPr id="174" name="Прямоугольник 173"/>
          <p:cNvSpPr/>
          <p:nvPr/>
        </p:nvSpPr>
        <p:spPr>
          <a:xfrm>
            <a:off x="4001250" y="5661248"/>
            <a:ext cx="42511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200" dirty="0"/>
          </a:p>
        </p:txBody>
      </p:sp>
      <p:sp>
        <p:nvSpPr>
          <p:cNvPr id="175" name="Прямоугольник 174"/>
          <p:cNvSpPr/>
          <p:nvPr/>
        </p:nvSpPr>
        <p:spPr>
          <a:xfrm>
            <a:off x="5276807" y="5661248"/>
            <a:ext cx="42511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200" dirty="0"/>
          </a:p>
        </p:txBody>
      </p:sp>
      <p:sp>
        <p:nvSpPr>
          <p:cNvPr id="177" name="Прямоугольник 176"/>
          <p:cNvSpPr/>
          <p:nvPr/>
        </p:nvSpPr>
        <p:spPr>
          <a:xfrm>
            <a:off x="2751340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/>
          </a:p>
        </p:txBody>
      </p:sp>
      <p:sp>
        <p:nvSpPr>
          <p:cNvPr id="176" name="Прямоугольник 175"/>
          <p:cNvSpPr/>
          <p:nvPr/>
        </p:nvSpPr>
        <p:spPr>
          <a:xfrm>
            <a:off x="3374719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/>
          </a:p>
        </p:txBody>
      </p:sp>
      <p:sp>
        <p:nvSpPr>
          <p:cNvPr id="158" name="Прямоугольник 157"/>
          <p:cNvSpPr/>
          <p:nvPr/>
        </p:nvSpPr>
        <p:spPr>
          <a:xfrm>
            <a:off x="3383386" y="5661248"/>
            <a:ext cx="4122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5893537" y="4627002"/>
            <a:ext cx="3250463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этого презентацию надо перевести в режим редактирования.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64" name="TextBox 63"/>
          <p:cNvSpPr txBox="1"/>
          <p:nvPr/>
        </p:nvSpPr>
        <p:spPr>
          <a:xfrm>
            <a:off x="179512" y="11663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34. Число шесть. Цифра 6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196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1963</TotalTime>
  <Words>1107</Words>
  <Application>Microsoft Office PowerPoint</Application>
  <PresentationFormat>Экран (4:3)</PresentationFormat>
  <Paragraphs>345</Paragraphs>
  <Slides>18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Анна</cp:lastModifiedBy>
  <cp:revision>210</cp:revision>
  <dcterms:created xsi:type="dcterms:W3CDTF">2010-10-26T14:31:01Z</dcterms:created>
  <dcterms:modified xsi:type="dcterms:W3CDTF">2012-10-29T23:18:52Z</dcterms:modified>
</cp:coreProperties>
</file>