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8"/>
  </p:notesMasterIdLst>
  <p:sldIdLst>
    <p:sldId id="256" r:id="rId3"/>
    <p:sldId id="257" r:id="rId4"/>
    <p:sldId id="262" r:id="rId5"/>
    <p:sldId id="263" r:id="rId6"/>
    <p:sldId id="265" r:id="rId7"/>
  </p:sldIdLst>
  <p:sldSz cx="10080625" cy="7559675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720" y="-7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3315" name="Rectangle 2"/>
          <p:cNvSpPr>
            <a:spLocks noGrp="1" noChangeArrowheads="1"/>
          </p:cNvSpPr>
          <p:nvPr>
            <p:ph type="sldImg"/>
          </p:nvPr>
        </p:nvSpPr>
        <p:spPr bwMode="auto">
          <a:xfrm>
            <a:off x="1544638" y="1069975"/>
            <a:ext cx="4467225" cy="36607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1152525" y="5089525"/>
            <a:ext cx="5256213" cy="4064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4339" name="Rectangle 2"/>
          <p:cNvSpPr>
            <a:spLocks noChangeArrowheads="1"/>
          </p:cNvSpPr>
          <p:nvPr>
            <p:ph type="body" idx="1"/>
          </p:nvPr>
        </p:nvSpPr>
        <p:spPr>
          <a:xfrm>
            <a:off x="1152525" y="5089525"/>
            <a:ext cx="5257800" cy="40655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5363" name="Rectangle 2"/>
          <p:cNvSpPr>
            <a:spLocks noChangeArrowheads="1"/>
          </p:cNvSpPr>
          <p:nvPr>
            <p:ph type="body" idx="1"/>
          </p:nvPr>
        </p:nvSpPr>
        <p:spPr>
          <a:xfrm>
            <a:off x="1152525" y="5089525"/>
            <a:ext cx="5257800" cy="40655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>
            <a:spLocks noChangeArrowheads="1"/>
          </p:cNvSpPr>
          <p:nvPr>
            <p:ph type="body" idx="1"/>
          </p:nvPr>
        </p:nvSpPr>
        <p:spPr>
          <a:xfrm>
            <a:off x="1152525" y="5089525"/>
            <a:ext cx="5257800" cy="40655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>
            <a:spLocks noChangeArrowheads="1"/>
          </p:cNvSpPr>
          <p:nvPr>
            <p:ph type="body" idx="1"/>
          </p:nvPr>
        </p:nvSpPr>
        <p:spPr>
          <a:xfrm>
            <a:off x="1152525" y="5089525"/>
            <a:ext cx="5257800" cy="40655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>
            <a:spLocks noChangeArrowheads="1" noTextEdit="1"/>
          </p:cNvSpPr>
          <p:nvPr>
            <p:ph type="sldImg"/>
          </p:nvPr>
        </p:nvSpPr>
        <p:spPr>
          <a:xfrm>
            <a:off x="1338263" y="1069975"/>
            <a:ext cx="4883150" cy="366395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>
            <a:spLocks noChangeArrowheads="1"/>
          </p:cNvSpPr>
          <p:nvPr>
            <p:ph type="body" idx="1"/>
          </p:nvPr>
        </p:nvSpPr>
        <p:spPr>
          <a:xfrm>
            <a:off x="1152525" y="5089525"/>
            <a:ext cx="5257800" cy="4065588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6ED08A-C8F6-40C4-851F-046B49216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849CB-829E-489B-B464-9AB66696EF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04088" y="301625"/>
            <a:ext cx="2266950" cy="64531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48450" cy="64531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B84ECA-CCBD-4EE5-A535-CC9C921DD3F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0250" y="2100263"/>
            <a:ext cx="4225925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08575" y="2100263"/>
            <a:ext cx="4227513" cy="498633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CF382E-3578-4B34-8174-815C96C88A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5025" y="639763"/>
            <a:ext cx="2151063" cy="644683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0250" y="639763"/>
            <a:ext cx="6302375" cy="644683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639763"/>
            <a:ext cx="8605838" cy="125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Заголовок, текст и кли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0250" y="639763"/>
            <a:ext cx="8605838" cy="12588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730250" y="2100263"/>
            <a:ext cx="4225925" cy="498633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Клип 3"/>
          <p:cNvSpPr>
            <a:spLocks noGrp="1"/>
          </p:cNvSpPr>
          <p:nvPr>
            <p:ph type="clipArt" sz="half" idx="2"/>
          </p:nvPr>
        </p:nvSpPr>
        <p:spPr>
          <a:xfrm>
            <a:off x="5108575" y="2100263"/>
            <a:ext cx="4227513" cy="4986337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EABC02-C73F-4CF1-AC64-9CC512E92C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13338" y="1768475"/>
            <a:ext cx="4457700" cy="4986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CC6F17-B9DC-47BE-8590-C673D42FD84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AF89D-58E7-48A4-AC6A-8639501D8DC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266F69-D151-4E48-A4DB-7A9D1BD5F8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65DA1-B107-4237-8B6A-3ED4F8875BF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72FEE-26A8-44BD-8B58-5D7466FA75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ft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2AC528-B96B-408C-AB5C-4516B83312E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503238" y="301625"/>
            <a:ext cx="9067800" cy="1258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3238" y="1768475"/>
            <a:ext cx="9067800" cy="49863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Rectangle 3"/>
          <p:cNvSpPr>
            <a:spLocks noGrp="1" noChangeArrowheads="1"/>
          </p:cNvSpPr>
          <p:nvPr>
            <p:ph type="dt"/>
          </p:nvPr>
        </p:nvSpPr>
        <p:spPr bwMode="auto">
          <a:xfrm>
            <a:off x="503238" y="6886575"/>
            <a:ext cx="2344737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ftr"/>
          </p:nvPr>
        </p:nvSpPr>
        <p:spPr bwMode="auto">
          <a:xfrm>
            <a:off x="3448050" y="6886575"/>
            <a:ext cx="3192463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sldNum"/>
          </p:nvPr>
        </p:nvSpPr>
        <p:spPr bwMode="auto">
          <a:xfrm>
            <a:off x="7226300" y="6886575"/>
            <a:ext cx="2344738" cy="5175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pPr>
              <a:defRPr/>
            </a:pPr>
            <a:fld id="{D45E5897-EC5F-4583-8F8D-1B9B3646BC8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2pPr>
      <a:lvl3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3pPr>
      <a:lvl4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4pPr>
      <a:lvl5pPr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5pPr>
      <a:lvl6pPr marL="25146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6pPr>
      <a:lvl7pPr marL="29718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7pPr>
      <a:lvl8pPr marL="34290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8pPr>
      <a:lvl9pPr marL="3886200" indent="-228600" algn="ctr" defTabSz="449263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Arial" charset="0"/>
          <a:ea typeface="DejaVu Sans" charset="0"/>
          <a:cs typeface="DejaVu Sans" charset="0"/>
        </a:defRPr>
      </a:lvl9pPr>
    </p:titleStyle>
    <p:bodyStyle>
      <a:lvl1pPr marL="342900" indent="-342900" algn="l" defTabSz="449263" rtl="0" eaLnBrk="1" fontAlgn="base" hangingPunct="1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D8"/>
            </a:gs>
            <a:gs pos="100000">
              <a:srgbClr val="000080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15">
            <a:lum bright="14000" contrast="-10000"/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30250" y="639763"/>
            <a:ext cx="8605838" cy="12588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0250" y="2100263"/>
            <a:ext cx="8605838" cy="498633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808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Четвертый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  <a:p>
            <a:pPr lvl="4"/>
            <a:r>
              <a:rPr lang="en-GB" smtClean="0"/>
              <a:t>Восьмой уровень структуры</a:t>
            </a:r>
          </a:p>
          <a:p>
            <a:pPr lvl="4"/>
            <a:r>
              <a:rPr lang="en-GB" smtClean="0"/>
              <a:t>Девятый уровень структуры</a:t>
            </a:r>
          </a:p>
        </p:txBody>
      </p:sp>
      <p:sp>
        <p:nvSpPr>
          <p:cNvPr id="2" name="AutoShape 4"/>
          <p:cNvSpPr>
            <a:spLocks noChangeArrowheads="1"/>
          </p:cNvSpPr>
          <p:nvPr/>
        </p:nvSpPr>
        <p:spPr bwMode="auto">
          <a:xfrm>
            <a:off x="0" y="0"/>
            <a:ext cx="1512888" cy="7559675"/>
          </a:xfrm>
          <a:prstGeom prst="roundRect">
            <a:avLst>
              <a:gd name="adj" fmla="val 102"/>
            </a:avLst>
          </a:prstGeom>
          <a:solidFill>
            <a:srgbClr val="00008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1527175" y="0"/>
            <a:ext cx="38100" cy="7559675"/>
          </a:xfrm>
          <a:prstGeom prst="roundRect">
            <a:avLst>
              <a:gd name="adj" fmla="val 4167"/>
            </a:avLst>
          </a:prstGeom>
          <a:solidFill>
            <a:srgbClr val="000000">
              <a:alpha val="5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+mj-lt"/>
          <a:ea typeface="+mj-ea"/>
          <a:cs typeface="+mj-cs"/>
        </a:defRPr>
      </a:lvl1pPr>
      <a:lvl2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2pPr>
      <a:lvl3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3pPr>
      <a:lvl4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4pPr>
      <a:lvl5pPr algn="ctr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5pPr>
      <a:lvl6pPr marL="25146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6pPr>
      <a:lvl7pPr marL="29718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7pPr>
      <a:lvl8pPr marL="34290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8pPr>
      <a:lvl9pPr marL="3886200" indent="-228600" algn="ctr" defTabSz="449263" rtl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400">
          <a:solidFill>
            <a:srgbClr val="000000"/>
          </a:solidFill>
          <a:latin typeface="Times New Roman" pitchFamily="16" charset="0"/>
          <a:ea typeface="ＭＳ Ｐ明朝" pitchFamily="16" charset="0"/>
          <a:cs typeface="ＭＳ Ｐ明朝" pitchFamily="16" charset="0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pitchFamily="16" charset="0"/>
        <a:buChar char="•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buChar char="–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"/>
          <p:cNvSpPr>
            <a:spLocks noGrp="1" noChangeArrowheads="1"/>
          </p:cNvSpPr>
          <p:nvPr>
            <p:ph type="title"/>
          </p:nvPr>
        </p:nvSpPr>
        <p:spPr>
          <a:xfrm>
            <a:off x="730250" y="684213"/>
            <a:ext cx="8609013" cy="1173162"/>
          </a:xfrm>
        </p:spPr>
        <p:txBody>
          <a:bodyPr tIns="6336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7200" b="1" i="1" smtClean="0">
                <a:solidFill>
                  <a:srgbClr val="2300DC"/>
                </a:solidFill>
              </a:rPr>
              <a:t>Скоро в школу</a:t>
            </a:r>
          </a:p>
        </p:txBody>
      </p:sp>
      <p:pic>
        <p:nvPicPr>
          <p:cNvPr id="307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44675" y="2027238"/>
            <a:ext cx="7019925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Rectangle 1"/>
          <p:cNvSpPr>
            <a:spLocks noGrp="1" noChangeArrowheads="1"/>
          </p:cNvSpPr>
          <p:nvPr>
            <p:ph type="body"/>
          </p:nvPr>
        </p:nvSpPr>
        <p:spPr>
          <a:xfrm>
            <a:off x="730250" y="5400675"/>
            <a:ext cx="8988425" cy="1619250"/>
          </a:xfrm>
        </p:spPr>
        <p:txBody>
          <a:bodyPr tIns="28080" anchor="t"/>
          <a:lstStyle/>
          <a:p>
            <a:pPr marL="431800" indent="-322263" algn="l" eaLnBrk="1">
              <a:spcAft>
                <a:spcPts val="1413"/>
              </a:spcAft>
              <a:buClrTx/>
              <a:buSzPct val="45000"/>
              <a:buFontTx/>
              <a:buNone/>
              <a:tabLst>
                <a:tab pos="431800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3" algn="l"/>
                <a:tab pos="5927725" algn="l"/>
                <a:tab pos="6376988" algn="l"/>
                <a:tab pos="6826250" algn="l"/>
                <a:tab pos="7275513" algn="l"/>
                <a:tab pos="7724775" algn="l"/>
                <a:tab pos="8174038" algn="l"/>
                <a:tab pos="8623300" algn="l"/>
                <a:tab pos="9072563" algn="l"/>
              </a:tabLst>
            </a:pPr>
            <a:r>
              <a:rPr lang="ru-RU" sz="3200" smtClean="0"/>
              <a:t>Дети очень быстро растут. И вот ваш ребенок, вчерашний малыш, уже стал большим, скоро пойдет в школу.</a:t>
            </a:r>
          </a:p>
        </p:txBody>
      </p:sp>
      <p:pic>
        <p:nvPicPr>
          <p:cNvPr id="4099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79613" y="900113"/>
            <a:ext cx="6840537" cy="4500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body"/>
          </p:nvPr>
        </p:nvSpPr>
        <p:spPr>
          <a:xfrm>
            <a:off x="1619250" y="360363"/>
            <a:ext cx="8280400" cy="3419475"/>
          </a:xfrm>
        </p:spPr>
        <p:txBody>
          <a:bodyPr tIns="28080" anchor="t"/>
          <a:lstStyle/>
          <a:p>
            <a:pPr marL="430213" indent="-323850" algn="l" eaLnBrk="1"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 smtClean="0"/>
              <a:t>Нравственно-волевые качества: настойчивость, трудолюбие, прилежание, усидчивость, терпение, чувство ответственности, организованность, дисциплинированность.</a:t>
            </a:r>
          </a:p>
          <a:p>
            <a:pPr marL="430213" indent="-323850" algn="l" eaLnBrk="1">
              <a:spcAft>
                <a:spcPts val="1413"/>
              </a:spcAft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3200" smtClean="0"/>
              <a:t>Определенный уровень умственного развития. </a:t>
            </a:r>
          </a:p>
        </p:txBody>
      </p:sp>
      <p:pic>
        <p:nvPicPr>
          <p:cNvPr id="9219" name="Picture 5" descr="http://img-fotki.yandex.ru/get/17/chernoburochka.0/0_b8e4_f137b848_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25750" y="3884613"/>
            <a:ext cx="58578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Rectangle 1"/>
          <p:cNvSpPr>
            <a:spLocks noGrp="1" noChangeArrowheads="1"/>
          </p:cNvSpPr>
          <p:nvPr>
            <p:ph type="title"/>
          </p:nvPr>
        </p:nvSpPr>
        <p:spPr>
          <a:xfrm>
            <a:off x="720725" y="447675"/>
            <a:ext cx="8609013" cy="812800"/>
          </a:xfrm>
        </p:spPr>
        <p:txBody>
          <a:bodyPr tIns="38880"/>
          <a:lstStyle/>
          <a:p>
            <a:pPr eaLnBrk="1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 smtClean="0">
                <a:solidFill>
                  <a:srgbClr val="66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Советы родителям: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68313" y="1500188"/>
            <a:ext cx="9348787" cy="5478462"/>
          </a:xfrm>
        </p:spPr>
        <p:txBody>
          <a:bodyPr tIns="23040"/>
          <a:lstStyle/>
          <a:p>
            <a:pPr marL="430213" indent="-323850" algn="just" eaLnBrk="1"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smtClean="0"/>
              <a:t>Развивайте настойчивость, трудолюбие ребенка, умение доводить дело до конца.</a:t>
            </a:r>
          </a:p>
          <a:p>
            <a:pPr marL="430213" indent="-323850" algn="just" eaLnBrk="1"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smtClean="0"/>
              <a:t>Формируйте у него мыслительные способности, наблюдательность, пытливость, интерес к познанию окружающего. Загадывайте загадки, составляйте их вместе, проводите элементарные опыты. Пусть ребенок рассуждает вслух.</a:t>
            </a:r>
          </a:p>
          <a:p>
            <a:pPr marL="430213" indent="-323850" algn="just" eaLnBrk="1"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smtClean="0"/>
              <a:t>По возможности не давайте ребенку готовых ответов, заставляйте его размышлять, исследовать.</a:t>
            </a:r>
          </a:p>
          <a:p>
            <a:pPr marL="430213" indent="-323850" algn="just" eaLnBrk="1"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smtClean="0"/>
              <a:t>Ставьте ребенка перед проблемными ситуациями.</a:t>
            </a:r>
          </a:p>
          <a:p>
            <a:pPr marL="430213" indent="-323850" algn="just" eaLnBrk="1">
              <a:buClr>
                <a:srgbClr val="00FFFF"/>
              </a:buClr>
              <a:buSzPct val="45000"/>
              <a:buFont typeface="Wingdings" charset="2"/>
              <a:buChar char=""/>
              <a:tabLst>
                <a:tab pos="430213" algn="l"/>
                <a:tab pos="534988" algn="l"/>
                <a:tab pos="984250" algn="l"/>
                <a:tab pos="1433513" algn="l"/>
                <a:tab pos="1882775" algn="l"/>
                <a:tab pos="2332038" algn="l"/>
                <a:tab pos="2781300" algn="l"/>
                <a:tab pos="3230563" algn="l"/>
                <a:tab pos="3679825" algn="l"/>
                <a:tab pos="4129088" algn="l"/>
                <a:tab pos="4578350" algn="l"/>
                <a:tab pos="5027613" algn="l"/>
                <a:tab pos="5476875" algn="l"/>
                <a:tab pos="5926138" algn="l"/>
                <a:tab pos="6375400" algn="l"/>
                <a:tab pos="6824663" algn="l"/>
                <a:tab pos="7273925" algn="l"/>
                <a:tab pos="7723188" algn="l"/>
                <a:tab pos="8172450" algn="l"/>
                <a:tab pos="8621713" algn="l"/>
                <a:tab pos="9070975" algn="l"/>
              </a:tabLst>
            </a:pPr>
            <a:r>
              <a:rPr lang="ru-RU" sz="2600" smtClean="0"/>
              <a:t>Беседуйте о прочитанном, попытайтесь выяснить, как ребенок понял содержание.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1619250" y="257175"/>
            <a:ext cx="5580063" cy="1903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66240" rIns="90000" bIns="45000"/>
          <a:lstStyle/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B0094"/>
                </a:solidFill>
                <a:ea typeface="DejaVu Sans" charset="0"/>
                <a:cs typeface="DejaVu Sans" charset="0"/>
              </a:rPr>
              <a:t>Замирает сердце от волненья,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B0094"/>
                </a:solidFill>
                <a:ea typeface="DejaVu Sans" charset="0"/>
                <a:cs typeface="DejaVu Sans" charset="0"/>
              </a:rPr>
              <a:t>Чуть блеснет за окнами заря: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B0094"/>
                </a:solidFill>
                <a:ea typeface="DejaVu Sans" charset="0"/>
                <a:cs typeface="DejaVu Sans" charset="0"/>
              </a:rPr>
              <a:t>Ждут ребята с жадным нетерпеньем</a:t>
            </a: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>
                <a:solidFill>
                  <a:srgbClr val="6B0094"/>
                </a:solidFill>
                <a:ea typeface="DejaVu Sans" charset="0"/>
                <a:cs typeface="DejaVu Sans" charset="0"/>
              </a:rPr>
              <a:t>Праздничного утра сентября.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97063" y="2851150"/>
            <a:ext cx="6659562" cy="4500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12000" y="350838"/>
            <a:ext cx="1439863" cy="1800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2293" name="Text Box 4"/>
          <p:cNvSpPr txBox="1">
            <a:spLocks noChangeArrowheads="1"/>
          </p:cNvSpPr>
          <p:nvPr/>
        </p:nvSpPr>
        <p:spPr bwMode="auto">
          <a:xfrm>
            <a:off x="8826500" y="1422400"/>
            <a:ext cx="1079500" cy="6137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6B0094"/>
                </a:solidFill>
                <a:latin typeface="Georgia" pitchFamily="18" charset="0"/>
                <a:ea typeface="DejaVu Sans" charset="0"/>
                <a:cs typeface="DejaVu Sans" charset="0"/>
              </a:rPr>
              <a:t>У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6B0094"/>
                </a:solidFill>
                <a:latin typeface="Georgia" pitchFamily="18" charset="0"/>
                <a:ea typeface="DejaVu Sans" charset="0"/>
                <a:cs typeface="DejaVu Sans" charset="0"/>
              </a:rPr>
              <a:t>С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6B0094"/>
                </a:solidFill>
                <a:latin typeface="Georgia" pitchFamily="18" charset="0"/>
                <a:ea typeface="DejaVu Sans" charset="0"/>
                <a:cs typeface="DejaVu Sans" charset="0"/>
              </a:rPr>
              <a:t>П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6B0094"/>
                </a:solidFill>
                <a:latin typeface="Georgia" pitchFamily="18" charset="0"/>
                <a:ea typeface="DejaVu Sans" charset="0"/>
                <a:cs typeface="DejaVu Sans" charset="0"/>
              </a:rPr>
              <a:t>Е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6B0094"/>
                </a:solidFill>
                <a:latin typeface="Georgia" pitchFamily="18" charset="0"/>
                <a:ea typeface="DejaVu Sans" charset="0"/>
                <a:cs typeface="DejaVu Sans" charset="0"/>
              </a:rPr>
              <a:t>Х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6B0094"/>
                </a:solidFill>
                <a:latin typeface="Georgia" pitchFamily="18" charset="0"/>
                <a:ea typeface="DejaVu Sans" charset="0"/>
                <a:cs typeface="DejaVu Sans" charset="0"/>
              </a:rPr>
              <a:t>О</a:t>
            </a:r>
          </a:p>
          <a:p>
            <a:pPr>
              <a:lnSpc>
                <a:spcPct val="100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 b="1" i="1">
                <a:solidFill>
                  <a:srgbClr val="6B0094"/>
                </a:solidFill>
                <a:latin typeface="Georgia" pitchFamily="18" charset="0"/>
                <a:ea typeface="DejaVu Sans" charset="0"/>
                <a:cs typeface="DejaVu Sans" charset="0"/>
              </a:rPr>
              <a:t>В!</a:t>
            </a:r>
          </a:p>
        </p:txBody>
      </p:sp>
    </p:spTree>
  </p:cSld>
  <p:clrMapOvr>
    <a:masterClrMapping/>
  </p:clrMapOvr>
  <p:transition spd="slow">
    <p:diamond/>
  </p:transition>
  <p:timing>
    <p:tnLst>
      <p:par>
        <p:cTn id="1" dur="indefinite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Times New Roman"/>
        <a:ea typeface="ＭＳ Ｐ明朝"/>
        <a:cs typeface="ＭＳ Ｐ明朝"/>
      </a:majorFont>
      <a:minorFont>
        <a:latin typeface="Times New Roman"/>
        <a:ea typeface="ＭＳ Ｐ明朝"/>
        <a:cs typeface="ＭＳ Ｐ明朝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</Template>
  <TotalTime>4</TotalTime>
  <Words>156</Words>
  <PresentationFormat>Произвольный</PresentationFormat>
  <Paragraphs>21</Paragraphs>
  <Slides>5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3" baseType="lpstr">
      <vt:lpstr>Arial</vt:lpstr>
      <vt:lpstr>DejaVu Sans</vt:lpstr>
      <vt:lpstr>Times New Roman</vt:lpstr>
      <vt:lpstr>ＭＳ Ｐ明朝</vt:lpstr>
      <vt:lpstr>Wingdings</vt:lpstr>
      <vt:lpstr>Georgia</vt:lpstr>
      <vt:lpstr>default</vt:lpstr>
      <vt:lpstr>1_Тема Office</vt:lpstr>
      <vt:lpstr>Скоро в школу</vt:lpstr>
      <vt:lpstr>Слайд 2</vt:lpstr>
      <vt:lpstr>Слайд 3</vt:lpstr>
      <vt:lpstr>Советы родителям:</vt:lpstr>
      <vt:lpstr>Слайд 5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Скоро в школу</dc:title>
  <dc:creator>admin</dc:creator>
  <cp:lastModifiedBy>admin</cp:lastModifiedBy>
  <cp:revision>1</cp:revision>
  <cp:lastPrinted>1601-01-01T00:00:00Z</cp:lastPrinted>
  <dcterms:created xsi:type="dcterms:W3CDTF">2014-06-09T09:28:32Z</dcterms:created>
  <dcterms:modified xsi:type="dcterms:W3CDTF">2014-06-09T09:32:46Z</dcterms:modified>
</cp:coreProperties>
</file>