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91" r:id="rId4"/>
    <p:sldId id="257" r:id="rId5"/>
    <p:sldId id="259" r:id="rId6"/>
    <p:sldId id="260" r:id="rId7"/>
    <p:sldId id="276" r:id="rId8"/>
    <p:sldId id="261" r:id="rId9"/>
    <p:sldId id="262" r:id="rId10"/>
    <p:sldId id="258" r:id="rId11"/>
    <p:sldId id="263" r:id="rId12"/>
    <p:sldId id="264" r:id="rId13"/>
    <p:sldId id="267" r:id="rId14"/>
    <p:sldId id="265" r:id="rId15"/>
    <p:sldId id="266" r:id="rId16"/>
    <p:sldId id="268" r:id="rId17"/>
    <p:sldId id="269" r:id="rId18"/>
    <p:sldId id="270" r:id="rId19"/>
    <p:sldId id="271" r:id="rId20"/>
    <p:sldId id="272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3042" y="2000240"/>
            <a:ext cx="6763197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Презентацию выполнила:</a:t>
            </a:r>
          </a:p>
          <a:p>
            <a:pPr algn="ctr"/>
            <a:endParaRPr lang="ru-RU" sz="36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заместитель заведующего по УВР Павлова Вера Александровна </a:t>
            </a:r>
          </a:p>
          <a:p>
            <a:pPr algn="ctr"/>
            <a:endParaRPr lang="ru-RU" sz="2800" b="1" i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МБДОУ «Детский сад № 22» </a:t>
            </a:r>
            <a:endParaRPr lang="ru-RU" sz="28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алтийский вокзал.jpg"/>
          <p:cNvPicPr>
            <a:picLocks noGrp="1" noChangeAspect="1"/>
          </p:cNvPicPr>
          <p:nvPr>
            <p:ph idx="1"/>
          </p:nvPr>
        </p:nvPicPr>
        <p:blipFill>
          <a:blip r:embed="rId2"/>
          <a:srcRect t="1852" b="7407"/>
          <a:stretch>
            <a:fillRect/>
          </a:stretch>
        </p:blipFill>
        <p:spPr>
          <a:xfrm>
            <a:off x="0" y="0"/>
            <a:ext cx="6718067" cy="3857652"/>
          </a:xfrm>
          <a:prstGeom prst="rect">
            <a:avLst/>
          </a:prstGeom>
        </p:spPr>
      </p:pic>
      <p:pic>
        <p:nvPicPr>
          <p:cNvPr id="5" name="Рисунок 4" descr="06_Gatchina-City_view-Warsaw_railway_terminal_and_cabmen_waiting_for_passengers_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156" y="2857496"/>
            <a:ext cx="6384844" cy="40005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15130" y="857232"/>
            <a:ext cx="24288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Вокзалы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"/>
            <a:ext cx="6829444" cy="3643313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 июле 1882 года открылась первая в России междугородняя телефонная связь - ею были соединены Гатчинский дворец и Зимний дворец в Петербурге.</a:t>
            </a:r>
          </a:p>
          <a:p>
            <a:pPr algn="just"/>
            <a:r>
              <a:rPr lang="ru-R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 1881 году на Серебряном озере изобретатель С.К. </a:t>
            </a:r>
            <a:r>
              <a:rPr lang="ru-RU" sz="24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Джевецкий</a:t>
            </a:r>
            <a:r>
              <a:rPr lang="ru-R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представил на суд императора Александра III первую в мире подводную лодку с электрическими аккумуляторами.</a:t>
            </a:r>
            <a:endParaRPr lang="ru-RU" sz="2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76437458_large_Drzewiecki_submarine_Monument_in_Gatch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3714752"/>
            <a:ext cx="3714744" cy="2781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just"/>
            <a:r>
              <a:rPr lang="ru-RU" sz="2800" b="1" dirty="0" smtClean="0">
                <a:solidFill>
                  <a:srgbClr val="FFC000"/>
                </a:solidFill>
              </a:rPr>
              <a:t>В 1891 году</a:t>
            </a:r>
            <a:r>
              <a:rPr lang="ru-RU" sz="2800" dirty="0" smtClean="0">
                <a:solidFill>
                  <a:srgbClr val="FFC000"/>
                </a:solidFill>
              </a:rPr>
              <a:t> в Гатчине была испытана </a:t>
            </a:r>
            <a:r>
              <a:rPr lang="ru-RU" sz="2800" b="1" dirty="0" smtClean="0">
                <a:solidFill>
                  <a:srgbClr val="FFC000"/>
                </a:solidFill>
              </a:rPr>
              <a:t>первая трехлинейная винтовка изобретателя СИ. </a:t>
            </a:r>
            <a:r>
              <a:rPr lang="ru-RU" sz="2800" b="1" dirty="0" err="1" smtClean="0">
                <a:solidFill>
                  <a:srgbClr val="FFC000"/>
                </a:solidFill>
              </a:rPr>
              <a:t>Мосина</a:t>
            </a:r>
            <a:endParaRPr lang="ru-RU" sz="2800" dirty="0" smtClean="0">
              <a:solidFill>
                <a:srgbClr val="FFC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m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714488"/>
            <a:ext cx="7239000" cy="2501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10" y="4714884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 1900 году</a:t>
            </a:r>
            <a:r>
              <a:rPr lang="ru-R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в Гатчине состоялись испытания </a:t>
            </a:r>
            <a:r>
              <a:rPr lang="ru-RU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первой в России электрической монорельсовой подвесной дороги" для перевозки людей.</a:t>
            </a:r>
            <a:r>
              <a:rPr lang="ru-R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Автором проекта был талантливый инженер И.В. Романов. </a:t>
            </a:r>
            <a:endParaRPr lang="ru-RU" sz="2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357166"/>
            <a:ext cx="7543824" cy="5768997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FFC000"/>
                </a:solidFill>
              </a:rPr>
              <a:t>На Всемирной выставке в Париже в 1900 году Гатчина была признана самым благоустроенным из малых городов России.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08_Gatchina-City_view-Baggovutskaia_street_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785926"/>
            <a:ext cx="4114829" cy="2571768"/>
          </a:xfrm>
          <a:prstGeom prst="rect">
            <a:avLst/>
          </a:prstGeom>
        </p:spPr>
      </p:pic>
      <p:pic>
        <p:nvPicPr>
          <p:cNvPr id="5" name="Рисунок 4" descr="13_Gatchina-City_view-Sobornaja_street-View_on_the_cathedral_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786190"/>
            <a:ext cx="4392560" cy="2765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Гатчина - </a:t>
            </a:r>
            <a:r>
              <a:rPr lang="ru-RU" sz="2800" b="1" dirty="0" smtClean="0">
                <a:solidFill>
                  <a:srgbClr val="FFC000"/>
                </a:solidFill>
              </a:rPr>
              <a:t>колыбель русской авиации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20482" name="Рисунок 2" descr="http://www.gatchina-meria.ru/town/img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7" y="714356"/>
            <a:ext cx="4878915" cy="2927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 rot="10800000" flipV="1">
            <a:off x="785786" y="4929198"/>
            <a:ext cx="79296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Из обучавшихся здесь летному делу вышла целая плеяда знаменитых авиаторов, среди которых Е.В. Руднев, братья Нестеровы, первая русская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авиатрисса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Зверева,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Валерий Чкалов и др.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3643314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FFC000"/>
                </a:solidFill>
              </a:rPr>
              <a:t>В 1910 году в Гатчине был сооружён военный аэродром, начала работу первая в России воздухоплавательная школа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7" name="Рисунок 6" descr="PRJcJEgr8P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4468947" cy="2918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48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85728"/>
            <a:ext cx="7400948" cy="5840435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FFC000"/>
                </a:solidFill>
              </a:rPr>
              <a:t>В </a:t>
            </a:r>
            <a:r>
              <a:rPr lang="ru-RU" sz="2400" b="1" dirty="0" smtClean="0">
                <a:solidFill>
                  <a:srgbClr val="FFC000"/>
                </a:solidFill>
              </a:rPr>
              <a:t>1914 году</a:t>
            </a:r>
            <a:r>
              <a:rPr lang="ru-RU" sz="2400" dirty="0" smtClean="0">
                <a:solidFill>
                  <a:srgbClr val="FFC000"/>
                </a:solidFill>
              </a:rPr>
              <a:t> по проекту архитектора Леонида Михайловича Харламова был построен </a:t>
            </a:r>
            <a:r>
              <a:rPr lang="ru-RU" sz="2400" b="1" dirty="0" smtClean="0">
                <a:solidFill>
                  <a:srgbClr val="FFC000"/>
                </a:solidFill>
              </a:rPr>
              <a:t>Собор Покрова Пресвятой Богородицы.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</a:p>
          <a:p>
            <a:pPr algn="just"/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6" name="Рисунок 5" descr="hospitalna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33" y="1643050"/>
            <a:ext cx="5217049" cy="3143272"/>
          </a:xfrm>
          <a:prstGeom prst="rect">
            <a:avLst/>
          </a:prstGeom>
        </p:spPr>
      </p:pic>
      <p:pic>
        <p:nvPicPr>
          <p:cNvPr id="7" name="Рисунок 6" descr="hospitalna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786190"/>
            <a:ext cx="4496740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14290"/>
            <a:ext cx="7472386" cy="5911873"/>
          </a:xfrm>
        </p:spPr>
        <p:txBody>
          <a:bodyPr/>
          <a:lstStyle/>
          <a:p>
            <a:pPr algn="just"/>
            <a:r>
              <a:rPr lang="ru-RU" sz="2800" b="1" dirty="0" smtClean="0">
                <a:solidFill>
                  <a:srgbClr val="FFC000"/>
                </a:solidFill>
              </a:rPr>
              <a:t>15 сентября 1916</a:t>
            </a:r>
            <a:r>
              <a:rPr lang="ru-RU" sz="2800" dirty="0" smtClean="0">
                <a:solidFill>
                  <a:srgbClr val="FFC000"/>
                </a:solidFill>
              </a:rPr>
              <a:t> года состоялось открытие </a:t>
            </a:r>
            <a:r>
              <a:rPr lang="ru-RU" sz="2800" b="1" dirty="0" smtClean="0">
                <a:solidFill>
                  <a:srgbClr val="FFC000"/>
                </a:solidFill>
              </a:rPr>
              <a:t>платформы Татьянино</a:t>
            </a:r>
            <a:r>
              <a:rPr lang="ru-RU" sz="2800" dirty="0" smtClean="0">
                <a:solidFill>
                  <a:srgbClr val="FFC0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004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1500174"/>
            <a:ext cx="4071966" cy="2488423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85786" y="4429132"/>
            <a:ext cx="792961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 1917 года платформа «Татьянино» стала выполнять пассажирские функции. Впоследствии она чудом избежала переименования – новые гатчинские власти, видимо, просто не догадывались, чье имя носит железнодорожная платформа.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5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357166"/>
            <a:ext cx="7400948" cy="5768997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 ноября 1922 года в честь пятилетия Октябрьской революции были переименованы многие улицы города. А в 1923 году и сам город был переименован в </a:t>
            </a:r>
            <a:r>
              <a:rPr lang="ru-RU" sz="2400" b="1" u="sng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Троцк</a:t>
            </a:r>
            <a:r>
              <a:rPr lang="ru-RU" sz="2400" b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честь советского политического деятеля Льва Давыдовича Троцкого, деятельность которого начиналась в Гатчине.</a:t>
            </a:r>
          </a:p>
          <a:p>
            <a:pPr algn="just"/>
            <a:r>
              <a:rPr lang="ru-R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 1929 году Троцкий был выслан за пределы СССР, и город был переименован в </a:t>
            </a:r>
            <a:r>
              <a:rPr lang="ru-RU" sz="2400" b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Красногвардейск. </a:t>
            </a:r>
            <a:r>
              <a:rPr lang="ru-R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 1930-х годах был построен Дом культуры. В 1937 году началось движение электропоездов от Гатчины до Санкт-Петербурга по Балтийской линии.</a:t>
            </a:r>
            <a:endParaRPr lang="ru-RU" sz="2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357166"/>
            <a:ext cx="7329510" cy="5768997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 годы Великой Отечественной войны Гатчина была оккупирована. Немецкие танки вошли в город 9 сентября 1941 года после длительных боёв. В 1942 году оккупационные власти переименовали город в </a:t>
            </a:r>
            <a:r>
              <a:rPr lang="ru-RU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Линдеманнштадт</a:t>
            </a:r>
            <a:r>
              <a:rPr lang="ru-RU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(нем. </a:t>
            </a:r>
            <a:r>
              <a:rPr lang="ru-RU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Lindemannstadt</a:t>
            </a:r>
            <a:r>
              <a:rPr lang="ru-RU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) в честь главнокомандующего 18 армией Георга </a:t>
            </a:r>
            <a:r>
              <a:rPr lang="ru-RU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Линдеманна</a:t>
            </a:r>
            <a:r>
              <a:rPr lang="ru-RU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 На территории города в эти годы действовал концлагерь «Дулаг-154». Гатчина была освобождена советскими войсками 26 января 1944 года, эту победу Москва отметила артиллерийским салютом.</a:t>
            </a:r>
            <a:endParaRPr lang="ru-RU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32180283706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3643314"/>
            <a:ext cx="4857784" cy="3017053"/>
          </a:xfrm>
        </p:spPr>
      </p:pic>
      <p:pic>
        <p:nvPicPr>
          <p:cNvPr id="5" name="Рисунок 4" descr="800_8e5907bdbb11516f5efd654e6c33d9a4.jpg"/>
          <p:cNvPicPr>
            <a:picLocks noChangeAspect="1"/>
          </p:cNvPicPr>
          <p:nvPr/>
        </p:nvPicPr>
        <p:blipFill>
          <a:blip r:embed="rId3"/>
          <a:srcRect b="4301"/>
          <a:stretch>
            <a:fillRect/>
          </a:stretch>
        </p:blipFill>
        <p:spPr>
          <a:xfrm>
            <a:off x="142844" y="214290"/>
            <a:ext cx="4857784" cy="3242582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500694" y="3500438"/>
            <a:ext cx="342902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1944 году 23 января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указом президиума верховного совета СССР «О переименовании городов Слуцка(Павловск) и Красногвардейска и районов Слуцкого и Красногвардейского Ленинградской области» городу вернули историческое название —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Гатчина.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y_2406ff1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50069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29190" y="5214950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2013 год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DSCN2854_0.JPG"/>
          <p:cNvPicPr>
            <a:picLocks noChangeAspect="1"/>
          </p:cNvPicPr>
          <p:nvPr/>
        </p:nvPicPr>
        <p:blipFill>
          <a:blip r:embed="rId3"/>
          <a:srcRect b="10199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857356" y="3929066"/>
            <a:ext cx="60721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Мой любимый город </a:t>
            </a:r>
            <a:r>
              <a:rPr lang="ru-RU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ГАТЧИНА 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171414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85728"/>
            <a:ext cx="7543824" cy="5840435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rgbClr val="FFC000"/>
                </a:solidFill>
              </a:rPr>
              <a:t>В городе жили и трудились многие </a:t>
            </a:r>
            <a:r>
              <a:rPr lang="ru-RU" sz="2400" b="1" dirty="0" smtClean="0">
                <a:solidFill>
                  <a:srgbClr val="FFC000"/>
                </a:solidFill>
              </a:rPr>
              <a:t>замечательные люди</a:t>
            </a:r>
            <a:r>
              <a:rPr lang="ru-RU" sz="2400" dirty="0" smtClean="0">
                <a:solidFill>
                  <a:srgbClr val="FFC000"/>
                </a:solidFill>
              </a:rPr>
              <a:t>, составляющие нашу национальную гордость. Это </a:t>
            </a:r>
            <a:r>
              <a:rPr lang="ru-RU" sz="2400" b="1" dirty="0" smtClean="0">
                <a:solidFill>
                  <a:srgbClr val="FFC000"/>
                </a:solidFill>
              </a:rPr>
              <a:t>писатель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</a:rPr>
              <a:t>А.И. Куприн</a:t>
            </a:r>
            <a:r>
              <a:rPr lang="ru-RU" sz="2400" dirty="0" smtClean="0">
                <a:solidFill>
                  <a:srgbClr val="FFC000"/>
                </a:solidFill>
              </a:rPr>
              <a:t>, музыканты М.А. </a:t>
            </a:r>
            <a:r>
              <a:rPr lang="ru-RU" sz="2400" dirty="0" err="1" smtClean="0">
                <a:solidFill>
                  <a:srgbClr val="FFC000"/>
                </a:solidFill>
              </a:rPr>
              <a:t>Балакирев</a:t>
            </a:r>
            <a:r>
              <a:rPr lang="ru-RU" sz="2400" dirty="0" smtClean="0">
                <a:solidFill>
                  <a:srgbClr val="FFC000"/>
                </a:solidFill>
              </a:rPr>
              <a:t>, А.К. Глазунов, М.М. Ипполитов-Иванов, </a:t>
            </a:r>
            <a:r>
              <a:rPr lang="ru-RU" sz="2400" b="1" dirty="0" smtClean="0">
                <a:solidFill>
                  <a:srgbClr val="FFC000"/>
                </a:solidFill>
              </a:rPr>
              <a:t>карикатурист П.Е. </a:t>
            </a:r>
            <a:r>
              <a:rPr lang="ru-RU" sz="2400" b="1" dirty="0" err="1" smtClean="0">
                <a:solidFill>
                  <a:srgbClr val="FFC000"/>
                </a:solidFill>
              </a:rPr>
              <a:t>Щербов</a:t>
            </a:r>
            <a:r>
              <a:rPr lang="ru-RU" sz="2400" dirty="0" smtClean="0">
                <a:solidFill>
                  <a:srgbClr val="FFC000"/>
                </a:solidFill>
              </a:rPr>
              <a:t>, </a:t>
            </a:r>
            <a:r>
              <a:rPr lang="ru-RU" sz="2400" b="1" dirty="0" smtClean="0">
                <a:solidFill>
                  <a:srgbClr val="FFC000"/>
                </a:solidFill>
              </a:rPr>
              <a:t>пейзажист Ф.А. Васильев,</a:t>
            </a:r>
            <a:r>
              <a:rPr lang="ru-RU" sz="2400" dirty="0" smtClean="0">
                <a:solidFill>
                  <a:srgbClr val="FFC000"/>
                </a:solidFill>
              </a:rPr>
              <a:t> шахматист М.И. </a:t>
            </a:r>
            <a:r>
              <a:rPr lang="ru-RU" sz="2400" dirty="0" err="1" smtClean="0">
                <a:solidFill>
                  <a:srgbClr val="FFC000"/>
                </a:solidFill>
              </a:rPr>
              <a:t>Чигорин</a:t>
            </a:r>
            <a:r>
              <a:rPr lang="ru-RU" sz="2400" dirty="0" smtClean="0">
                <a:solidFill>
                  <a:srgbClr val="FFC000"/>
                </a:solidFill>
              </a:rPr>
              <a:t>, электротехник М.О. </a:t>
            </a:r>
            <a:r>
              <a:rPr lang="ru-RU" sz="2400" dirty="0" err="1" smtClean="0">
                <a:solidFill>
                  <a:srgbClr val="FFC000"/>
                </a:solidFill>
              </a:rPr>
              <a:t>Доливо-Добровольский</a:t>
            </a:r>
            <a:r>
              <a:rPr lang="ru-RU" sz="2400" dirty="0" smtClean="0">
                <a:solidFill>
                  <a:srgbClr val="FFC000"/>
                </a:solidFill>
              </a:rPr>
              <a:t> и многие другие.</a:t>
            </a:r>
          </a:p>
          <a:p>
            <a:endParaRPr lang="ru-RU" dirty="0"/>
          </a:p>
        </p:txBody>
      </p:sp>
      <p:pic>
        <p:nvPicPr>
          <p:cNvPr id="4" name="Рисунок 3" descr="933261964_tonn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5" y="3429000"/>
            <a:ext cx="2250297" cy="3000396"/>
          </a:xfrm>
          <a:prstGeom prst="rect">
            <a:avLst/>
          </a:prstGeom>
        </p:spPr>
      </p:pic>
      <p:pic>
        <p:nvPicPr>
          <p:cNvPr id="5" name="Рисунок 4" descr="Sherbov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3429000"/>
            <a:ext cx="2048730" cy="3019804"/>
          </a:xfrm>
          <a:prstGeom prst="rect">
            <a:avLst/>
          </a:prstGeom>
        </p:spPr>
      </p:pic>
      <p:pic>
        <p:nvPicPr>
          <p:cNvPr id="6" name="Рисунок 5" descr="kramskoy12.jpg"/>
          <p:cNvPicPr>
            <a:picLocks noChangeAspect="1"/>
          </p:cNvPicPr>
          <p:nvPr/>
        </p:nvPicPr>
        <p:blipFill>
          <a:blip r:embed="rId4"/>
          <a:srcRect b="3125"/>
          <a:stretch>
            <a:fillRect/>
          </a:stretch>
        </p:blipFill>
        <p:spPr>
          <a:xfrm>
            <a:off x="6000760" y="3429000"/>
            <a:ext cx="2526823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-ZnK06b1RI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13_Gatchina-City_view-Sobornaja_street-View_on_the_cathedral_jp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00496" y="285728"/>
            <a:ext cx="4878347" cy="3071834"/>
          </a:xfrm>
        </p:spPr>
      </p:pic>
      <p:pic>
        <p:nvPicPr>
          <p:cNvPr id="5" name="Рисунок 4" descr="12_Gatchina-City_view-Sobornaja_street_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429000"/>
            <a:ext cx="5266875" cy="317658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357844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5852" y="5000636"/>
            <a:ext cx="79053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«Человеку никак нельзя жить без </a:t>
            </a:r>
            <a:r>
              <a:rPr lang="ru-RU" sz="28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РОДИНы</a:t>
            </a:r>
            <a:r>
              <a:rPr lang="ru-RU" sz="28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,</a:t>
            </a:r>
          </a:p>
          <a:p>
            <a:r>
              <a:rPr lang="ru-RU" sz="2800" b="1" cap="all" spc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Как нельзя жить без сердца» </a:t>
            </a:r>
          </a:p>
          <a:p>
            <a:r>
              <a:rPr lang="ru-RU" sz="2400" b="1" cap="all" spc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                                                                               К.Паустовский</a:t>
            </a:r>
            <a:endParaRPr lang="ru-RU" sz="2400" b="1" cap="all" spc="0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214290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Немного истории…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IMG_1105.JPG"/>
          <p:cNvPicPr>
            <a:picLocks noChangeAspect="1"/>
          </p:cNvPicPr>
          <p:nvPr/>
        </p:nvPicPr>
        <p:blipFill>
          <a:blip r:embed="rId2"/>
          <a:srcRect b="5468"/>
          <a:stretch>
            <a:fillRect/>
          </a:stretch>
        </p:blipFill>
        <p:spPr>
          <a:xfrm>
            <a:off x="4328364" y="3429000"/>
            <a:ext cx="4663246" cy="3306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4_Gatchina-City_view-Gate_of_the_avenue_of_Paul_the_Emperor_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928670"/>
            <a:ext cx="5236739" cy="307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4695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4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14290"/>
            <a:ext cx="7686700" cy="5911873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XIII веком датируются самые ранние,  на территории Гатчины, археологические находки, но документальное свидетельство о существовании на территории Гатчины поселения, появляется в </a:t>
            </a:r>
            <a:r>
              <a:rPr lang="ru-RU" b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1499</a:t>
            </a:r>
            <a:r>
              <a:rPr lang="ru-R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году,  в Новгородской писцовой книге, где упоминается «</a:t>
            </a:r>
            <a:r>
              <a:rPr lang="ru-RU" sz="2400" b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село </a:t>
            </a:r>
            <a:r>
              <a:rPr lang="ru-RU" sz="2400" b="1" u="sng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Хотчино</a:t>
            </a:r>
            <a:r>
              <a:rPr lang="ru-RU" sz="2400" b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над озерком </a:t>
            </a:r>
            <a:r>
              <a:rPr lang="ru-RU" sz="24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Хотчиным</a:t>
            </a:r>
            <a:r>
              <a:rPr lang="ru-R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». Несколько веков ижорские земли, в том числе и село </a:t>
            </a:r>
            <a:r>
              <a:rPr lang="ru-RU" sz="24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Хотчино</a:t>
            </a:r>
            <a:r>
              <a:rPr lang="ru-R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, были предметом территориальных споров между Россией и Швецией. В 1617 году между Россией и Швецией был подписан </a:t>
            </a:r>
            <a:r>
              <a:rPr lang="ru-RU" sz="24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Столбовский</a:t>
            </a:r>
            <a:r>
              <a:rPr lang="ru-R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мирный договор, согласно которому эта территория передавалась Швеции. А августе 1702 года, во время Северной войны, Гатчина  с её окрестности снова перешли к России.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efa17e213f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6446" y="285728"/>
            <a:ext cx="3084609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571472" y="428604"/>
            <a:ext cx="507209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6 ноября </a:t>
            </a:r>
            <a:r>
              <a:rPr lang="ru-RU" sz="2400" b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1796</a:t>
            </a:r>
            <a:r>
              <a:rPr lang="ru-RU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года Павел I становится российским императором, а </a:t>
            </a:r>
            <a:r>
              <a:rPr lang="ru-RU" sz="2400" b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11 ноября</a:t>
            </a:r>
            <a:r>
              <a:rPr lang="ru-RU" b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он издаёт указ, гласивший: «Собственную нашу мызу Гатчину переименовать городом повелеваем».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Город тогда состоял из нескольких отдельных частей: </a:t>
            </a:r>
            <a:r>
              <a:rPr lang="ru-RU" sz="20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Ингербург</a:t>
            </a:r>
            <a:r>
              <a:rPr lang="ru-RU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, Большой проспект, Бомбардирская улица (слобода), </a:t>
            </a:r>
            <a:r>
              <a:rPr lang="ru-RU" sz="20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Малогатчинская</a:t>
            </a:r>
            <a:r>
              <a:rPr lang="ru-RU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улица. В 1797 году в городе насчитывалось 237 домов обывателей. В 1798 году главные улицы города были вымощены булыжником и имели стоки для воды, было поставлено 600 фонарей. В 1790-е годы в Гатчине существовали небольшие суконная и шляпная фабрики, фарфоровый завод.</a:t>
            </a:r>
          </a:p>
          <a:p>
            <a:pPr algn="just"/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7_Gatchina-Inner_square_of_the_emperors_palace_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929190" cy="3214686"/>
          </a:xfrm>
        </p:spPr>
      </p:pic>
      <p:pic>
        <p:nvPicPr>
          <p:cNvPr id="7" name="Рисунок 6" descr="48715_or.jpg"/>
          <p:cNvPicPr>
            <a:picLocks noChangeAspect="1"/>
          </p:cNvPicPr>
          <p:nvPr/>
        </p:nvPicPr>
        <p:blipFill>
          <a:blip r:embed="rId3"/>
          <a:srcRect b="5063"/>
          <a:stretch>
            <a:fillRect/>
          </a:stretch>
        </p:blipFill>
        <p:spPr>
          <a:xfrm>
            <a:off x="428596" y="3286124"/>
            <a:ext cx="4815847" cy="34290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57818" y="785794"/>
            <a:ext cx="35719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Большо́й</a:t>
            </a:r>
            <a:r>
              <a:rPr lang="ru-RU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Га́тчинский</a:t>
            </a:r>
            <a:r>
              <a:rPr lang="ru-RU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дворе́ц</a:t>
            </a:r>
            <a:r>
              <a:rPr lang="ru-RU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построен в 1766-1781 годах в Гатчине по проекту  Антонио </a:t>
            </a:r>
            <a:r>
              <a:rPr lang="ru-RU" sz="20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Ринальди</a:t>
            </a:r>
            <a:r>
              <a:rPr lang="ru-RU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для фаворита  Екатерины </a:t>
            </a:r>
            <a:r>
              <a:rPr lang="en-US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II </a:t>
            </a:r>
            <a:r>
              <a:rPr lang="ru-RU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графа Григория Григорьевича Орлова . Расположенный на холме над Серебряным озером , дворец сочетает в себе темы средневекового  замка и загородной резиденции.</a:t>
            </a:r>
            <a:endParaRPr lang="ru-RU" sz="2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072198" y="142852"/>
            <a:ext cx="27860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 1797—1799 годах по проекту архитектора Николая Александровича Львова построен </a:t>
            </a:r>
            <a:r>
              <a:rPr lang="ru-RU" sz="20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Приоратский</a:t>
            </a:r>
            <a:r>
              <a:rPr lang="ru-RU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дворец, ставший одним из символов Гатчины.</a:t>
            </a:r>
            <a:endParaRPr lang="ru-RU" sz="2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3" descr="57_Gatchina-Priorat_palace_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14290"/>
            <a:ext cx="4352362" cy="3418687"/>
          </a:xfrm>
          <a:prstGeom prst="rect">
            <a:avLst/>
          </a:prstGeom>
        </p:spPr>
      </p:pic>
      <p:pic>
        <p:nvPicPr>
          <p:cNvPr id="9" name="Содержимое 8" descr="Prio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29124" y="3251054"/>
            <a:ext cx="4524370" cy="3397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77px-Coat_of_Arms_of_Gatchina_(v._1)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285728"/>
            <a:ext cx="3604147" cy="4525963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14480" y="5072074"/>
            <a:ext cx="59293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13 декабря 1800 года Павел I утвердил герб Гатчины.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573</Words>
  <Application>Microsoft Office PowerPoint</Application>
  <PresentationFormat>Экран (4:3)</PresentationFormat>
  <Paragraphs>33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Верочка</cp:lastModifiedBy>
  <cp:revision>131</cp:revision>
  <dcterms:created xsi:type="dcterms:W3CDTF">2012-08-03T12:49:07Z</dcterms:created>
  <dcterms:modified xsi:type="dcterms:W3CDTF">2014-01-09T16:12:09Z</dcterms:modified>
</cp:coreProperties>
</file>