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74" r:id="rId7"/>
    <p:sldId id="275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stblag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№ 43 комбинированного вида»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Саранск,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Мордовия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324" y="1700808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«Я помню, я горжусь…»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/к 70 – </a:t>
            </a: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летию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Великой Победы/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&amp;ocy;&amp;tcy;&amp;iecy;&amp;chcy;&amp;vcy;&amp;ocy;&amp;j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64087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8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22 июня 1941 года без объявления войны фашисты напали на нашу Родину. На  города посыпались бомбы, на нашу землю ступили вражеские фашистские солдаты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. Началась Великая Отечественная война…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626469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2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Все жители нашей страны, и старые и молодые  взяли оружие в руки и встали на защиту  Родины.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0" y="1268760"/>
            <a:ext cx="3659187" cy="532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032.radikal.ru/1105/fc/caf8341d20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8114"/>
            <a:ext cx="4295800" cy="342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5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ol54.ru/uploads/posts/2011-08/thumbs/1314590769_1314098229_big_759633b82c074f4e2660ad3a610ca83c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4" y="3514174"/>
            <a:ext cx="4765608" cy="3240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ole.ru/uploads/posts/2010-09/thumbs/1284993763_warwall_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96544" cy="339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3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rittereich.info/files/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54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ypics.ru/pic/201302/640x480/anypics.ru-58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2996"/>
            <a:ext cx="4511824" cy="3383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3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folHlink"/>
                </a:solidFill>
                <a:latin typeface="Monotype Corsiva" pitchFamily="66" charset="0"/>
              </a:rPr>
              <a:t>А в далеком тылу женщины и дети работали на  военных заводах, делали самолеты, оружие, снаряды и бомбы, </a:t>
            </a:r>
            <a:endParaRPr lang="ru-RU" sz="2000" dirty="0">
              <a:solidFill>
                <a:schemeClr val="folHlink"/>
              </a:solidFill>
              <a:latin typeface="Monotype Corsiva" pitchFamily="66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6526"/>
            <a:ext cx="4536504" cy="341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51" y="3428999"/>
            <a:ext cx="4465637" cy="3348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За подвиги на фронте и в тылу героев награждали медалями и орденами.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B-Orden-Alexandra-Nevsk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18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98943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ОРДЕН  АЛЕКСАНДРА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НЕВСКОГО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B-OSlava-3-ste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7" y="3429000"/>
            <a:ext cx="24610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6237312"/>
            <a:ext cx="163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ОРДЕН СЛАВЫ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B-Orden-Otechestv-Woiny-1-stepe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736"/>
            <a:ext cx="252028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42794" y="3089747"/>
            <a:ext cx="300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ОРДЕН ОТЕЧЕСТВЕННОЙ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10" descr="B-Medal-Za-Otvag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46" y="3570523"/>
            <a:ext cx="242503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07100" y="6123375"/>
            <a:ext cx="20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МЕДАЛЬ "ЗА ОТВАГУ"</a:t>
            </a: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6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Долгих  4 года длилась Великая Отечественная война.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За это время погибло очень много  солдат и мирных жителей.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www.molgvardia.ru/sites/default/files/u63/na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507260" cy="317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jo-jo.ru/uploads/posts/2011-05/1304812996_berlin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27301"/>
            <a:ext cx="4885978" cy="3130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9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И вот наступил этот долгожданный день – 9 мая 1945 года.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12776"/>
            <a:ext cx="7086600" cy="524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" y="0"/>
            <a:ext cx="4968552" cy="340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"/>
          <a:stretch/>
        </p:blipFill>
        <p:spPr bwMode="auto">
          <a:xfrm>
            <a:off x="4139952" y="3392163"/>
            <a:ext cx="4932040" cy="346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6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Никто и  никогда не забудет подвиг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русских солдат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в Великую Отечественную войну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tunnel.ru/i/10267/136804091310965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7604" r="5066" b="7450"/>
          <a:stretch/>
        </p:blipFill>
        <p:spPr bwMode="auto">
          <a:xfrm>
            <a:off x="251520" y="896526"/>
            <a:ext cx="8568952" cy="570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6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   Данная презентация была разработана в рамках Всероссийского конкурса </a:t>
            </a:r>
            <a:r>
              <a:rPr lang="ru-RU" b="1" i="1" dirty="0">
                <a:latin typeface="Times New Roman"/>
                <a:ea typeface="Times New Roman"/>
              </a:rPr>
              <a:t>на Лучший интернет-проект, посвященный 70-летию Победы в Великой Отечественной войне (2014-2015 учебный год</a:t>
            </a:r>
            <a:r>
              <a:rPr lang="ru-RU" b="1" i="1" dirty="0" smtClean="0">
                <a:latin typeface="Times New Roman"/>
                <a:ea typeface="Times New Roman"/>
              </a:rPr>
              <a:t>) педагогами       МДОУ «Детский сад № 43 комбинированного вида»: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ru-RU" b="1" i="1" dirty="0" smtClean="0">
                <a:latin typeface="Times New Roman"/>
                <a:ea typeface="Times New Roman"/>
              </a:rPr>
              <a:t>Бакулина Людмила Юрьевна – старший воспитатель,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ru-RU" b="1" i="1" dirty="0" smtClean="0">
                <a:latin typeface="Times New Roman"/>
                <a:ea typeface="Times New Roman"/>
              </a:rPr>
              <a:t>Замотаева Анастасия Владимировна – воспитатель подготовительной к школе группы,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ru-RU" b="1" i="1" dirty="0" err="1" smtClean="0">
                <a:latin typeface="Times New Roman"/>
                <a:ea typeface="Times New Roman"/>
              </a:rPr>
              <a:t>Новаева</a:t>
            </a:r>
            <a:r>
              <a:rPr lang="ru-RU" b="1" i="1" dirty="0" smtClean="0">
                <a:latin typeface="Times New Roman"/>
                <a:ea typeface="Times New Roman"/>
              </a:rPr>
              <a:t> Юлия Сергеевна - </a:t>
            </a:r>
            <a:r>
              <a:rPr lang="ru-RU" b="1" i="1" dirty="0">
                <a:latin typeface="Times New Roman"/>
                <a:ea typeface="Times New Roman"/>
              </a:rPr>
              <a:t>воспитатель </a:t>
            </a:r>
            <a:r>
              <a:rPr lang="ru-RU" b="1" i="1" dirty="0" smtClean="0">
                <a:latin typeface="Times New Roman"/>
                <a:ea typeface="Times New Roman"/>
              </a:rPr>
              <a:t>старшей группы,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lang="ru-RU" b="1" i="1" dirty="0" err="1" smtClean="0">
                <a:latin typeface="Times New Roman"/>
                <a:ea typeface="Times New Roman"/>
              </a:rPr>
              <a:t>Юзефяк</a:t>
            </a:r>
            <a:r>
              <a:rPr lang="ru-RU" b="1" i="1" dirty="0" smtClean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Ю</a:t>
            </a:r>
            <a:r>
              <a:rPr lang="ru-RU" b="1" i="1" dirty="0" smtClean="0">
                <a:latin typeface="Times New Roman"/>
                <a:ea typeface="Times New Roman"/>
              </a:rPr>
              <a:t>лия </a:t>
            </a:r>
            <a:r>
              <a:rPr lang="ru-RU" b="1" i="1" dirty="0" err="1" smtClean="0">
                <a:latin typeface="Times New Roman"/>
                <a:ea typeface="Times New Roman"/>
              </a:rPr>
              <a:t>Рашитовна</a:t>
            </a:r>
            <a:r>
              <a:rPr lang="ru-RU" b="1" i="1" dirty="0" smtClean="0">
                <a:latin typeface="Times New Roman"/>
                <a:ea typeface="Times New Roman"/>
              </a:rPr>
              <a:t> -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воспитатель старшей группы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 Организатор -  </a:t>
            </a:r>
            <a:r>
              <a:rPr lang="ru-RU" b="1" i="1" dirty="0">
                <a:latin typeface="Times New Roman"/>
                <a:ea typeface="Times New Roman"/>
              </a:rPr>
              <a:t>Ресурсный центр «Инфраструктура Благотворительности», </a:t>
            </a:r>
            <a:r>
              <a:rPr lang="en-US" b="1" i="1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www</a:t>
            </a:r>
            <a:r>
              <a:rPr lang="ru-RU" b="1" i="1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US" b="1" i="1" u="sng" dirty="0" err="1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infrastblago</a:t>
            </a:r>
            <a:r>
              <a:rPr lang="ru-RU" b="1" i="1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US" b="1" i="1" u="sng" dirty="0" err="1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ru</a:t>
            </a:r>
            <a:r>
              <a:rPr lang="ru-RU" b="1" i="1" dirty="0">
                <a:latin typeface="Times New Roman"/>
                <a:ea typeface="Times New Roman"/>
              </a:rPr>
              <a:t>.</a:t>
            </a:r>
            <a:endParaRPr lang="ru-RU" b="1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46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Дорогие друзья!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понимаем, как сложно рассказывать детям о войне. Но это важно и значимо! Без знания, понимания и переживания этих страниц нашей истории невозможно воспитать настоящего патриота и гражданина России!</a:t>
            </a: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2015 году наша страна будет отмечать важную и значимую дату нашей истории – 70-летие Победы в Великой Отечественной войне. Это поистине великий день, когда мы переживаем «радость со слезами на глазах»!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5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33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чувство не возникает само по себе. Это результат длительного, целенаправленного воспитательного воздействия на человека, начиная с самого детства. В связи с этим проблема нравственно–патриотического воспитания детей дошкольного возраста становится одной из актуальных.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результате систематической, целенаправленной воспитательной работы у детей могут быть сформированы элементы гражданственности и патриотизма.</a:t>
            </a:r>
          </a:p>
          <a:p>
            <a:pPr algn="just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быть патриотом, не чувствуя личной связи с Родиной, не зная, как любили, берегли и защищали ее наши предки, наши отцы и деды.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Не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следует также забывать, что война является одним из наиболее важных исторических опытов и практик в формировании, воспроизводстве, воспитании и восприятии настоящего мужчины. Образ воина остается одним из ключевых символов мужественности. Особенно важно это для мальчиков в период взросления. Для нормального развития мальчикам необходимо, чтобы смутный образ настоящего мужчины постепенно становился реальностью, находя свое воплощение в конкретных людях. Причем очень важно, чтобы герои были своими, легко узнаваемыми, близкими. Тогда мальчишкам легче соотнести их с собой, легче на них равняться.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Именно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поэтому мы сочли необходимым осветить для детей подвиг своего народа в годы Великой Отечественной Войны через призму истории своей семьи.</a:t>
            </a:r>
          </a:p>
        </p:txBody>
      </p:sp>
    </p:spTree>
    <p:extLst>
      <p:ext uri="{BB962C8B-B14F-4D97-AF65-F5344CB8AC3E}">
        <p14:creationId xmlns:p14="http://schemas.microsoft.com/office/powerpoint/2010/main" val="205958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Подвиг российских солдат в искусстве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1.1. Художники о войне 1941 – 1945 г.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1.2. Война в литературе (стихи и проза)</a:t>
            </a: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Как это было.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1941 – 1945)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Фотохроника военных  лет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Сценарии мероприятий, посвященных Дню Победы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941-1945.at.ua/_ph/11/2/195516067.jpg?141475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2" y="841673"/>
            <a:ext cx="4752975" cy="4181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2314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А. Широков. За Родину!</a:t>
            </a:r>
          </a:p>
        </p:txBody>
      </p:sp>
      <p:pic>
        <p:nvPicPr>
          <p:cNvPr id="9220" name="Picture 4" descr="http://1941-1945.at.ua/_ph/11/2/864670976.jpg?1414759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33" y="652467"/>
            <a:ext cx="328612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5576007"/>
            <a:ext cx="254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художник Володин С.А.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1054" y="188640"/>
            <a:ext cx="3401893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Художники о войне 1941 – 1945 г.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2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09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Monotype Corsiva" pitchFamily="66" charset="0"/>
              </a:rPr>
              <a:t>День Победы</a:t>
            </a:r>
            <a:endParaRPr lang="ru-RU" sz="1600" dirty="0">
              <a:latin typeface="Monotype Corsiva" pitchFamily="66" charset="0"/>
            </a:endParaRPr>
          </a:p>
          <a:p>
            <a:r>
              <a:rPr lang="ru-RU" sz="1600" dirty="0" smtClean="0">
                <a:latin typeface="Monotype Corsiva" pitchFamily="66" charset="0"/>
              </a:rPr>
              <a:t>(</a:t>
            </a:r>
            <a:r>
              <a:rPr lang="ru-RU" sz="1600" dirty="0">
                <a:latin typeface="Monotype Corsiva" pitchFamily="66" charset="0"/>
              </a:rPr>
              <a:t>Белозеров Т.)</a:t>
            </a:r>
          </a:p>
          <a:p>
            <a:r>
              <a:rPr lang="ru-RU" sz="1600" dirty="0" smtClean="0">
                <a:latin typeface="Monotype Corsiva" pitchFamily="66" charset="0"/>
              </a:rPr>
              <a:t>Майский </a:t>
            </a:r>
            <a:r>
              <a:rPr lang="ru-RU" sz="1600" dirty="0">
                <a:latin typeface="Monotype Corsiva" pitchFamily="66" charset="0"/>
              </a:rPr>
              <a:t>праздник -</a:t>
            </a:r>
          </a:p>
          <a:p>
            <a:r>
              <a:rPr lang="ru-RU" sz="1600" dirty="0">
                <a:latin typeface="Monotype Corsiva" pitchFamily="66" charset="0"/>
              </a:rPr>
              <a:t>День Победы</a:t>
            </a:r>
          </a:p>
          <a:p>
            <a:r>
              <a:rPr lang="ru-RU" sz="1600" dirty="0">
                <a:latin typeface="Monotype Corsiva" pitchFamily="66" charset="0"/>
              </a:rPr>
              <a:t>Отмечает вся страна.</a:t>
            </a:r>
          </a:p>
          <a:p>
            <a:r>
              <a:rPr lang="ru-RU" sz="1600" dirty="0">
                <a:latin typeface="Monotype Corsiva" pitchFamily="66" charset="0"/>
              </a:rPr>
              <a:t>Надевают наши деды</a:t>
            </a:r>
          </a:p>
          <a:p>
            <a:r>
              <a:rPr lang="ru-RU" sz="1600" dirty="0">
                <a:latin typeface="Monotype Corsiva" pitchFamily="66" charset="0"/>
              </a:rPr>
              <a:t>Боевые ордена.</a:t>
            </a:r>
          </a:p>
          <a:p>
            <a:r>
              <a:rPr lang="ru-RU" sz="1600" dirty="0" smtClean="0">
                <a:latin typeface="Monotype Corsiva" pitchFamily="66" charset="0"/>
              </a:rPr>
              <a:t>Их </a:t>
            </a:r>
            <a:r>
              <a:rPr lang="ru-RU" sz="1600" dirty="0">
                <a:latin typeface="Monotype Corsiva" pitchFamily="66" charset="0"/>
              </a:rPr>
              <a:t>с утра зовёт дорога</a:t>
            </a:r>
          </a:p>
          <a:p>
            <a:r>
              <a:rPr lang="ru-RU" sz="1600" dirty="0">
                <a:latin typeface="Monotype Corsiva" pitchFamily="66" charset="0"/>
              </a:rPr>
              <a:t>На торжественный парад.</a:t>
            </a:r>
          </a:p>
          <a:p>
            <a:r>
              <a:rPr lang="ru-RU" sz="1600" dirty="0">
                <a:latin typeface="Monotype Corsiva" pitchFamily="66" charset="0"/>
              </a:rPr>
              <a:t>И задумчиво с порога</a:t>
            </a:r>
          </a:p>
          <a:p>
            <a:r>
              <a:rPr lang="ru-RU" sz="1600" dirty="0">
                <a:latin typeface="Monotype Corsiva" pitchFamily="66" charset="0"/>
              </a:rPr>
              <a:t>Вслед им бабушки глядят.</a:t>
            </a:r>
          </a:p>
          <a:p>
            <a:r>
              <a:rPr lang="ru-RU" sz="1400" dirty="0">
                <a:latin typeface="Monotype Corsiva" pitchFamily="66" charset="0"/>
              </a:rPr>
              <a:t/>
            </a:r>
            <a:br>
              <a:rPr lang="ru-RU" sz="1400" dirty="0">
                <a:latin typeface="Monotype Corsiva" pitchFamily="66" charset="0"/>
              </a:rPr>
            </a:br>
            <a:endParaRPr lang="ru-RU" sz="1400" dirty="0">
              <a:effectLst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409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Monotype Corsiva" pitchFamily="66" charset="0"/>
              </a:rPr>
              <a:t>Что за праздник?</a:t>
            </a:r>
            <a:endParaRPr lang="ru-RU" sz="1600" dirty="0"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(</a:t>
            </a:r>
            <a:r>
              <a:rPr lang="ru-RU" sz="1600" dirty="0">
                <a:latin typeface="Monotype Corsiva" pitchFamily="66" charset="0"/>
              </a:rPr>
              <a:t>Н. Иванова)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В </a:t>
            </a:r>
            <a:r>
              <a:rPr lang="ru-RU" sz="1600" dirty="0">
                <a:latin typeface="Monotype Corsiva" pitchFamily="66" charset="0"/>
              </a:rPr>
              <a:t>небе праздничный салют,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Фейерверки там и тут.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Поздравляет вся страна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Славных ветеранов.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А </a:t>
            </a:r>
            <a:r>
              <a:rPr lang="ru-RU" sz="1600" dirty="0">
                <a:latin typeface="Monotype Corsiva" pitchFamily="66" charset="0"/>
              </a:rPr>
              <a:t>цветущая весна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Дарит им тюльпаны,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Дарит белую сирень.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Что за славный майский день?</a:t>
            </a:r>
          </a:p>
          <a:p>
            <a:pPr algn="ctr"/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4928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Monotype Corsiva" pitchFamily="66" charset="0"/>
              </a:rPr>
              <a:t>Что такое День Победы</a:t>
            </a:r>
            <a:endParaRPr lang="ru-RU" sz="1600" dirty="0"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Что </a:t>
            </a:r>
            <a:r>
              <a:rPr lang="ru-RU" sz="1600" dirty="0">
                <a:latin typeface="Monotype Corsiva" pitchFamily="66" charset="0"/>
              </a:rPr>
              <a:t>такое День Победы?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утренний парад: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Едут танки и ракеты,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Марширует строй солдат.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Что </a:t>
            </a:r>
            <a:r>
              <a:rPr lang="ru-RU" sz="1600" dirty="0">
                <a:latin typeface="Monotype Corsiva" pitchFamily="66" charset="0"/>
              </a:rPr>
              <a:t>такое День Победы?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праздничный салют: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Фейерверк взлетает в небо,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Рассыпаясь там и тут.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Что </a:t>
            </a:r>
            <a:r>
              <a:rPr lang="ru-RU" sz="1600" dirty="0">
                <a:latin typeface="Monotype Corsiva" pitchFamily="66" charset="0"/>
              </a:rPr>
              <a:t>такое День Победы?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песни за столом,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речи и беседы,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дедушкин альбом.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Это </a:t>
            </a:r>
            <a:r>
              <a:rPr lang="ru-RU" sz="1600" dirty="0">
                <a:latin typeface="Monotype Corsiva" pitchFamily="66" charset="0"/>
              </a:rPr>
              <a:t>фрукты и конфеты,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запахи весны…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Что такое День Победы –</a:t>
            </a:r>
          </a:p>
          <a:p>
            <a:pPr algn="ctr"/>
            <a:r>
              <a:rPr lang="ru-RU" sz="1600" dirty="0">
                <a:latin typeface="Monotype Corsiva" pitchFamily="66" charset="0"/>
              </a:rPr>
              <a:t>Это значит – нет войны.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361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овоенный ленингр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" y="722313"/>
            <a:ext cx="5018908" cy="3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CC00"/>
                </a:solidFill>
                <a:latin typeface="Monotype Corsiva" pitchFamily="66" charset="0"/>
              </a:rPr>
              <a:t>О той великой освободительной войне и пойдёт наш рассказ.</a:t>
            </a:r>
            <a:endParaRPr lang="ru-RU" sz="2400" b="1" dirty="0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639" y="455238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Это было тогда, когда наша страна Россия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204028"/>
            <a:ext cx="856895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</a:rPr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  Заскрежетали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://uwd.ru/uploads/posts/2012-09/1348342649_war_1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251520" y="2132856"/>
            <a:ext cx="439248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ашисты"/>
          <p:cNvPicPr>
            <a:picLocks noChangeAspect="1" noChangeArrowheads="1"/>
          </p:cNvPicPr>
          <p:nvPr/>
        </p:nvPicPr>
        <p:blipFill rotWithShape="1">
          <a:blip r:embed="rId3">
            <a:lum bright="-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/>
          <a:stretch/>
        </p:blipFill>
        <p:spPr bwMode="auto">
          <a:xfrm>
            <a:off x="4788024" y="3140968"/>
            <a:ext cx="4163194" cy="354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57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900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12</cp:revision>
  <dcterms:created xsi:type="dcterms:W3CDTF">2014-10-28T12:11:25Z</dcterms:created>
  <dcterms:modified xsi:type="dcterms:W3CDTF">2014-10-31T12:53:56Z</dcterms:modified>
</cp:coreProperties>
</file>