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355" r:id="rId4"/>
    <p:sldId id="376" r:id="rId5"/>
    <p:sldId id="377" r:id="rId6"/>
    <p:sldId id="259" r:id="rId7"/>
    <p:sldId id="260" r:id="rId8"/>
    <p:sldId id="292" r:id="rId9"/>
    <p:sldId id="261" r:id="rId10"/>
    <p:sldId id="362" r:id="rId11"/>
    <p:sldId id="262" r:id="rId12"/>
    <p:sldId id="365" r:id="rId13"/>
    <p:sldId id="266" r:id="rId14"/>
    <p:sldId id="293" r:id="rId15"/>
    <p:sldId id="268" r:id="rId16"/>
    <p:sldId id="332" r:id="rId17"/>
    <p:sldId id="269" r:id="rId18"/>
    <p:sldId id="341" r:id="rId19"/>
    <p:sldId id="271" r:id="rId20"/>
    <p:sldId id="356" r:id="rId21"/>
    <p:sldId id="314" r:id="rId22"/>
    <p:sldId id="272" r:id="rId23"/>
    <p:sldId id="275" r:id="rId24"/>
    <p:sldId id="276" r:id="rId25"/>
    <p:sldId id="274" r:id="rId26"/>
    <p:sldId id="325" r:id="rId27"/>
    <p:sldId id="32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260649"/>
            <a:ext cx="7772400" cy="93610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altLang="ru-RU" sz="3200" b="1" i="1" kern="0" dirty="0" smtClean="0">
                <a:solidFill>
                  <a:srgbClr val="CC0000"/>
                </a:solidFill>
                <a:latin typeface="Arial"/>
                <a:cs typeface="Lucida Sans Unicode"/>
              </a:rPr>
              <a:t>Министерство </a:t>
            </a:r>
            <a:r>
              <a:rPr lang="ru-RU" altLang="ru-RU" sz="3200" b="1" i="1" kern="0" dirty="0">
                <a:solidFill>
                  <a:srgbClr val="CC0000"/>
                </a:solidFill>
                <a:latin typeface="Arial"/>
                <a:cs typeface="Lucida Sans Unicode"/>
              </a:rPr>
              <a:t>образования</a:t>
            </a:r>
            <a:r>
              <a:rPr lang="ru-RU" altLang="ru-RU" sz="4000" b="1" i="1" kern="0" dirty="0">
                <a:solidFill>
                  <a:srgbClr val="CC0000"/>
                </a:solidFill>
                <a:latin typeface="Arial"/>
                <a:cs typeface="Lucida Sans Unicode"/>
              </a:rPr>
              <a:t> РМ</a:t>
            </a:r>
            <a:br>
              <a:rPr lang="ru-RU" altLang="ru-RU" sz="4000" b="1" i="1" kern="0" dirty="0">
                <a:solidFill>
                  <a:srgbClr val="CC0000"/>
                </a:solidFill>
                <a:latin typeface="Arial"/>
                <a:cs typeface="Lucida Sans Unicode"/>
              </a:rPr>
            </a:br>
            <a:r>
              <a:rPr lang="ru-RU" altLang="ru-RU" sz="4000" b="1" i="1" kern="0" dirty="0">
                <a:solidFill>
                  <a:srgbClr val="CC0000"/>
                </a:solidFill>
                <a:latin typeface="Arial"/>
                <a:cs typeface="Lucida Sans Unicode"/>
              </a:rPr>
              <a:t/>
            </a:r>
            <a:br>
              <a:rPr lang="ru-RU" altLang="ru-RU" sz="4000" b="1" i="1" kern="0" dirty="0">
                <a:solidFill>
                  <a:srgbClr val="CC0000"/>
                </a:solidFill>
                <a:latin typeface="Arial"/>
                <a:cs typeface="Lucida Sans Unicode"/>
              </a:rPr>
            </a:br>
            <a:r>
              <a:rPr lang="ru-RU" altLang="ru-RU" sz="8000" b="1" i="1" kern="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altLang="ru-RU" sz="2800" b="1" i="1" kern="0" dirty="0">
                <a:solidFill>
                  <a:srgbClr val="000099"/>
                </a:solidFill>
                <a:latin typeface="Arial"/>
                <a:cs typeface="Lucida Sans Unicode"/>
              </a:rPr>
              <a:t/>
            </a:r>
            <a:br>
              <a:rPr lang="ru-RU" altLang="ru-RU" sz="2800" b="1" i="1" kern="0" dirty="0">
                <a:solidFill>
                  <a:srgbClr val="000099"/>
                </a:solidFill>
                <a:latin typeface="Arial"/>
                <a:cs typeface="Lucida Sans Unicode"/>
              </a:rPr>
            </a:br>
            <a:r>
              <a:rPr lang="ru-RU" altLang="ru-RU" sz="3100" b="1" i="1" kern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Тарасовой Валентины Ивановны, </a:t>
            </a:r>
            <a:r>
              <a:rPr lang="ru-RU" altLang="ru-RU" sz="3100" b="1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i="1" kern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 МДОУ «Детский сад № 43 комбинированного вида» </a:t>
            </a:r>
            <a:r>
              <a:rPr lang="ru-RU" altLang="ru-RU" sz="3100" b="1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г.о.Саранск</a:t>
            </a:r>
            <a:r>
              <a:rPr lang="ru-RU" altLang="ru-RU" sz="3100" b="1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308" y="4149080"/>
            <a:ext cx="871296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Дата рождения: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01.10.1966 г.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Профессиональное образование: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МГПИ им.М.Е.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6" charset="0"/>
              </a:rPr>
              <a:t>Евсевьева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, 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«Русский язык и литература, мордовский язык и литература», 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1988 г 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Стаж педагогической работы (по специальности):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26</a:t>
            </a: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лет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Общий трудовой стаж: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26 лет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Наличие квалификационной категории: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высшая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Дата последней аттестации: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27.01.2010 г</a:t>
            </a:r>
            <a:endParaRPr lang="ru-RU" b="1" dirty="0">
              <a:solidFill>
                <a:srgbClr val="002060"/>
              </a:solidFill>
              <a:latin typeface="Times New Roman" pitchFamily="16" charset="0"/>
            </a:endParaRP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itchFamily="16" charset="0"/>
              </a:rPr>
              <a:t>Звание: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>не имею</a:t>
            </a:r>
            <a:endParaRPr lang="ru-RU" b="1" dirty="0">
              <a:solidFill>
                <a:srgbClr val="002060"/>
              </a:solidFill>
              <a:latin typeface="Times New Roman" pitchFamily="16" charset="0"/>
            </a:endParaRPr>
          </a:p>
        </p:txBody>
      </p:sp>
      <p:pic>
        <p:nvPicPr>
          <p:cNvPr id="1026" name="Picture 2" descr="C:\Documents and Settings\Пользователь\Рабочий стол\аттестация педагоги\тарасова\IMG_127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7264" y="3897027"/>
            <a:ext cx="2106736" cy="296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50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Пользователь\Рабочий стол\Сканирование\1 01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29" y="0"/>
            <a:ext cx="4429413" cy="683173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Пользователь\Рабочий стол\Сканирование\1 011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0"/>
            <a:ext cx="4693525" cy="683173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72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58903"/>
            <a:ext cx="856895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Monotype Corsiva" panose="03010101010201010101" pitchFamily="66" charset="0"/>
              </a:rPr>
              <a:t>4. Результаты участия воспитанников в:</a:t>
            </a:r>
            <a:r>
              <a:rPr kumimoji="0" lang="ru-RU" sz="44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44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>- конкурсах;</a:t>
            </a:r>
            <a:b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>- выставках;</a:t>
            </a:r>
            <a:b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>- турнирах; </a:t>
            </a:r>
            <a:b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>- соревнованиях;</a:t>
            </a:r>
            <a:b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>- акциях;</a:t>
            </a:r>
            <a:b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31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>- фестивалях.</a:t>
            </a:r>
            <a:endParaRPr kumimoji="0" lang="ru-RU" sz="1800" b="0" i="0" u="none" strike="noStrike" kern="0" cap="none" spc="0" normalizeH="0" baseline="0" noProof="0" dirty="0" smtClean="0">
              <a:ln>
                <a:solidFill>
                  <a:srgbClr val="C00000"/>
                </a:solidFill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5051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440139"/>
              </p:ext>
            </p:extLst>
          </p:nvPr>
        </p:nvGraphicFramePr>
        <p:xfrm>
          <a:off x="251519" y="548680"/>
          <a:ext cx="8496945" cy="39604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00201"/>
                <a:gridCol w="1296144"/>
                <a:gridCol w="2001822"/>
                <a:gridCol w="1526570"/>
                <a:gridCol w="1872208"/>
              </a:tblGrid>
              <a:tr h="664468"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endParaRPr lang="ru-RU" sz="18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18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конкурса </a:t>
                      </a:r>
                      <a:endParaRPr lang="ru-RU" sz="18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 </a:t>
                      </a:r>
                      <a:endParaRPr lang="ru-RU" sz="18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</a:t>
                      </a:r>
                    </a:p>
                    <a:p>
                      <a:pPr algn="ctr"/>
                      <a:endParaRPr lang="ru-RU" sz="18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07447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«Я рисую счастье»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Чубса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Софья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за лучший рисунок в номинации «Я - принцесса»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0118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«Письмо Деду Морозу»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Гудошников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Максим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0118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- 2014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«Олимпиада для дошкольников»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Кузнецова Арина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Диплом,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место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0118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2013 - 2014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«Новогодняя игрушка»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Чубса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Софья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Диплом,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497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Общероссийский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«Моя Россия»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Кузяев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Самир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Диплом,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19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690063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5. Наличие публикаций, включая интернет - публикации.</a:t>
            </a:r>
          </a:p>
        </p:txBody>
      </p:sp>
    </p:spTree>
    <p:extLst>
      <p:ext uri="{BB962C8B-B14F-4D97-AF65-F5344CB8AC3E}">
        <p14:creationId xmlns:p14="http://schemas.microsoft.com/office/powerpoint/2010/main" val="20346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111073-016-015-sert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-7053"/>
            <a:ext cx="4464496" cy="686505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Page_1.Jpe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976" y="3630"/>
            <a:ext cx="4802544" cy="6858000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6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4963" y="1052736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latin typeface="Monotype Corsiva" panose="03010101010201010101" pitchFamily="66" charset="0"/>
              </a:rPr>
              <a:t>7. Выступления на научно-практических конференциях, </a:t>
            </a:r>
            <a:r>
              <a:rPr lang="ru-RU" sz="4800" b="1" dirty="0" err="1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latin typeface="Monotype Corsiva" panose="03010101010201010101" pitchFamily="66" charset="0"/>
              </a:rPr>
              <a:t>педчтениях</a:t>
            </a:r>
            <a:r>
              <a:rPr lang="ru-RU" sz="4800" b="1" dirty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latin typeface="Monotype Corsiva" panose="03010101010201010101" pitchFamily="66" charset="0"/>
              </a:rPr>
              <a:t>, семинарах, секциях; проведение открытых занятий, мастер-классов, мероприятий.</a:t>
            </a:r>
            <a:endParaRPr lang="ru-RU" sz="4800" dirty="0">
              <a:ln>
                <a:solidFill>
                  <a:srgbClr val="C00000"/>
                </a:solidFill>
              </a:ln>
              <a:solidFill>
                <a:srgbClr val="0000FF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Пользователь\Рабочий стол\Сканирование\1 00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4499992" cy="685799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Пользователь\Рабочий стол\Сканирование\1 009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9992" y="0"/>
            <a:ext cx="4612032" cy="685799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73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04665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latin typeface="Monotype Corsiva" panose="03010101010201010101" pitchFamily="66" charset="0"/>
              </a:rPr>
              <a:t>8. Общественная активность педагога: участие в экспертных комиссиях, в жюри конкурсов, депутатская деятельность и т.д.</a:t>
            </a:r>
            <a:endParaRPr lang="ru-RU" sz="6000" dirty="0">
              <a:ln>
                <a:solidFill>
                  <a:srgbClr val="C00000"/>
                </a:solidFill>
              </a:ln>
              <a:solidFill>
                <a:srgbClr val="0000FF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Пользователь\Рабочий стол\Сканирование\1 04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059"/>
            <a:ext cx="4499992" cy="687005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Пользователь\Рабочий стол\Сканирование\1 012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9992" y="26265"/>
            <a:ext cx="4644008" cy="683173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8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340769"/>
            <a:ext cx="79208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10. Участие педагога в профессиональных конкурсах.</a:t>
            </a:r>
            <a:endParaRPr kumimoji="0" lang="ru-RU" sz="6600" b="0" i="0" u="none" strike="noStrike" kern="0" cap="none" spc="0" normalizeH="0" baseline="0" noProof="0" dirty="0" smtClean="0">
              <a:ln>
                <a:solidFill>
                  <a:srgbClr val="C0000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412776"/>
            <a:ext cx="8136904" cy="415498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  <a:effectLst/>
                <a:uLnTx/>
                <a:uFillTx/>
                <a:latin typeface="Monotype Corsiva" panose="03010101010201010101" pitchFamily="66" charset="0"/>
              </a:rPr>
              <a:t>1. Наличие собственного инновационного педагогического опыта</a:t>
            </a:r>
            <a:b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  <a:effectLst/>
                <a:uLnTx/>
                <a:uFillTx/>
                <a:latin typeface="Monotype Corsiva" panose="03010101010201010101" pitchFamily="66" charset="0"/>
              </a:rPr>
            </a:br>
            <a:endParaRPr kumimoji="0" lang="ru-RU" sz="6600" b="0" i="0" u="none" strike="noStrike" kern="0" cap="none" spc="0" normalizeH="0" baseline="0" noProof="0" dirty="0" smtClean="0">
              <a:ln>
                <a:solidFill>
                  <a:srgbClr val="C00000"/>
                </a:solidFill>
              </a:ln>
              <a:solidFill>
                <a:srgbClr val="0000CC"/>
              </a:solidFill>
              <a:effectLst/>
              <a:uLnTx/>
              <a:uFillTx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2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Сканирование\1 04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3729" y="-5037"/>
            <a:ext cx="4918516" cy="686303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32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Пользователь\Рабочий стол\Сканирование\договор 00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9598"/>
            <a:ext cx="4427984" cy="693078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Пользователь\Рабочий стол\аттестация педагоги\Тарасова\СЕРТИФИКАТ29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16796"/>
            <a:ext cx="4716016" cy="685799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1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548681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11. Награды и поощрения педагога в </a:t>
            </a:r>
            <a:r>
              <a:rPr kumimoji="0" lang="ru-RU" sz="6600" b="1" i="0" u="none" strike="noStrike" kern="0" cap="none" spc="0" normalizeH="0" baseline="0" noProof="0" dirty="0" err="1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межаттестационный</a:t>
            </a: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 период </a:t>
            </a:r>
            <a:endParaRPr kumimoji="0" lang="ru-RU" sz="6600" b="0" i="0" u="none" strike="noStrike" kern="0" cap="none" spc="0" normalizeH="0" baseline="0" noProof="0" dirty="0" smtClean="0">
              <a:ln>
                <a:solidFill>
                  <a:srgbClr val="C0000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7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5094963" cy="682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98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1196752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latin typeface="Monotype Corsiva" panose="03010101010201010101" pitchFamily="66" charset="0"/>
              </a:rPr>
              <a:t>12. Повышение квалификации, профессиональная переподготовка. </a:t>
            </a:r>
            <a:endParaRPr lang="ru-RU" sz="6600" dirty="0">
              <a:ln>
                <a:solidFill>
                  <a:srgbClr val="C00000"/>
                </a:solidFill>
              </a:ln>
              <a:solidFill>
                <a:srgbClr val="0000FF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86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166607" y="-1119394"/>
            <a:ext cx="6829633" cy="912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1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аттестация педагоги\Тарасова\1 00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177986" y="-1127647"/>
            <a:ext cx="6849907" cy="91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Пользователь\Рабочий стол\аттестация педагоги\Тарасова\1 01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539" y="-20508"/>
            <a:ext cx="4435523" cy="687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Пользователь\Рабочий стол\аттестация педагоги\Тарасова\1 011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7" y="9522"/>
            <a:ext cx="4401331" cy="684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7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Сканирование\1 04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183" y="0"/>
            <a:ext cx="4655191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xtLst/>
        </p:spPr>
      </p:pic>
      <p:pic>
        <p:nvPicPr>
          <p:cNvPr id="3075" name="Picture 3" descr="C:\Documents and Settings\Пользователь\Рабочий стол\Сканирование\1 04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008" y="22603"/>
            <a:ext cx="4499992" cy="683146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Пользователь\Рабочий стол\Сканирование\1 04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2612" y="-22848"/>
            <a:ext cx="4728628" cy="68588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Пользователь\Рабочий стол\Сканирование\1 043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0"/>
            <a:ext cx="4427984" cy="68360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07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Пользователь\Рабочий стол\Сканирование\1 044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5736" y="3018"/>
            <a:ext cx="4887452" cy="685498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04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5783" y="1412777"/>
            <a:ext cx="7992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2. Реализация образовательных программ.</a:t>
            </a:r>
            <a:endParaRPr kumimoji="0" lang="ru-RU" sz="6600" b="0" i="0" u="none" strike="noStrike" kern="0" cap="none" spc="0" normalizeH="0" baseline="0" noProof="0" dirty="0" smtClean="0">
              <a:ln>
                <a:solidFill>
                  <a:srgbClr val="C0000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7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1513" y="980729"/>
            <a:ext cx="837007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  <a:sym typeface="Wingdings"/>
              </a:rPr>
              <a:t>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Примерная </a:t>
            </a:r>
            <a:r>
              <a:rPr lang="ru-RU" sz="2000" b="1" dirty="0">
                <a:latin typeface="Times New Roman" panose="02020603050405020304" pitchFamily="18" charset="0"/>
                <a:cs typeface="Times New Roman" pitchFamily="18" charset="0"/>
              </a:rPr>
              <a:t>основная  общеобразовательная программа дошкольного образования </a:t>
            </a:r>
            <a:r>
              <a:rPr lang="ru-RU" sz="2000" dirty="0">
                <a:latin typeface="Times New Roman" panose="02020603050405020304" pitchFamily="18" charset="0"/>
                <a:cs typeface="Times New Roman" pitchFamily="18" charset="0"/>
              </a:rPr>
              <a:t>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Детство»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редакцией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Бабаевой,А.Г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Гогоберидзе, З.А. Михайловой. – СПб.: ДЕТСТВО – ПРЕСС, 2011,    в соответствии с Федеральными государственными требованиями (ФГТ, Приказ № 655 от 23.11.2009 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sym typeface="Wingdings"/>
              </a:rPr>
              <a:t>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Коррекционное обучение и воспитание детей с общим недоразвитием речи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>/автор  Т.Б. Филичева, Г.В. Чиркина и др. Москва «Просвещение», 2008 (рекомендовано Ученым Советом ГНУ «Институт коррекционной педагогики Российской академии образования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»)</a:t>
            </a:r>
          </a:p>
          <a:p>
            <a:pPr lvl="0" algn="just"/>
            <a:endParaRPr lang="ru-RU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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региональный модуль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программы дошкольного образования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в Мордовии живем»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/ авт. О.В.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Бурляева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Л.П.Карпушина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Н. Коркина и др. – Саранск: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Мордов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кн. изд-во, 2011(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рекомендовано Республиканским экспертным советом при Министерстве образования РМ, 2011 г. (в соответствии с ФГТ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7" y="192123"/>
            <a:ext cx="85680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Программы, реализуемые в ДОУ</a:t>
            </a:r>
            <a:endParaRPr lang="ru-RU" sz="1600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349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Сканирование\1 0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2999"/>
            <a:ext cx="6857999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5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74400"/>
            <a:ext cx="77048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3. Участие в проектно-исследовательской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или опытно-экспериментальной деятельности</a:t>
            </a:r>
            <a:r>
              <a:rPr kumimoji="0" lang="ru-RU" sz="6600" b="0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8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1959</TotalTime>
  <Words>382</Words>
  <Application>Microsoft Office PowerPoint</Application>
  <PresentationFormat>Экран (4:3)</PresentationFormat>
  <Paragraphs>58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Министерство образования РМ  ПОРТФОЛИО Тарасовой Валентины Ивановны,  воспитателя МДОУ «Детский сад № 43 комбинированного вида» г.о.Саранск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Alina</dc:creator>
  <cp:lastModifiedBy>Alina</cp:lastModifiedBy>
  <cp:revision>160</cp:revision>
  <dcterms:modified xsi:type="dcterms:W3CDTF">2014-11-05T17:17:00Z</dcterms:modified>
</cp:coreProperties>
</file>