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420" autoAdjust="0"/>
  </p:normalViewPr>
  <p:slideViewPr>
    <p:cSldViewPr>
      <p:cViewPr varScale="1">
        <p:scale>
          <a:sx n="45" d="100"/>
          <a:sy n="45" d="100"/>
        </p:scale>
        <p:origin x="-90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1048-8E32-4000-BBAD-289CC88ED3E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DE2D-A66E-45F8-B1FD-CAA92033B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1048-8E32-4000-BBAD-289CC88ED3E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DE2D-A66E-45F8-B1FD-CAA92033B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1048-8E32-4000-BBAD-289CC88ED3E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DE2D-A66E-45F8-B1FD-CAA92033B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1048-8E32-4000-BBAD-289CC88ED3E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DE2D-A66E-45F8-B1FD-CAA92033B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1048-8E32-4000-BBAD-289CC88ED3E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DE2D-A66E-45F8-B1FD-CAA92033B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1048-8E32-4000-BBAD-289CC88ED3E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DE2D-A66E-45F8-B1FD-CAA92033B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1048-8E32-4000-BBAD-289CC88ED3E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DE2D-A66E-45F8-B1FD-CAA92033B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1048-8E32-4000-BBAD-289CC88ED3E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DE2D-A66E-45F8-B1FD-CAA92033B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1048-8E32-4000-BBAD-289CC88ED3E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DE2D-A66E-45F8-B1FD-CAA92033B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1048-8E32-4000-BBAD-289CC88ED3E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DE2D-A66E-45F8-B1FD-CAA92033B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1048-8E32-4000-BBAD-289CC88ED3E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9C6DE2D-A66E-45F8-B1FD-CAA92033BE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CA1048-8E32-4000-BBAD-289CC88ED3E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C6DE2D-A66E-45F8-B1FD-CAA92033BEC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357166"/>
            <a:ext cx="73581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 </a:t>
            </a:r>
            <a:endParaRPr lang="ru-RU" sz="2800" i="1" dirty="0">
              <a:solidFill>
                <a:srgbClr val="002060"/>
              </a:solidFill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642910" y="2516564"/>
            <a:ext cx="7858180" cy="280067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304704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«Трудовое воспитание дошкольников в семье и в детском саду»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/>
          </a:bodyPr>
          <a:lstStyle/>
          <a:p>
            <a:r>
              <a:rPr lang="ru-RU" sz="2200" b="1" dirty="0">
                <a:solidFill>
                  <a:srgbClr val="FF0000"/>
                </a:solidFill>
              </a:rPr>
              <a:t>Дидактические игры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>
                <a:solidFill>
                  <a:srgbClr val="0070C0"/>
                </a:solidFill>
              </a:rPr>
              <a:t> «Что делает?»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Цель: Формировать понятия о действиях людей разных профессий</a:t>
            </a:r>
            <a:r>
              <a:rPr lang="ru-RU" sz="2000" dirty="0" smtClean="0"/>
              <a:t>.</a:t>
            </a:r>
            <a:r>
              <a:rPr lang="ru-RU" sz="2000" b="1" dirty="0"/>
              <a:t>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>
                <a:solidFill>
                  <a:srgbClr val="0070C0"/>
                </a:solidFill>
              </a:rPr>
              <a:t>«</a:t>
            </a:r>
            <a:r>
              <a:rPr lang="ru-RU" sz="2000" b="1" dirty="0">
                <a:solidFill>
                  <a:srgbClr val="0070C0"/>
                </a:solidFill>
              </a:rPr>
              <a:t>Домашние дела»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Цель: Формировать понятия ребенка о домашних обязанностях. Воспитывать  ответственное отношение к труду</a:t>
            </a:r>
            <a:r>
              <a:rPr lang="ru-RU" sz="2000" dirty="0" smtClean="0"/>
              <a:t>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>
                <a:solidFill>
                  <a:srgbClr val="0070C0"/>
                </a:solidFill>
              </a:rPr>
              <a:t> «Кем работают?»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Цель: Знакомить детей с профессиями своих родных.</a:t>
            </a:r>
            <a:br>
              <a:rPr lang="ru-RU" sz="2000" dirty="0"/>
            </a:br>
            <a:r>
              <a:rPr lang="ru-RU" sz="2000" b="1" dirty="0">
                <a:solidFill>
                  <a:srgbClr val="0070C0"/>
                </a:solidFill>
              </a:rPr>
              <a:t> «Кто больше назовет?»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Цель: Закреплять названия профессий.</a:t>
            </a:r>
            <a:br>
              <a:rPr lang="ru-RU" sz="2000" dirty="0"/>
            </a:br>
            <a:r>
              <a:rPr lang="ru-RU" sz="2000" b="1" dirty="0">
                <a:solidFill>
                  <a:srgbClr val="0070C0"/>
                </a:solidFill>
              </a:rPr>
              <a:t> «Угадай кто это?»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Цель: формировать представления детей о многих профессиях, учить различать их. Определять, чем они полезны?</a:t>
            </a:r>
            <a:br>
              <a:rPr lang="ru-RU" sz="2000" dirty="0"/>
            </a:br>
            <a:r>
              <a:rPr lang="ru-RU" sz="2000" b="1" dirty="0">
                <a:solidFill>
                  <a:srgbClr val="0070C0"/>
                </a:solidFill>
              </a:rPr>
              <a:t> «Угадай профессию»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Цель: расширять представление детей о профессии; выяснить о какой профессии идет речь.</a:t>
            </a:r>
            <a:br>
              <a:rPr lang="ru-RU" sz="2000" dirty="0"/>
            </a:br>
            <a:r>
              <a:rPr lang="ru-RU" sz="2000" b="1" dirty="0">
                <a:solidFill>
                  <a:srgbClr val="0070C0"/>
                </a:solidFill>
              </a:rPr>
              <a:t> «Названия профессии от А до Я»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Цель: совершенствовать умение детей подбирать </a:t>
            </a:r>
            <a:r>
              <a:rPr lang="ru-RU" sz="1800" dirty="0" smtClean="0"/>
              <a:t>профессий </a:t>
            </a:r>
            <a:r>
              <a:rPr lang="ru-RU" sz="1800" dirty="0"/>
              <a:t>на заданный звук</a:t>
            </a:r>
            <a:r>
              <a:rPr lang="ru-RU" sz="1800" dirty="0" smtClean="0">
                <a:solidFill>
                  <a:srgbClr val="0070C0"/>
                </a:solidFill>
              </a:rPr>
              <a:t>.</a:t>
            </a:r>
            <a:br>
              <a:rPr lang="ru-RU" sz="1800" dirty="0" smtClean="0">
                <a:solidFill>
                  <a:srgbClr val="0070C0"/>
                </a:solidFill>
              </a:rPr>
            </a:br>
            <a:r>
              <a:rPr lang="ru-RU" sz="1800" b="1" dirty="0" smtClean="0">
                <a:solidFill>
                  <a:srgbClr val="0070C0"/>
                </a:solidFill>
              </a:rPr>
              <a:t> </a:t>
            </a:r>
            <a:r>
              <a:rPr lang="ru-RU" sz="1800" b="1" dirty="0">
                <a:solidFill>
                  <a:srgbClr val="0070C0"/>
                </a:solidFill>
              </a:rPr>
              <a:t>«Что б случилось, если бы не работал (электрик, водитель, врач и др.)?»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Цель: подвести детей к пониманию ценностей любого труда людей</a:t>
            </a:r>
            <a:r>
              <a:rPr lang="ru-RU" sz="1800" dirty="0" smtClean="0"/>
              <a:t>.</a:t>
            </a:r>
            <a:endParaRPr 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5286412"/>
          </a:xfrm>
        </p:spPr>
        <p:txBody>
          <a:bodyPr>
            <a:norm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</a:rPr>
              <a:t>Уважаемые родители, успехов </a:t>
            </a:r>
            <a:r>
              <a:rPr lang="ru-RU" sz="4800" b="1" i="1" dirty="0">
                <a:solidFill>
                  <a:srgbClr val="FF0000"/>
                </a:solidFill>
              </a:rPr>
              <a:t>Вам в воспитании ваших детей</a:t>
            </a:r>
            <a:r>
              <a:rPr lang="ru-RU" sz="4800" b="1" i="1" dirty="0" smtClean="0">
                <a:solidFill>
                  <a:srgbClr val="FF0000"/>
                </a:solidFill>
              </a:rPr>
              <a:t>!</a:t>
            </a:r>
            <a:br>
              <a:rPr lang="ru-RU" sz="4800" b="1" i="1" dirty="0" smtClean="0">
                <a:solidFill>
                  <a:srgbClr val="FF0000"/>
                </a:solidFill>
              </a:rPr>
            </a:br>
            <a:r>
              <a:rPr lang="ru-RU" sz="4800" b="1" i="1" dirty="0" smtClean="0">
                <a:solidFill>
                  <a:srgbClr val="FF0000"/>
                </a:solidFill>
              </a:rPr>
              <a:t/>
            </a:r>
            <a:br>
              <a:rPr lang="ru-RU" sz="4800" b="1" i="1" dirty="0" smtClean="0">
                <a:solidFill>
                  <a:srgbClr val="FF0000"/>
                </a:solidFill>
              </a:rPr>
            </a:br>
            <a:r>
              <a:rPr lang="ru-RU" sz="4800" b="1" i="1" dirty="0" smtClean="0">
                <a:solidFill>
                  <a:srgbClr val="FF0000"/>
                </a:solidFill>
              </a:rPr>
              <a:t>Спасибо за внимание!</a:t>
            </a:r>
            <a:r>
              <a:rPr lang="ru-RU" sz="4800" i="1" dirty="0">
                <a:solidFill>
                  <a:srgbClr val="FF0000"/>
                </a:solidFill>
              </a:rPr>
              <a:t/>
            </a:r>
            <a:br>
              <a:rPr lang="ru-RU" sz="4800" i="1" dirty="0">
                <a:solidFill>
                  <a:srgbClr val="FF0000"/>
                </a:solidFill>
              </a:rPr>
            </a:br>
            <a:endParaRPr lang="ru-RU" sz="48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642918"/>
            <a:ext cx="8786874" cy="557216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Воспитание трудолюбия у ребенка </a:t>
            </a:r>
            <a:r>
              <a:rPr lang="ru-RU" sz="2800" i="1" dirty="0" smtClean="0">
                <a:solidFill>
                  <a:srgbClr val="002060"/>
                </a:solidFill>
              </a:rPr>
              <a:t>– это сложная и многоплановая задача. Ребенок, умеющий справляться с домашней работой, в дальнейшем будет более легко справляться и с различными жизненными трудностями. Привычка к труду делает ребенка ответственным, значимым, самостоятельным. А вот отсутствие желания и умения что-то делать по дому являются признаком инфантильности и эгоизма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28736"/>
            <a:ext cx="9144000" cy="212365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</a:rPr>
              <a:t>Самым оптимальным возрастом для приучения ребенка к труду является период от 2,5 – 3 лет. 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71472" y="1360424"/>
            <a:ext cx="807249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дошкольном возрасте детям посильны четыре вида труда.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Самообслуживание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Хозяйственно-бытовой труд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Труд в природе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Ручной труд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500034" y="909688"/>
            <a:ext cx="8286808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же происходит у детей в процессе трудовой деятельности?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endParaRPr lang="ru-RU" sz="3600" b="1" dirty="0">
              <a:solidFill>
                <a:srgbClr val="FF0000"/>
              </a:solidFill>
              <a:latin typeface="Calibri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/>
              <a:t> </a:t>
            </a:r>
            <a:r>
              <a:rPr lang="ru-RU" sz="2800" b="1" i="1" dirty="0" smtClean="0">
                <a:solidFill>
                  <a:srgbClr val="0070C0"/>
                </a:solidFill>
              </a:rPr>
              <a:t>1. Происходит </a:t>
            </a:r>
            <a:r>
              <a:rPr lang="ru-RU" sz="2800" b="1" i="1" dirty="0">
                <a:solidFill>
                  <a:srgbClr val="0070C0"/>
                </a:solidFill>
              </a:rPr>
              <a:t>физическое и психическое развитие детей, овладение умениями и навыками (умение работать согласованно,  намечать последовательность действий, производить корректировку цели</a:t>
            </a:r>
            <a:r>
              <a:rPr lang="ru-RU" sz="2800" b="1" i="1" dirty="0" smtClean="0">
                <a:solidFill>
                  <a:srgbClr val="0070C0"/>
                </a:solidFill>
              </a:rPr>
              <a:t>.)</a:t>
            </a:r>
            <a:endParaRPr lang="en-US" sz="2800" b="1" i="1" dirty="0" smtClean="0">
              <a:solidFill>
                <a:srgbClr val="0070C0"/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0070C0"/>
                </a:solidFill>
              </a:rPr>
              <a:t> 2. Способствует </a:t>
            </a:r>
            <a:r>
              <a:rPr lang="ru-RU" sz="2800" b="1" i="1" dirty="0">
                <a:solidFill>
                  <a:srgbClr val="0070C0"/>
                </a:solidFill>
              </a:rPr>
              <a:t>общению детей со сверстниками и взрослыми,  развиваются  индивидуальные  способности</a:t>
            </a:r>
            <a:r>
              <a:rPr lang="ru-RU" sz="2800" b="1" i="1" dirty="0" smtClean="0">
                <a:solidFill>
                  <a:srgbClr val="0070C0"/>
                </a:solidFill>
              </a:rPr>
              <a:t>.</a:t>
            </a:r>
            <a:r>
              <a:rPr lang="ru-RU" sz="2800" b="1" i="1" dirty="0">
                <a:solidFill>
                  <a:srgbClr val="0070C0"/>
                </a:solidFill>
              </a:rPr>
              <a:t> </a:t>
            </a:r>
            <a:endParaRPr lang="en-US" sz="2800" b="1" i="1" dirty="0" smtClean="0">
              <a:solidFill>
                <a:srgbClr val="0070C0"/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0070C0"/>
                </a:solidFill>
              </a:rPr>
              <a:t>3. Проявляется  </a:t>
            </a:r>
            <a:r>
              <a:rPr lang="ru-RU" sz="2800" b="1" i="1" dirty="0">
                <a:solidFill>
                  <a:srgbClr val="0070C0"/>
                </a:solidFill>
              </a:rPr>
              <a:t>уважение к труду и людям труда</a:t>
            </a:r>
            <a:endParaRPr lang="en-US" sz="2800" b="1" i="1" dirty="0" smtClean="0">
              <a:solidFill>
                <a:srgbClr val="0070C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00034" y="598255"/>
            <a:ext cx="8286808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Задачи трудового воспитания ребенка </a:t>
            </a:r>
            <a:r>
              <a:rPr kumimoji="0" lang="ru-RU" sz="44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настолько разносторонни, что для их успешного решения необходимо тесное сотрудничество и взаимодействие семьи и дошкольного учреждения, родителей и воспитателей.</a:t>
            </a:r>
            <a:endParaRPr kumimoji="0" lang="ru-RU" sz="4400" b="0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714356"/>
            <a:ext cx="835824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>
                <a:solidFill>
                  <a:srgbClr val="FF0000"/>
                </a:solidFill>
              </a:rPr>
              <a:t/>
            </a:r>
            <a:br>
              <a:rPr lang="ru-RU" sz="4400" dirty="0">
                <a:solidFill>
                  <a:srgbClr val="FF0000"/>
                </a:solidFill>
              </a:rPr>
            </a:br>
            <a:r>
              <a:rPr lang="ru-RU" sz="4400" b="1" dirty="0">
                <a:solidFill>
                  <a:srgbClr val="FF0000"/>
                </a:solidFill>
              </a:rPr>
              <a:t>Самые частые ошибки родителей: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3143248"/>
            <a:ext cx="81439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solidFill>
                  <a:srgbClr val="0070C0"/>
                </a:solidFill>
              </a:rPr>
              <a:t>– Ироническое, пренебрежительное отношение к труду ребенка. </a:t>
            </a:r>
            <a:endParaRPr lang="ru-RU" sz="3200" b="1" i="1" dirty="0" smtClean="0">
              <a:solidFill>
                <a:srgbClr val="0070C0"/>
              </a:solidFill>
            </a:endParaRPr>
          </a:p>
          <a:p>
            <a:r>
              <a:rPr lang="ru-RU" sz="3200" b="1" i="1" dirty="0" smtClean="0">
                <a:solidFill>
                  <a:srgbClr val="0070C0"/>
                </a:solidFill>
              </a:rPr>
              <a:t>-  </a:t>
            </a:r>
            <a:r>
              <a:rPr lang="ru-RU" sz="3200" b="1" i="1" dirty="0">
                <a:solidFill>
                  <a:srgbClr val="0070C0"/>
                </a:solidFill>
              </a:rPr>
              <a:t>Стремление родителей все сделать самим</a:t>
            </a:r>
            <a:r>
              <a:rPr lang="ru-RU" sz="3200" b="1" i="1" dirty="0" smtClean="0">
                <a:solidFill>
                  <a:srgbClr val="0070C0"/>
                </a:solidFill>
              </a:rPr>
              <a:t>.</a:t>
            </a:r>
            <a:r>
              <a:rPr lang="ru-RU" sz="3200" b="1" i="1" dirty="0">
                <a:solidFill>
                  <a:srgbClr val="0070C0"/>
                </a:solidFill>
              </a:rPr>
              <a:t> </a:t>
            </a:r>
            <a:endParaRPr lang="ru-RU" sz="3200" b="1" i="1" dirty="0" smtClean="0">
              <a:solidFill>
                <a:srgbClr val="0070C0"/>
              </a:solidFill>
            </a:endParaRPr>
          </a:p>
          <a:p>
            <a:r>
              <a:rPr lang="ru-RU" sz="3200" b="1" i="1" dirty="0" smtClean="0">
                <a:solidFill>
                  <a:srgbClr val="0070C0"/>
                </a:solidFill>
              </a:rPr>
              <a:t>– </a:t>
            </a:r>
            <a:r>
              <a:rPr lang="ru-RU" sz="3200" b="1" i="1" dirty="0">
                <a:solidFill>
                  <a:srgbClr val="0070C0"/>
                </a:solidFill>
              </a:rPr>
              <a:t>Приучение к труду силой. </a:t>
            </a:r>
            <a:endParaRPr lang="ru-RU" sz="3200" b="1" i="1" dirty="0" smtClean="0">
              <a:solidFill>
                <a:srgbClr val="0070C0"/>
              </a:solidFill>
            </a:endParaRPr>
          </a:p>
          <a:p>
            <a:r>
              <a:rPr lang="ru-RU" sz="3200" b="1" i="1" dirty="0" smtClean="0">
                <a:solidFill>
                  <a:srgbClr val="0070C0"/>
                </a:solidFill>
              </a:rPr>
              <a:t>– </a:t>
            </a:r>
            <a:r>
              <a:rPr lang="ru-RU" sz="3200" b="1" i="1" dirty="0">
                <a:solidFill>
                  <a:srgbClr val="0070C0"/>
                </a:solidFill>
              </a:rPr>
              <a:t>Нежелание родителей помогать.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5429288"/>
          </a:xfrm>
        </p:spPr>
        <p:txBody>
          <a:bodyPr>
            <a:normAutofit fontScale="90000"/>
          </a:bodyPr>
          <a:lstStyle/>
          <a:p>
            <a:pPr algn="l"/>
            <a:r>
              <a:rPr lang="ru-RU" sz="5300" b="1" dirty="0">
                <a:solidFill>
                  <a:srgbClr val="FF0000"/>
                </a:solidFill>
              </a:rPr>
              <a:t>Что делать?</a:t>
            </a:r>
            <a:r>
              <a:rPr lang="ru-RU" b="1" dirty="0"/>
              <a:t/>
            </a:r>
            <a:br>
              <a:rPr lang="ru-RU" b="1" dirty="0"/>
            </a:br>
            <a:r>
              <a:rPr lang="ru-RU" sz="3100" b="1" i="1" dirty="0">
                <a:solidFill>
                  <a:srgbClr val="0070C0"/>
                </a:solidFill>
              </a:rPr>
              <a:t>1. Не запрещайте ребенку помогать вам. </a:t>
            </a:r>
            <a:r>
              <a:rPr lang="ru-RU" sz="3100" i="1" dirty="0">
                <a:solidFill>
                  <a:srgbClr val="0070C0"/>
                </a:solidFill>
              </a:rPr>
              <a:t/>
            </a:r>
            <a:br>
              <a:rPr lang="ru-RU" sz="3100" i="1" dirty="0">
                <a:solidFill>
                  <a:srgbClr val="0070C0"/>
                </a:solidFill>
              </a:rPr>
            </a:br>
            <a:r>
              <a:rPr lang="ru-RU" sz="3100" b="1" i="1" dirty="0">
                <a:solidFill>
                  <a:srgbClr val="0070C0"/>
                </a:solidFill>
              </a:rPr>
              <a:t> 2. Превратите домашнюю работу в игру.</a:t>
            </a:r>
            <a:r>
              <a:rPr lang="ru-RU" sz="3100" i="1" dirty="0">
                <a:solidFill>
                  <a:srgbClr val="0070C0"/>
                </a:solidFill>
              </a:rPr>
              <a:t/>
            </a:r>
            <a:br>
              <a:rPr lang="ru-RU" sz="3100" i="1" dirty="0">
                <a:solidFill>
                  <a:srgbClr val="0070C0"/>
                </a:solidFill>
              </a:rPr>
            </a:br>
            <a:r>
              <a:rPr lang="ru-RU" sz="3100" b="1" i="1" dirty="0">
                <a:solidFill>
                  <a:srgbClr val="0070C0"/>
                </a:solidFill>
              </a:rPr>
              <a:t> 3. Еще одно очень важное правило – доверьте ребенку выполнять определенные вещи. </a:t>
            </a:r>
            <a:r>
              <a:rPr lang="ru-RU" sz="3100" i="1" dirty="0">
                <a:solidFill>
                  <a:srgbClr val="0070C0"/>
                </a:solidFill>
              </a:rPr>
              <a:t/>
            </a:r>
            <a:br>
              <a:rPr lang="ru-RU" sz="3100" i="1" dirty="0">
                <a:solidFill>
                  <a:srgbClr val="0070C0"/>
                </a:solidFill>
              </a:rPr>
            </a:br>
            <a:r>
              <a:rPr lang="ru-RU" sz="3100" b="1" i="1" dirty="0">
                <a:solidFill>
                  <a:srgbClr val="0070C0"/>
                </a:solidFill>
              </a:rPr>
              <a:t> 4. Объясняйте ребенку, что вы от него хотите. </a:t>
            </a:r>
            <a:r>
              <a:rPr lang="ru-RU" i="1" dirty="0">
                <a:solidFill>
                  <a:srgbClr val="0070C0"/>
                </a:solidFill>
              </a:rPr>
              <a:t/>
            </a:r>
            <a:br>
              <a:rPr lang="ru-RU" i="1" dirty="0">
                <a:solidFill>
                  <a:srgbClr val="0070C0"/>
                </a:solidFill>
              </a:rPr>
            </a:br>
            <a:r>
              <a:rPr lang="ru-RU" sz="3100" b="1" i="1" dirty="0">
                <a:solidFill>
                  <a:srgbClr val="0070C0"/>
                </a:solidFill>
              </a:rPr>
              <a:t> 5.  Самое главное – не забываем хвалить ребенка!</a:t>
            </a:r>
            <a:r>
              <a:rPr lang="ru-RU" sz="3100" i="1" dirty="0">
                <a:solidFill>
                  <a:srgbClr val="0070C0"/>
                </a:solidFill>
              </a:rPr>
              <a:t/>
            </a:r>
            <a:br>
              <a:rPr lang="ru-RU" sz="3100" i="1" dirty="0">
                <a:solidFill>
                  <a:srgbClr val="0070C0"/>
                </a:solidFill>
              </a:rPr>
            </a:br>
            <a:r>
              <a:rPr lang="ru-RU" sz="3100" b="1" i="1" dirty="0">
                <a:solidFill>
                  <a:srgbClr val="0070C0"/>
                </a:solidFill>
              </a:rPr>
              <a:t> 6. </a:t>
            </a:r>
            <a:r>
              <a:rPr lang="ru-RU" sz="3100" b="1" i="1" dirty="0" smtClean="0">
                <a:solidFill>
                  <a:srgbClr val="0070C0"/>
                </a:solidFill>
              </a:rPr>
              <a:t> Не </a:t>
            </a:r>
            <a:r>
              <a:rPr lang="ru-RU" sz="3100" b="1" i="1" dirty="0">
                <a:solidFill>
                  <a:srgbClr val="0070C0"/>
                </a:solidFill>
              </a:rPr>
              <a:t>забывайте, что родители всегда являются примером для детей.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643998" cy="5857916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b="1" dirty="0">
                <a:solidFill>
                  <a:srgbClr val="FF0000"/>
                </a:solidFill>
              </a:rPr>
              <a:t>Во время ознакомления детей с трудом взрослых, применяются различные методы и приемы: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беседы </a:t>
            </a:r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 профессии;</a:t>
            </a:r>
            <a:b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чтение </a:t>
            </a:r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художественной литературы;</a:t>
            </a:r>
            <a:b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рассматривание </a:t>
            </a:r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картин, альбомов, наборов открыток о труде взрослых;</a:t>
            </a:r>
            <a:b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встречи </a:t>
            </a:r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 людьми разных профессий;</a:t>
            </a:r>
            <a:b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экскурсии </a:t>
            </a:r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(на почту, библиотеку , школу, магазин, аптеку и т.д.);</a:t>
            </a:r>
            <a:b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изготовление </a:t>
            </a:r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подарков друзьям, родителям, знакомым;</a:t>
            </a:r>
            <a:b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изготовления </a:t>
            </a:r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коллективных работ по определенной тематике (для украшения коридоров, групповой комнаты, раздевалки);</a:t>
            </a:r>
            <a:b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придумывания </a:t>
            </a:r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узоров для украшения плоскостных изображений одежды, посуды и т.д.;</a:t>
            </a:r>
            <a:b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изучение </a:t>
            </a:r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пословиц и поговорок о труде;</a:t>
            </a:r>
            <a:b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проведения </a:t>
            </a:r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викторин вроде 2Что? Где? Когда?» (О труде взрослых), «Поле чудес» (о разных профессиях);</a:t>
            </a:r>
            <a:b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-использование </a:t>
            </a:r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различных дидактических игр</a:t>
            </a:r>
            <a:r>
              <a:rPr lang="ru-RU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112</TotalTime>
  <Words>194</Words>
  <Application>Microsoft Office PowerPoint</Application>
  <PresentationFormat>Экран (4:3)</PresentationFormat>
  <Paragraphs>23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Слайд 1</vt:lpstr>
      <vt:lpstr>Воспитание трудолюбия у ребенка – это сложная и многоплановая задача. Ребенок, умеющий справляться с домашней работой, в дальнейшем будет более легко справляться и с различными жизненными трудностями. Привычка к труду делает ребенка ответственным, значимым, самостоятельным. А вот отсутствие желания и умения что-то делать по дому являются признаком инфантильности и эгоизма</vt:lpstr>
      <vt:lpstr>Слайд 3</vt:lpstr>
      <vt:lpstr>Слайд 4</vt:lpstr>
      <vt:lpstr>Слайд 5</vt:lpstr>
      <vt:lpstr>Слайд 6</vt:lpstr>
      <vt:lpstr>Слайд 7</vt:lpstr>
      <vt:lpstr>Что делать? 1. Не запрещайте ребенку помогать вам.   2. Превратите домашнюю работу в игру.  3. Еще одно очень важное правило – доверьте ребенку выполнять определенные вещи.   4. Объясняйте ребенку, что вы от него хотите.   5.  Самое главное – не забываем хвалить ребенка!  6.  Не забывайте, что родители всегда являются примером для детей. </vt:lpstr>
      <vt:lpstr>Во время ознакомления детей с трудом взрослых, применяются различные методы и приемы: - беседы о профессии; - чтение художественной литературы; - рассматривание картин, альбомов, наборов открыток о труде взрослых; - встречи с людьми разных профессий; - экскурсии (на почту, библиотеку , школу, магазин, аптеку и т.д.); - изготовление подарков друзьям, родителям, знакомым; - изготовления коллективных работ по определенной тематике (для украшения коридоров, групповой комнаты, раздевалки); - придумывания узоров для украшения плоскостных изображений одежды, посуды и т.д.; - изучение пословиц и поговорок о труде; - проведения викторин вроде 2Что? Где? Когда?» (О труде взрослых), «Поле чудес» (о разных профессиях); -использование различных дидактических игр.</vt:lpstr>
      <vt:lpstr>Дидактические игры  «Что делает?»  Цель: Формировать понятия о действиях людей разных профессий.  «Домашние дела» Цель: Формировать понятия ребенка о домашних обязанностях. Воспитывать  ответственное отношение к труду.  «Кем работают?» Цель: Знакомить детей с профессиями своих родных.  «Кто больше назовет?» Цель: Закреплять названия профессий.  «Угадай кто это?» Цель: формировать представления детей о многих профессиях, учить различать их. Определять, чем они полезны?  «Угадай профессию» Цель: расширять представление детей о профессии; выяснить о какой профессии идет речь.  «Названия профессии от А до Я» Цель: совершенствовать умение детей подбирать профессий на заданный звук.  «Что б случилось, если бы не работал (электрик, водитель, врач и др.)?» Цель: подвести детей к пониманию ценностей любого труда людей.</vt:lpstr>
      <vt:lpstr>Уважаемые родители, успехов Вам в воспитании ваших детей!  Спасибо за внимание!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«Трудовое воспитание дошкольников в семье и в детском саду» </dc:title>
  <dc:creator>Admin</dc:creator>
  <cp:lastModifiedBy>Admin</cp:lastModifiedBy>
  <cp:revision>15</cp:revision>
  <dcterms:created xsi:type="dcterms:W3CDTF">2014-03-22T17:01:49Z</dcterms:created>
  <dcterms:modified xsi:type="dcterms:W3CDTF">2014-03-24T17:49:03Z</dcterms:modified>
</cp:coreProperties>
</file>