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75" r:id="rId5"/>
    <p:sldId id="272" r:id="rId6"/>
    <p:sldId id="259" r:id="rId7"/>
    <p:sldId id="260" r:id="rId8"/>
    <p:sldId id="270" r:id="rId9"/>
    <p:sldId id="273" r:id="rId10"/>
    <p:sldId id="274" r:id="rId11"/>
    <p:sldId id="271" r:id="rId12"/>
    <p:sldId id="261" r:id="rId13"/>
    <p:sldId id="298" r:id="rId14"/>
    <p:sldId id="299" r:id="rId15"/>
    <p:sldId id="300" r:id="rId16"/>
    <p:sldId id="293" r:id="rId17"/>
    <p:sldId id="294" r:id="rId18"/>
    <p:sldId id="295" r:id="rId19"/>
    <p:sldId id="292" r:id="rId20"/>
    <p:sldId id="296" r:id="rId21"/>
    <p:sldId id="265" r:id="rId22"/>
    <p:sldId id="297" r:id="rId23"/>
    <p:sldId id="290" r:id="rId24"/>
    <p:sldId id="301" r:id="rId25"/>
    <p:sldId id="304" r:id="rId26"/>
    <p:sldId id="269" r:id="rId27"/>
    <p:sldId id="291" r:id="rId28"/>
    <p:sldId id="30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43C"/>
    <a:srgbClr val="FFFFCC"/>
    <a:srgbClr val="0033CC"/>
    <a:srgbClr val="550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8475" autoAdjust="0"/>
  </p:normalViewPr>
  <p:slideViewPr>
    <p:cSldViewPr>
      <p:cViewPr varScale="1">
        <p:scale>
          <a:sx n="116" d="100"/>
          <a:sy n="11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F6CAB-9060-4E69-8199-634819E8E999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5DB80-9EA6-41D6-9300-3F9234C9B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3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5DB80-9EA6-41D6-9300-3F9234C9BB7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5DB80-9EA6-41D6-9300-3F9234C9BB7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5DB80-9EA6-41D6-9300-3F9234C9BB7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5DB80-9EA6-41D6-9300-3F9234C9BB7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5DB80-9EA6-41D6-9300-3F9234C9BB7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5DB80-9EA6-41D6-9300-3F9234C9BB7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5DB80-9EA6-41D6-9300-3F9234C9BB7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A1-C8E0-481E-B03E-33353CF3AB67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4CC2-3D1C-4DC3-923E-5A4CC88B57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15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A1-C8E0-481E-B03E-33353CF3AB67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4CC2-3D1C-4DC3-923E-5A4CC88B57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891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A1-C8E0-481E-B03E-33353CF3AB67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4CC2-3D1C-4DC3-923E-5A4CC88B57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28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A1-C8E0-481E-B03E-33353CF3AB67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4CC2-3D1C-4DC3-923E-5A4CC88B57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08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A1-C8E0-481E-B03E-33353CF3AB67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4CC2-3D1C-4DC3-923E-5A4CC88B57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04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A1-C8E0-481E-B03E-33353CF3AB67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4CC2-3D1C-4DC3-923E-5A4CC88B57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57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A1-C8E0-481E-B03E-33353CF3AB67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4CC2-3D1C-4DC3-923E-5A4CC88B57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A1-C8E0-481E-B03E-33353CF3AB67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4CC2-3D1C-4DC3-923E-5A4CC88B57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82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A1-C8E0-481E-B03E-33353CF3AB67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4CC2-3D1C-4DC3-923E-5A4CC88B57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9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A1-C8E0-481E-B03E-33353CF3AB67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4CC2-3D1C-4DC3-923E-5A4CC88B57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86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A1-C8E0-481E-B03E-33353CF3AB67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4CC2-3D1C-4DC3-923E-5A4CC88B57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1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7C6A1-C8E0-481E-B03E-33353CF3AB67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D4CC2-3D1C-4DC3-923E-5A4CC88B57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59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20938317">
            <a:off x="2286000" y="29673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285728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Авто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номное Дошкольно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 Образовательное Учреждение города Нижневартовска Центр развития ребёнка –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Детский сад № 44 «Золотой Ключик»</a:t>
            </a:r>
          </a:p>
          <a:p>
            <a:pPr algn="ctr"/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714448" y="714356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429520" y="1285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428728" y="1857364"/>
            <a:ext cx="628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  сюжетно – ролевой игры </a:t>
            </a:r>
          </a:p>
          <a:p>
            <a:pPr marL="0" lvl="2"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«ДЕТСКОЕ КАФЕ»</a:t>
            </a:r>
          </a:p>
          <a:p>
            <a:pPr marL="0" lvl="2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Образовательная область </a:t>
            </a:r>
          </a:p>
          <a:p>
            <a:pPr marL="0" lvl="2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Социально –коммуникативное развитие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8" y="4643446"/>
            <a:ext cx="3111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Составила: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 высшей категории  Самойлова В.В.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8926" y="585789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Нижневартовск 2014 г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776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1472" y="500042"/>
            <a:ext cx="70009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Этап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заключительный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Принимают участие в обсуждении проведенной игры.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Оценивают умение играть вместе.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Принимают участие в обсуждении проведенной игры.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Оценивают результаты речевой деятельности во время игры.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Подведение итогов игры.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результатов исследовательской деятельности.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6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42844" y="0"/>
            <a:ext cx="9369937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 проектной деятельности:</a:t>
            </a:r>
            <a:endParaRPr kumimoji="0" lang="ru-RU" sz="2400" b="1" i="1" u="sng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Фотогазета «Все работы хороши, выбирай на вкус!»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Консультации для родителей.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Папки – передвижки «Рекомендации родителям по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развитию сюжетно ролевой игры у детей дошкольного возраста»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Изготовление буклетов совместно с детьми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«Мама мне это нравится».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Пополнение альбома «Встреча с интересными людьми».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Оформили конспекты занятий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презентацию по теме проекта.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«Игровой проект сюжетно – ролевой игры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«Детское кафе».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Оформили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/и «Полезные и вредные продукты»,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«Что сначала, что потом».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Изготовили пооперационные карты.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Коллаж -кафе «Золотой ключик»».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8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8596" y="3286124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5011" y="3357562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142852"/>
            <a:ext cx="69314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Предметно-р</a:t>
            </a:r>
            <a:r>
              <a:rPr lang="ru-RU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азвивающая </a:t>
            </a:r>
          </a:p>
          <a:p>
            <a:pPr algn="ctr"/>
            <a:r>
              <a:rPr lang="ru-RU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среда в группе</a:t>
            </a:r>
            <a:endParaRPr lang="ru-RU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Admin\Desktop\2014-02-13\SAM_16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928802"/>
            <a:ext cx="421484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AM_162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3857628"/>
            <a:ext cx="4310061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SAM_162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702" y="928670"/>
            <a:ext cx="2035965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508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Admin\Pictures\2014-02-13\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4"/>
            <a:ext cx="371477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Admin\Pictures\2014-02-13\2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785794"/>
            <a:ext cx="385765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28596" y="3286124"/>
            <a:ext cx="36583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«Поваренок»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«Составь меню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«Наши профессии»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«Хлеб всему голова»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«Полезные и вредные продукты»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5011" y="3357562"/>
            <a:ext cx="449898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Пооперационные карты: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«Как приготовить салат»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«Как приготовить суп»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«Последовательность мытья посуды»</a:t>
            </a:r>
          </a:p>
          <a:p>
            <a:pPr>
              <a:buFont typeface="Wingdings" pitchFamily="2" charset="2"/>
              <a:buChar char="v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7164" y="0"/>
            <a:ext cx="76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Развивающая среда в группе</a:t>
            </a:r>
            <a:endParaRPr lang="ru-RU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508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8596" y="3286124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5011" y="3357562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8401" y="0"/>
            <a:ext cx="78422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Специально-организованная</a:t>
            </a:r>
          </a:p>
          <a:p>
            <a:pPr algn="ctr"/>
            <a:r>
              <a:rPr lang="ru-RU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SAM_099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" y="1562100"/>
            <a:ext cx="3725333" cy="279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dmin\Desktop\2014-02-13\21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1500174"/>
            <a:ext cx="4643438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10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4286256"/>
            <a:ext cx="3214678" cy="241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508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2910" y="335756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5011" y="3357562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8284" y="0"/>
            <a:ext cx="59025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Работа с альбомом </a:t>
            </a:r>
          </a:p>
          <a:p>
            <a:pPr algn="ctr"/>
            <a:r>
              <a:rPr lang="ru-RU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«Все работы хороши»</a:t>
            </a:r>
            <a:endParaRPr lang="ru-RU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1" name="Picture 3" descr="C:\Users\Admin\Desktop\2014-02-13\SAM_162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286124"/>
            <a:ext cx="342902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AM_162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6" y="1643050"/>
            <a:ext cx="4953035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508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7224" y="0"/>
            <a:ext cx="75179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Художественная литература</a:t>
            </a:r>
            <a:endParaRPr lang="ru-RU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0823">
            <a:off x="214282" y="857232"/>
            <a:ext cx="4857752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1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6926">
            <a:off x="4761457" y="3027646"/>
            <a:ext cx="4119446" cy="3089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712"/>
            <a:ext cx="9358281" cy="701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Admin\Desktop\2014-02-13\19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785926"/>
            <a:ext cx="4857784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1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3214686"/>
            <a:ext cx="4214810" cy="316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000100" y="0"/>
            <a:ext cx="68168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</a:t>
            </a:r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коллажа </a:t>
            </a:r>
          </a:p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«Полезные продукты»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49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712"/>
            <a:ext cx="9358281" cy="701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2323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атрибутов к с</a:t>
            </a:r>
            <a:r>
              <a:rPr lang="en-US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игре</a:t>
            </a:r>
          </a:p>
          <a:p>
            <a:pPr algn="ctr"/>
            <a:r>
              <a:rPr lang="ru-RU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«Детское кафе»</a:t>
            </a:r>
            <a:endParaRPr lang="ru-RU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2014-02-13\19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714488"/>
            <a:ext cx="3238521" cy="2428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5720" y="1357298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Меню для кафе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0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541" y="1428736"/>
            <a:ext cx="3119459" cy="2553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572264" y="3857628"/>
            <a:ext cx="257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Вывески для кафе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20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88" y="4071942"/>
            <a:ext cx="342899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215074" y="6072206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Десерт для кафе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9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14480" y="0"/>
            <a:ext cx="56420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 descr="C:\Users\Admin\Desktop\2014-02-13\22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928670"/>
            <a:ext cx="3524243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9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1000108"/>
            <a:ext cx="3500430" cy="262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1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22" y="4000504"/>
            <a:ext cx="3500430" cy="262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00034" y="3500438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«Составь меню»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3571876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«Зуб - Не болей-ка»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6446" y="6000768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«Опасные предметы»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00034" y="214290"/>
            <a:ext cx="837581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— ведущий вид деятельности в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дошкольном возрасте.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«Игра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показывает, к какой цели стремится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человек,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чему он готовится, чего ожидает.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игре угадываются направления его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будущей жизни».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3214686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 Штерн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1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38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SDC1002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714356"/>
            <a:ext cx="3714776" cy="2581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43042" y="0"/>
            <a:ext cx="65994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8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игра «Детское кафе»</a:t>
            </a:r>
            <a:endParaRPr lang="ru-RU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\Desktop\2014-02-13\2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57562"/>
            <a:ext cx="4429156" cy="332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857232"/>
            <a:ext cx="442915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712"/>
            <a:ext cx="9358281" cy="701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Home\Pictures\2013-06-27\0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36339">
            <a:off x="137867" y="1547320"/>
            <a:ext cx="3748087" cy="28098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3" descr="C:\Users\Home\Pictures\2013-06-27\0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4925">
            <a:off x="5128401" y="1532927"/>
            <a:ext cx="3748087" cy="28098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1571604" y="642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Picture 5" descr="C:\Users\Home\Pictures\2013-07-05\01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0209">
            <a:off x="2786050" y="3857628"/>
            <a:ext cx="3748087" cy="28098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2" name="Прямоугольник 11"/>
          <p:cNvSpPr/>
          <p:nvPr/>
        </p:nvSpPr>
        <p:spPr>
          <a:xfrm>
            <a:off x="1071538" y="-214338"/>
            <a:ext cx="74378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Музыкальный праздник </a:t>
            </a:r>
          </a:p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«Муха - Цокотуха»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49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857752" y="1142984"/>
            <a:ext cx="3929090" cy="2928958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7224" y="285728"/>
            <a:ext cx="77105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  <a:endParaRPr lang="ru-RU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2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000108"/>
            <a:ext cx="371477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2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1071546"/>
            <a:ext cx="400052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2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60" y="3714752"/>
            <a:ext cx="3571868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57158" y="3000372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Рекомендации для родителей по развитию 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игры дошкольников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28" y="1142984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Памятки для родителей «Правила поведения за столом», «Основные принципы здорового питания»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488" y="5214950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«Правила питания дошкольника», «Каким должно быть питание детей»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14480" y="214290"/>
            <a:ext cx="56357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14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3" y="1000107"/>
            <a:ext cx="3357587" cy="5286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14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1142984"/>
            <a:ext cx="3357586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42910" y="1214422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Шитье формы для персонала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1285860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Изготовление прилавка для кафе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52687" y="214290"/>
            <a:ext cx="63593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Совместное посещение</a:t>
            </a:r>
          </a:p>
          <a:p>
            <a:pPr algn="ctr"/>
            <a:r>
              <a:rPr lang="ru-RU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родителями кафе</a:t>
            </a:r>
            <a:endParaRPr lang="ru-RU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1214422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2357430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F422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071654"/>
            <a:ext cx="342902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3-12-15 16.13.3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09" y="1785926"/>
            <a:ext cx="466728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2910" y="1214422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2357430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витаминизированных</a:t>
            </a:r>
          </a:p>
          <a:p>
            <a:r>
              <a:rPr lang="ru-RU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блюд детей совместно с родителями</a:t>
            </a:r>
            <a:endParaRPr lang="ru-RU" sz="4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Admin\Desktop\IMG_23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428736"/>
            <a:ext cx="3419488" cy="292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Admin\Desktop\IMG_23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357298"/>
            <a:ext cx="312420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C:\Users\Admin\Desktop\IMG_23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4286256"/>
            <a:ext cx="3143272" cy="2359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034" y="214290"/>
            <a:ext cx="81439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2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550B4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Наша работа показала, что целенаправленные   педагогические усилия по всемерному использованию игровой деятельности в педагогическом процессе способствуют формированию  произвольности поведения у старших дошкольников. </a:t>
            </a:r>
          </a:p>
          <a:p>
            <a:pPr lvl="0" indent="152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550B4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 дети научились подчиняться обязательным игровыми реальным правилам (особенно установленным сообща):</a:t>
            </a:r>
          </a:p>
          <a:p>
            <a:pPr lvl="0" indent="152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550B4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Принимать временную неудачу;</a:t>
            </a:r>
          </a:p>
          <a:p>
            <a:pPr lvl="0" indent="152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550B4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отказываясь от попыток достичь успеха в дальнейшем;</a:t>
            </a:r>
          </a:p>
          <a:p>
            <a:pPr lvl="0" indent="152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550B4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Проявлять творческие способности, придумывая новые варианты игры. </a:t>
            </a:r>
          </a:p>
          <a:p>
            <a:pPr lvl="0" indent="152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550B4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Приобретенные детьми умения способствуют их успешной адаптации к школьному обучению</a:t>
            </a:r>
            <a:r>
              <a:rPr lang="ru-RU" sz="2400" dirty="0" smtClean="0">
                <a:solidFill>
                  <a:srgbClr val="550B4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550B4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52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550B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571480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9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632496" y="2967335"/>
            <a:ext cx="7879016" cy="923330"/>
          </a:xfrm>
          <a:custGeom>
            <a:avLst/>
            <a:gdLst>
              <a:gd name="connsiteX0" fmla="*/ 0 w 5134355"/>
              <a:gd name="connsiteY0" fmla="*/ 0 h 923330"/>
              <a:gd name="connsiteX1" fmla="*/ 5134355 w 5134355"/>
              <a:gd name="connsiteY1" fmla="*/ 0 h 923330"/>
              <a:gd name="connsiteX2" fmla="*/ 5134355 w 5134355"/>
              <a:gd name="connsiteY2" fmla="*/ 923330 h 923330"/>
              <a:gd name="connsiteX3" fmla="*/ 0 w 5134355"/>
              <a:gd name="connsiteY3" fmla="*/ 923330 h 923330"/>
              <a:gd name="connsiteX4" fmla="*/ 0 w 5134355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355" h="923330">
                <a:moveTo>
                  <a:pt x="0" y="0"/>
                </a:moveTo>
                <a:lnTo>
                  <a:pt x="5134355" y="0"/>
                </a:lnTo>
                <a:lnTo>
                  <a:pt x="5134355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4"/>
            <a:ext cx="175577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86050" y="285728"/>
            <a:ext cx="29374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1232173"/>
            <a:ext cx="857256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36083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Виноградова Н.А., Позднякова Н.В. Сюжетно-ролевые игры для старших дошкольников. Москва 2011.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3608388" algn="l"/>
              </a:tabLst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Гризик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Т.И., Глушкова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Г.В. Планирование работы в детском саду с детьми 6 – 7 лет программа «Радуга». Москва «Просвещение 2013.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36083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Дошкольная педагогика / под ред. В.И. Логиновой, П.М.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Саморуковой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М: Просвещение.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2009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36083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Калиниченко А.В.,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Миклаева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Ю.В. Развитие игровой деятельности дошкольника. М:Айрс-Пресс, 2007.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36083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Каоабанова.О.А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Доронова.Т.Н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Развитие игровой деятельности детей 2 -7 лет программа «Радуга». Москва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Просвкшение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2010.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3608388" algn="l"/>
              </a:tabLst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Михайленко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Н.Я.,  Короткова Н.А.«Организация сюжетной игры в детском саду. М., 2004.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36083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Недоспасова В.А. Растем, играя: средний и старший дошкольный возраст. М., 2008.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36083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Петровский В.А, Кларина Л.М,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Смывина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Л.А. Построение развивающей среды в дошкольных учреждениях. М., 2011.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36083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Сюжетно-ролевые игры для детей дошкольного возраста / Бойченко Н.А.,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Григоренко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П.Н. Киев, 2009.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36083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Сюжетно – ролевые игры для детей дошкольного возраста / Н.В,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Краснокуекова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Ростов на Дону. 2010.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3608388" algn="l"/>
              </a:tabLst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Эльконин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Д.Б. Психология игры. 2-е издание. М: Туманит, изд. Центр,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Владос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2007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6083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1" y="285728"/>
            <a:ext cx="850112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проекта:</a:t>
            </a:r>
            <a:endParaRPr kumimoji="0" lang="ru-RU" sz="2400" b="1" i="1" u="sng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как основной вид деятельность детей дошкольного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возраста является ведущим средством их воспитания.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Именно в игре у дошкольников формируются личностные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образования, необходимые для дальнейшего школьного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обучения.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Сюжетно-ролевые игры позволяют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творческие способности детей,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фантазию и артистизм, учат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вживаться в образ того или иного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персонажа, играть определенную роль,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успешно развиваются личность ребенка,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 интеллект, в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воображение и общительность, но самое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главное, эта деятельность порождает стремление к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самореализации, самовыражению. </a:t>
            </a:r>
          </a:p>
        </p:txBody>
      </p:sp>
    </p:spTree>
    <p:extLst>
      <p:ext uri="{BB962C8B-B14F-4D97-AF65-F5344CB8AC3E}">
        <p14:creationId xmlns:p14="http://schemas.microsoft.com/office/powerpoint/2010/main" val="83525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158" y="428604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Проигрывая различные жизненные ситуации, дети учатся идти на компромисс, избегать конфликтных ситуаций, поддерживать дружелюбную атмосферу. Кроме того, игра является надежным диагностическим средством психического развития детей.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— подлинная социальная практика ребенка, его реальная жизнь в обществе сверстников.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6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20" y="142852"/>
            <a:ext cx="850112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lang="ru-RU" sz="2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и обогащать сюжет игры в «Детское кафе»;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творческое воображение, способность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совместно развивать игру, согласовывая собственный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Игровой замысел с замыслами сверстников;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инициативу, организаторские способности,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Подводить к самостоятельному созданию игровых замыслов;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умение договариваться,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планировать, обсуждать действия всех играющих.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Закреплять знания детей о правилах поведения за столом и в общественных местах;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умение детей готовить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обстановку для игры,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Подбирать предметы-заместители и атрибуты;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Воспитывать уважительное отношение к людям разных профессий.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6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-500090"/>
            <a:ext cx="5857916" cy="669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олгосрочный, групповой, игровой.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подготовительной группы.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 воспитанников.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у детей умение играть в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сюжетно-ролевую игру «Детское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кафе».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Развертывание в самостоятельной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 специфических ролевых действий и ролевой речи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3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3692" y="214290"/>
            <a:ext cx="885030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Предполагаемый результат: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Получение знаний о специалистах, работающих в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«Детском  кафе».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коммуникативных навыков.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Появление умения налаживать и регулировать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контакты в совместной игре: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оговариваться, мириться, убеждать, действовать;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Комментирование игровых действий и действий партнеров.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 проектной деятельности: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Изготовление атрибутов к игре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(игровые поля, пошив униформы…)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 досугов.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Изготовление коллажа (коллективная работа).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Изготовление пооперационных карт.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Коллективная аппликация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«День рождение Вини – Пуха».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8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2844" y="29624"/>
            <a:ext cx="7581819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проекта:</a:t>
            </a: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Этап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подготовительный.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Познакомится с правилами поведения в кафе.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менеджером при необходимости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(жалоба, благодарность);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Приготовление заказа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Исследование полезных блюд.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Этап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основной, организационно – практический.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детьми.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Занятия.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Экскурсия в детское кафе.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художественной литератур (сказки,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загадки, рассказы).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игры.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Творческо-продуктивная деятельность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(рисование, аппликация, лепка).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8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1472" y="285728"/>
            <a:ext cx="75009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Сотрудничество с семьёй:</a:t>
            </a: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Консультации: «Во что играют ваши дети?», «Мораль в действии»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Оказание помощи в изготовлении атрибутов к игре.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Экскурсия родителей с детьми в кафе.</a:t>
            </a: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Взаимодействие со специалистами: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Музыкальный досуг «Именины Мухи – цокотухи».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6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1213</Words>
  <Application>Microsoft Office PowerPoint</Application>
  <PresentationFormat>Экран (4:3)</PresentationFormat>
  <Paragraphs>212</Paragraphs>
  <Slides>28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Самойлова Ольга Михайловна</cp:lastModifiedBy>
  <cp:revision>92</cp:revision>
  <dcterms:created xsi:type="dcterms:W3CDTF">2014-02-11T08:12:29Z</dcterms:created>
  <dcterms:modified xsi:type="dcterms:W3CDTF">2014-11-05T06:18:05Z</dcterms:modified>
</cp:coreProperties>
</file>