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8B429-BE22-430E-A2A1-2D5509F8E312}" type="datetimeFigureOut">
              <a:rPr lang="ru-RU" smtClean="0"/>
              <a:pPr/>
              <a:t>05.07.2015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4183A-E4CB-4B35-B8A8-E4B02F380F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480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4183A-E4CB-4B35-B8A8-E4B02F380F0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764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05.07.2015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722"/>
            <a:ext cx="9180512" cy="688572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1556792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Использование </a:t>
            </a:r>
            <a:r>
              <a:rPr lang="ru-RU" sz="3200" b="1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игр- </a:t>
            </a:r>
            <a:r>
              <a:rPr lang="ru-RU" sz="3200" b="1" i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экспериментирований в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развитии у детей интереса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 </a:t>
            </a:r>
            <a:r>
              <a:rPr lang="ru-RU" sz="3200" b="1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закаливающим </a:t>
            </a:r>
            <a:endParaRPr lang="ru-RU" sz="3200" b="1" i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3200" b="1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</a:t>
            </a:r>
            <a:r>
              <a:rPr lang="ru-RU" sz="3200" b="1" i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роцедурам.</a:t>
            </a:r>
            <a:endParaRPr lang="ru-RU" sz="3200" b="1" i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89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722"/>
            <a:ext cx="9180512" cy="68857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1412776"/>
            <a:ext cx="832558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</a:t>
            </a:r>
          </a:p>
          <a:p>
            <a:pPr algn="ctr"/>
            <a:r>
              <a:rPr lang="ru-RU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 внимание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894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44624"/>
            <a:ext cx="9203262" cy="693000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80728"/>
            <a:ext cx="7632848" cy="19442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Ребёнок старшего </a:t>
            </a:r>
            <a:r>
              <a:rPr lang="ru-RU" b="1" i="1" dirty="0">
                <a:solidFill>
                  <a:srgbClr val="0070C0"/>
                </a:solidFill>
              </a:rPr>
              <a:t>дошкольного возраста </a:t>
            </a:r>
            <a:endParaRPr lang="ru-RU" b="1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обладает </a:t>
            </a:r>
            <a:r>
              <a:rPr lang="ru-RU" b="1" i="1" dirty="0">
                <a:solidFill>
                  <a:srgbClr val="0070C0"/>
                </a:solidFill>
              </a:rPr>
              <a:t>конкретным мышлением </a:t>
            </a:r>
            <a:endParaRPr lang="ru-RU" b="1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(идея должна </a:t>
            </a:r>
            <a:r>
              <a:rPr lang="ru-RU" b="1" i="1" dirty="0">
                <a:solidFill>
                  <a:srgbClr val="0070C0"/>
                </a:solidFill>
              </a:rPr>
              <a:t>быть раскрыта </a:t>
            </a:r>
            <a:endParaRPr lang="ru-RU" b="1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в </a:t>
            </a:r>
            <a:r>
              <a:rPr lang="ru-RU" b="1" i="1" dirty="0">
                <a:solidFill>
                  <a:srgbClr val="0070C0"/>
                </a:solidFill>
              </a:rPr>
              <a:t>действиях, </a:t>
            </a:r>
            <a:r>
              <a:rPr lang="ru-RU" b="1" i="1" dirty="0" smtClean="0">
                <a:solidFill>
                  <a:srgbClr val="0070C0"/>
                </a:solidFill>
              </a:rPr>
              <a:t>алгоритмах, </a:t>
            </a:r>
            <a:r>
              <a:rPr lang="ru-RU" b="1" i="1" dirty="0">
                <a:solidFill>
                  <a:srgbClr val="0070C0"/>
                </a:solidFill>
              </a:rPr>
              <a:t>картинках)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2924944"/>
            <a:ext cx="4067944" cy="40679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068" y="3249006"/>
            <a:ext cx="2060436" cy="36363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068960"/>
            <a:ext cx="3538043" cy="35380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3392996"/>
            <a:ext cx="2245828" cy="34923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370" y="3249006"/>
            <a:ext cx="2792389" cy="345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0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03262" cy="6930008"/>
          </a:xfrm>
          <a:prstGeom prst="rect">
            <a:avLst/>
          </a:prstGeom>
        </p:spPr>
      </p:pic>
      <p:sp>
        <p:nvSpPr>
          <p:cNvPr id="5" name="Лента лицом вниз 4"/>
          <p:cNvSpPr/>
          <p:nvPr/>
        </p:nvSpPr>
        <p:spPr>
          <a:xfrm>
            <a:off x="144016" y="3933056"/>
            <a:ext cx="8964488" cy="2448272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rgbClr val="FFFF00"/>
                </a:solidFill>
              </a:rPr>
              <a:t>Наше здоровье можно сравнить с солнцем, у которого много лучиков.</a:t>
            </a:r>
          </a:p>
          <a:p>
            <a:pPr algn="ctr"/>
            <a:r>
              <a:rPr lang="ru-RU" sz="2600" dirty="0" smtClean="0">
                <a:solidFill>
                  <a:srgbClr val="FFFF00"/>
                </a:solidFill>
              </a:rPr>
              <a:t>Первый лучик – это ЗАКАЛИВАНИЕ.</a:t>
            </a:r>
            <a:endParaRPr lang="ru-RU" sz="2600" dirty="0">
              <a:solidFill>
                <a:srgbClr val="FFFF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852" y="275313"/>
            <a:ext cx="5860444" cy="42238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068" y="3249006"/>
            <a:ext cx="2060436" cy="36363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72616" y="2924944"/>
            <a:ext cx="4067944" cy="406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3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4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4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03262" cy="693000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528388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Игры</a:t>
            </a:r>
            <a:r>
              <a:rPr lang="ru-RU" b="1" dirty="0">
                <a:solidFill>
                  <a:srgbClr val="FF0000"/>
                </a:solidFill>
              </a:rPr>
              <a:t>, направленные </a:t>
            </a:r>
            <a:r>
              <a:rPr lang="ru-RU" b="1" dirty="0" smtClean="0">
                <a:solidFill>
                  <a:srgbClr val="FF0000"/>
                </a:solidFill>
              </a:rPr>
              <a:t> на  определение        последовательности   выполнения  действий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во </a:t>
            </a:r>
            <a:r>
              <a:rPr lang="ru-RU" b="1" dirty="0">
                <a:solidFill>
                  <a:srgbClr val="FF0000"/>
                </a:solidFill>
              </a:rPr>
              <a:t>время </a:t>
            </a:r>
            <a:r>
              <a:rPr lang="ru-RU" b="1" dirty="0" smtClean="0">
                <a:solidFill>
                  <a:srgbClr val="FF0000"/>
                </a:solidFill>
              </a:rPr>
              <a:t>проведения </a:t>
            </a:r>
            <a:r>
              <a:rPr lang="ru-RU" b="1" dirty="0">
                <a:solidFill>
                  <a:srgbClr val="FF0000"/>
                </a:solidFill>
              </a:rPr>
              <a:t>закаливающих процедур:</a:t>
            </a:r>
          </a:p>
          <a:p>
            <a:pPr marL="357188" lvl="0" indent="-273050" defTabSz="811213"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   Что </a:t>
            </a:r>
            <a:r>
              <a:rPr lang="ru-RU" dirty="0">
                <a:solidFill>
                  <a:srgbClr val="0070C0"/>
                </a:solidFill>
              </a:rPr>
              <a:t>будет, если сначала намочить руки, </a:t>
            </a:r>
            <a:endParaRPr lang="ru-RU" dirty="0" smtClean="0">
              <a:solidFill>
                <a:srgbClr val="0070C0"/>
              </a:solidFill>
            </a:endParaRPr>
          </a:p>
          <a:p>
            <a:pPr marL="357188" lvl="0" indent="-273050">
              <a:buNone/>
            </a:pP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       а </a:t>
            </a:r>
            <a:r>
              <a:rPr lang="ru-RU" dirty="0">
                <a:solidFill>
                  <a:srgbClr val="0070C0"/>
                </a:solidFill>
              </a:rPr>
              <a:t>потом засучить </a:t>
            </a:r>
            <a:r>
              <a:rPr lang="ru-RU" dirty="0" smtClean="0">
                <a:solidFill>
                  <a:srgbClr val="0070C0"/>
                </a:solidFill>
              </a:rPr>
              <a:t>рукава?</a:t>
            </a:r>
            <a:endParaRPr lang="ru-RU" dirty="0">
              <a:solidFill>
                <a:srgbClr val="0070C0"/>
              </a:solidFill>
            </a:endParaRPr>
          </a:p>
          <a:p>
            <a:pPr marL="357188" lvl="0" indent="-273050"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    Что </a:t>
            </a:r>
            <a:r>
              <a:rPr lang="ru-RU" dirty="0">
                <a:solidFill>
                  <a:srgbClr val="0070C0"/>
                </a:solidFill>
              </a:rPr>
              <a:t>сначала, что </a:t>
            </a:r>
            <a:r>
              <a:rPr lang="ru-RU" dirty="0" smtClean="0">
                <a:solidFill>
                  <a:srgbClr val="0070C0"/>
                </a:solidFill>
              </a:rPr>
              <a:t>потом?</a:t>
            </a:r>
          </a:p>
          <a:p>
            <a:pPr marL="357188" indent="-273050"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   Как </a:t>
            </a:r>
            <a:r>
              <a:rPr lang="ru-RU" dirty="0">
                <a:solidFill>
                  <a:srgbClr val="0070C0"/>
                </a:solidFill>
              </a:rPr>
              <a:t>правильно одеться на прогулку, </a:t>
            </a:r>
            <a:endParaRPr lang="ru-RU" dirty="0" smtClean="0">
              <a:solidFill>
                <a:srgbClr val="0070C0"/>
              </a:solidFill>
            </a:endParaRPr>
          </a:p>
          <a:p>
            <a:pPr marL="84138" indent="0">
              <a:buNone/>
            </a:pP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     чтобы </a:t>
            </a:r>
            <a:r>
              <a:rPr lang="ru-RU" dirty="0">
                <a:solidFill>
                  <a:srgbClr val="0070C0"/>
                </a:solidFill>
              </a:rPr>
              <a:t>не замёрзнуть и не </a:t>
            </a:r>
            <a:r>
              <a:rPr lang="ru-RU" dirty="0" smtClean="0">
                <a:solidFill>
                  <a:srgbClr val="0070C0"/>
                </a:solidFill>
              </a:rPr>
              <a:t>вспотеть?</a:t>
            </a:r>
            <a:endParaRPr lang="ru-RU" dirty="0">
              <a:solidFill>
                <a:srgbClr val="0070C0"/>
              </a:solidFill>
            </a:endParaRPr>
          </a:p>
          <a:p>
            <a:pPr marL="906463" lvl="0" indent="-273050">
              <a:buFont typeface="Wingdings" pitchFamily="2" charset="2"/>
              <a:buChar char="Ø"/>
            </a:pP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CIMG226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0740" y="4214818"/>
            <a:ext cx="3221854" cy="2357454"/>
          </a:xfrm>
          <a:prstGeom prst="rect">
            <a:avLst/>
          </a:prstGeom>
        </p:spPr>
      </p:pic>
      <p:pic>
        <p:nvPicPr>
          <p:cNvPr id="6" name="Рисунок 5" descr="CIMG226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00364" y="4591852"/>
            <a:ext cx="2643206" cy="1908982"/>
          </a:xfrm>
          <a:prstGeom prst="rect">
            <a:avLst/>
          </a:prstGeom>
        </p:spPr>
      </p:pic>
      <p:pic>
        <p:nvPicPr>
          <p:cNvPr id="7" name="Рисунок 6" descr="CIMG226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406" y="4286256"/>
            <a:ext cx="2786082" cy="250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12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166"/>
            <a:ext cx="9203262" cy="693000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3553" y="4096399"/>
            <a:ext cx="3507537" cy="261874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319" y="332656"/>
            <a:ext cx="8229600" cy="41044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Игры- </a:t>
            </a:r>
            <a:r>
              <a:rPr lang="ru-RU" b="1" dirty="0">
                <a:solidFill>
                  <a:srgbClr val="FF0000"/>
                </a:solidFill>
              </a:rPr>
              <a:t>экспериментирования </a:t>
            </a:r>
            <a:r>
              <a:rPr lang="ru-RU" b="1" dirty="0" smtClean="0">
                <a:solidFill>
                  <a:srgbClr val="FF0000"/>
                </a:solidFill>
              </a:rPr>
              <a:t> по </a:t>
            </a:r>
            <a:r>
              <a:rPr lang="ru-RU" b="1" dirty="0">
                <a:solidFill>
                  <a:srgbClr val="FF0000"/>
                </a:solidFill>
              </a:rPr>
              <a:t>установлению значимости </a:t>
            </a:r>
            <a:r>
              <a:rPr lang="ru-RU" b="1" dirty="0" smtClean="0">
                <a:solidFill>
                  <a:srgbClr val="FF0000"/>
                </a:solidFill>
              </a:rPr>
              <a:t> используемых </a:t>
            </a:r>
            <a:r>
              <a:rPr lang="ru-RU" b="1" dirty="0">
                <a:solidFill>
                  <a:srgbClr val="FF0000"/>
                </a:solidFill>
              </a:rPr>
              <a:t>атрибутов при проведении </a:t>
            </a:r>
            <a:r>
              <a:rPr lang="ru-RU" b="1" dirty="0" smtClean="0">
                <a:solidFill>
                  <a:srgbClr val="FF0000"/>
                </a:solidFill>
              </a:rPr>
              <a:t> закаливающих </a:t>
            </a:r>
            <a:r>
              <a:rPr lang="ru-RU" b="1" dirty="0">
                <a:solidFill>
                  <a:srgbClr val="FF0000"/>
                </a:solidFill>
              </a:rPr>
              <a:t>мероприятий:</a:t>
            </a:r>
          </a:p>
          <a:p>
            <a:pPr lvl="0"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0070C0"/>
                </a:solidFill>
              </a:rPr>
              <a:t>Для чего используется водяной </a:t>
            </a:r>
            <a:r>
              <a:rPr lang="ru-RU" dirty="0" smtClean="0">
                <a:solidFill>
                  <a:srgbClr val="0070C0"/>
                </a:solidFill>
              </a:rPr>
              <a:t>термометр</a:t>
            </a:r>
            <a:endParaRPr lang="ru-RU" dirty="0">
              <a:solidFill>
                <a:srgbClr val="0070C0"/>
              </a:solidFill>
            </a:endParaRPr>
          </a:p>
          <a:p>
            <a:pPr lvl="0"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0070C0"/>
                </a:solidFill>
              </a:rPr>
              <a:t>Почему у каждого должно быть своё полотенце</a:t>
            </a:r>
          </a:p>
          <a:p>
            <a:pPr lvl="0"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0070C0"/>
                </a:solidFill>
              </a:rPr>
              <a:t>Зачем нужен коврик около ногомойки</a:t>
            </a:r>
          </a:p>
          <a:p>
            <a:pPr lvl="0"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0070C0"/>
                </a:solidFill>
              </a:rPr>
              <a:t>Для чего используется </a:t>
            </a:r>
            <a:r>
              <a:rPr lang="ru-RU" dirty="0" smtClean="0">
                <a:solidFill>
                  <a:srgbClr val="0070C0"/>
                </a:solidFill>
              </a:rPr>
              <a:t>ковшик</a:t>
            </a:r>
          </a:p>
          <a:p>
            <a:pPr lvl="0"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0070C0"/>
                </a:solidFill>
              </a:rPr>
              <a:t>Чем различаются полотенца для </a:t>
            </a:r>
            <a:r>
              <a:rPr lang="ru-RU" dirty="0" smtClean="0">
                <a:solidFill>
                  <a:srgbClr val="0070C0"/>
                </a:solidFill>
              </a:rPr>
              <a:t>вытирания рук и ног</a:t>
            </a: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6717" y="4173514"/>
            <a:ext cx="1905151" cy="247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1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402" y="-44624"/>
            <a:ext cx="9203262" cy="693000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76672"/>
            <a:ext cx="7920880" cy="3600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rgbClr val="FF0000"/>
                </a:solidFill>
              </a:rPr>
              <a:t>Игры- </a:t>
            </a:r>
            <a:r>
              <a:rPr lang="ru-RU" sz="3000" b="1" dirty="0">
                <a:solidFill>
                  <a:srgbClr val="FF0000"/>
                </a:solidFill>
              </a:rPr>
              <a:t>экспериментирования</a:t>
            </a:r>
            <a:r>
              <a:rPr lang="ru-RU" sz="3000" b="1" dirty="0" smtClean="0">
                <a:solidFill>
                  <a:srgbClr val="FF0000"/>
                </a:solidFill>
              </a:rPr>
              <a:t>, направленные </a:t>
            </a:r>
            <a:r>
              <a:rPr lang="ru-RU" sz="3000" b="1" dirty="0">
                <a:solidFill>
                  <a:srgbClr val="FF0000"/>
                </a:solidFill>
              </a:rPr>
              <a:t>на </a:t>
            </a:r>
            <a:r>
              <a:rPr lang="ru-RU" sz="3000" b="1" dirty="0" smtClean="0">
                <a:solidFill>
                  <a:srgbClr val="FF0000"/>
                </a:solidFill>
              </a:rPr>
              <a:t>поддержание  у детей интереса </a:t>
            </a:r>
            <a:r>
              <a:rPr lang="ru-RU" sz="3000" b="1" dirty="0">
                <a:solidFill>
                  <a:srgbClr val="FF0000"/>
                </a:solidFill>
              </a:rPr>
              <a:t>к закаливающим  </a:t>
            </a:r>
            <a:r>
              <a:rPr lang="ru-RU" sz="3000" b="1" dirty="0" smtClean="0">
                <a:solidFill>
                  <a:srgbClr val="FF0000"/>
                </a:solidFill>
              </a:rPr>
              <a:t>процедурам</a:t>
            </a:r>
            <a:r>
              <a:rPr lang="ru-RU" sz="3000" b="1" dirty="0">
                <a:solidFill>
                  <a:srgbClr val="FF0000"/>
                </a:solidFill>
              </a:rPr>
              <a:t>:</a:t>
            </a:r>
          </a:p>
          <a:p>
            <a:pPr lvl="0"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0070C0"/>
                </a:solidFill>
              </a:rPr>
              <a:t>У тебя есть ковшик для воды, термометр, песочные часы. Как ты их будешь использовать во время обливания рук.</a:t>
            </a:r>
          </a:p>
          <a:p>
            <a:pPr lvl="0"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0070C0"/>
                </a:solidFill>
              </a:rPr>
              <a:t>Попробуй опустить руки в холодную воду. Что ты почувствовал? Это полезно для здоровья или нет. Аргументируй свой ответ.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1318" y="3913055"/>
            <a:ext cx="2183130" cy="27889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121" y="4676482"/>
            <a:ext cx="3821079" cy="22089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5" y="3861048"/>
            <a:ext cx="2169700" cy="289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9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03262" cy="693000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6264696" cy="38164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               </a:t>
            </a:r>
            <a:endParaRPr lang="ru-RU" dirty="0" smtClean="0">
              <a:solidFill>
                <a:srgbClr val="0070C0"/>
              </a:solidFill>
            </a:endParaRPr>
          </a:p>
          <a:p>
            <a:pPr lvl="0"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Какие </a:t>
            </a:r>
            <a:r>
              <a:rPr lang="ru-RU" dirty="0">
                <a:solidFill>
                  <a:srgbClr val="0070C0"/>
                </a:solidFill>
              </a:rPr>
              <a:t>действия ребят были правильными, какие неправильными </a:t>
            </a:r>
            <a:r>
              <a:rPr lang="ru-RU" dirty="0" smtClean="0">
                <a:solidFill>
                  <a:srgbClr val="0070C0"/>
                </a:solidFill>
              </a:rPr>
              <a:t>(при </a:t>
            </a:r>
            <a:r>
              <a:rPr lang="ru-RU" dirty="0">
                <a:solidFill>
                  <a:srgbClr val="0070C0"/>
                </a:solidFill>
              </a:rPr>
              <a:t>проведении закаливающих мероприятий)</a:t>
            </a:r>
          </a:p>
          <a:p>
            <a:pPr lvl="0"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0070C0"/>
                </a:solidFill>
              </a:rPr>
              <a:t>Покажи, что будет, если не регулярно заниматься закаливанием.</a:t>
            </a:r>
          </a:p>
          <a:p>
            <a:pPr lvl="0"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0070C0"/>
                </a:solidFill>
              </a:rPr>
              <a:t>Незнайка решил, что каждое утро будет обливаться холодной водой. Что ты ему посоветуешь?</a:t>
            </a:r>
          </a:p>
          <a:p>
            <a:pPr marL="0" indent="0">
              <a:buClr>
                <a:schemeClr val="accent1"/>
              </a:buClr>
              <a:buNone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96944" cy="108012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Игровые ситуации, </a:t>
            </a:r>
            <a:r>
              <a:rPr lang="ru-RU" sz="3200" b="1" dirty="0" smtClean="0">
                <a:solidFill>
                  <a:srgbClr val="FF0000"/>
                </a:solidFill>
              </a:rPr>
              <a:t>направленные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на принятие </a:t>
            </a:r>
            <a:r>
              <a:rPr lang="ru-RU" sz="3200" b="1" dirty="0">
                <a:solidFill>
                  <a:srgbClr val="FF0000"/>
                </a:solidFill>
              </a:rPr>
              <a:t>ребёнком </a:t>
            </a:r>
            <a:r>
              <a:rPr lang="ru-RU" sz="3200" b="1" dirty="0" smtClean="0">
                <a:solidFill>
                  <a:srgbClr val="FF0000"/>
                </a:solidFill>
              </a:rPr>
              <a:t>правильных решений:</a:t>
            </a:r>
            <a:endParaRPr lang="ru-RU" sz="3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2080" y="4451960"/>
            <a:ext cx="3744416" cy="23774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5150" y="1405863"/>
            <a:ext cx="1668760" cy="28872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4504064"/>
            <a:ext cx="4071966" cy="235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0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62" y="-72008"/>
            <a:ext cx="9203262" cy="69300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-99392"/>
            <a:ext cx="8229600" cy="11430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Задания – исследования: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319" y="1052736"/>
            <a:ext cx="7866097" cy="2592288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0070C0"/>
                </a:solidFill>
              </a:rPr>
              <a:t>Определи, где в нашей группе могут прятаться </a:t>
            </a:r>
            <a:r>
              <a:rPr lang="ru-RU" dirty="0" smtClean="0">
                <a:solidFill>
                  <a:srgbClr val="0070C0"/>
                </a:solidFill>
              </a:rPr>
              <a:t>микробы.</a:t>
            </a:r>
            <a:endParaRPr lang="ru-RU" dirty="0">
              <a:solidFill>
                <a:srgbClr val="0070C0"/>
              </a:solidFill>
            </a:endParaRPr>
          </a:p>
          <a:p>
            <a:pPr lvl="0"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0070C0"/>
                </a:solidFill>
              </a:rPr>
              <a:t>После раздевания с прогулки. Рассмотрите вашу одежду. Определите, какой одежде срочно требуется помощь.</a:t>
            </a:r>
          </a:p>
          <a:p>
            <a:pPr lvl="0"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0070C0"/>
                </a:solidFill>
              </a:rPr>
              <a:t>Посмотрите на свою одежду и одежду своих сверстников. Как вы думаете, ваша одежда помогает вам? В чём заключается её помощь.</a:t>
            </a:r>
          </a:p>
          <a:p>
            <a:pPr>
              <a:buClr>
                <a:schemeClr val="accent1"/>
              </a:buClr>
            </a:pP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CIMG226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28860" y="3857628"/>
            <a:ext cx="2857520" cy="2500330"/>
          </a:xfrm>
          <a:prstGeom prst="rect">
            <a:avLst/>
          </a:prstGeom>
        </p:spPr>
      </p:pic>
      <p:pic>
        <p:nvPicPr>
          <p:cNvPr id="7" name="Рисунок 6" descr="CIMG227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9058" y="3685261"/>
            <a:ext cx="2156926" cy="2672697"/>
          </a:xfrm>
          <a:prstGeom prst="rect">
            <a:avLst/>
          </a:prstGeom>
        </p:spPr>
      </p:pic>
      <p:pic>
        <p:nvPicPr>
          <p:cNvPr id="9" name="Рисунок 8" descr="CIMG226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694" y="3929066"/>
            <a:ext cx="3143272" cy="23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9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03262" cy="69300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Результативность исследовательской деятельности</a:t>
            </a:r>
            <a:r>
              <a:rPr lang="ru-RU" sz="4000" dirty="0" smtClean="0">
                <a:solidFill>
                  <a:srgbClr val="FF0000"/>
                </a:solidFill>
              </a:rPr>
              <a:t>: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224" y="1628800"/>
            <a:ext cx="7571184" cy="2861672"/>
          </a:xfrm>
        </p:spPr>
        <p:txBody>
          <a:bodyPr>
            <a:normAutofit fontScale="85000" lnSpcReduction="10000"/>
          </a:bodyPr>
          <a:lstStyle/>
          <a:p>
            <a:pPr lvl="0"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Развитие </a:t>
            </a:r>
            <a:r>
              <a:rPr lang="ru-RU" dirty="0">
                <a:solidFill>
                  <a:srgbClr val="0070C0"/>
                </a:solidFill>
              </a:rPr>
              <a:t>у детей интереса к выполнению действий, связанных с охраной здоровья: мытьё рук, полоскание рта после приёма пищи, подбор одежды по погоде и в соответствии с температурным режимом </a:t>
            </a:r>
            <a:r>
              <a:rPr lang="ru-RU" dirty="0" smtClean="0">
                <a:solidFill>
                  <a:srgbClr val="0070C0"/>
                </a:solidFill>
              </a:rPr>
              <a:t>группы.</a:t>
            </a:r>
            <a:endParaRPr lang="ru-RU" dirty="0">
              <a:solidFill>
                <a:srgbClr val="0070C0"/>
              </a:solidFill>
            </a:endParaRPr>
          </a:p>
          <a:p>
            <a:pPr lvl="0"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0070C0"/>
                </a:solidFill>
              </a:rPr>
              <a:t>Активизация познавательного интереса к </a:t>
            </a:r>
            <a:r>
              <a:rPr lang="ru-RU" dirty="0" err="1" smtClean="0">
                <a:solidFill>
                  <a:srgbClr val="0070C0"/>
                </a:solidFill>
              </a:rPr>
              <a:t>здоровьесберегающим</a:t>
            </a:r>
            <a:r>
              <a:rPr lang="ru-RU" dirty="0" smtClean="0">
                <a:solidFill>
                  <a:srgbClr val="0070C0"/>
                </a:solidFill>
              </a:rPr>
              <a:t>  факторам.</a:t>
            </a:r>
            <a:endParaRPr lang="ru-RU" dirty="0">
              <a:solidFill>
                <a:srgbClr val="0070C0"/>
              </a:solidFill>
            </a:endParaRPr>
          </a:p>
          <a:p>
            <a:pPr lvl="0"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0070C0"/>
                </a:solidFill>
              </a:rPr>
              <a:t>Развитие элементов самоконтроля при проведении закаливающих </a:t>
            </a:r>
            <a:r>
              <a:rPr lang="ru-RU" dirty="0" smtClean="0">
                <a:solidFill>
                  <a:srgbClr val="0070C0"/>
                </a:solidFill>
              </a:rPr>
              <a:t>мероприятий. </a:t>
            </a:r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4195164"/>
            <a:ext cx="3528392" cy="26462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464496"/>
            <a:ext cx="1761660" cy="2348880"/>
          </a:xfrm>
          <a:prstGeom prst="rect">
            <a:avLst/>
          </a:prstGeom>
        </p:spPr>
      </p:pic>
      <p:pic>
        <p:nvPicPr>
          <p:cNvPr id="10" name="Рисунок 9" descr="CIMG228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3876" y="4357694"/>
            <a:ext cx="1875248" cy="250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2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296</TotalTime>
  <Words>357</Words>
  <Application>Microsoft Office PowerPoint</Application>
  <PresentationFormat>Экран (4:3)</PresentationFormat>
  <Paragraphs>42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Игровые ситуации, направленные  на принятие ребёнком правильных решений:</vt:lpstr>
      <vt:lpstr>Задания – исследования:</vt:lpstr>
      <vt:lpstr>Результативность исследовательской деятельности: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28</cp:revision>
  <dcterms:created xsi:type="dcterms:W3CDTF">2014-12-16T17:17:20Z</dcterms:created>
  <dcterms:modified xsi:type="dcterms:W3CDTF">2015-07-05T19:04:47Z</dcterms:modified>
</cp:coreProperties>
</file>