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3" r:id="rId9"/>
    <p:sldId id="267" r:id="rId10"/>
    <p:sldId id="265" r:id="rId11"/>
    <p:sldId id="266" r:id="rId12"/>
    <p:sldId id="259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1E3"/>
    <a:srgbClr val="0066FF"/>
    <a:srgbClr val="E428B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9068" autoAdjust="0"/>
  </p:normalViewPr>
  <p:slideViewPr>
    <p:cSldViewPr>
      <p:cViewPr varScale="1">
        <p:scale>
          <a:sx n="61" d="100"/>
          <a:sy n="61" d="100"/>
        </p:scale>
        <p:origin x="-154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A4E01-84BE-40BE-853A-AC98D8736341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EBB6D-B3FB-49C8-9904-05B003FF2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BB6D-B3FB-49C8-9904-05B003FF29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BB6D-B3FB-49C8-9904-05B003FF298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BB6D-B3FB-49C8-9904-05B003FF2984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DEBB6D-B3FB-49C8-9904-05B003FF2984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1F878-DDD3-4B70-83A6-F313F6806867}" type="datetimeFigureOut">
              <a:rPr lang="ru-RU" smtClean="0"/>
              <a:pPr/>
              <a:t>07.11.2014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31FBB-5F90-4746-97EE-9B669B3BE8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4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5829964"/>
            <a:ext cx="1071538" cy="1028036"/>
          </a:xfrm>
          <a:prstGeom prst="rect">
            <a:avLst/>
          </a:prstGeom>
          <a:noFill/>
        </p:spPr>
      </p:pic>
      <p:pic>
        <p:nvPicPr>
          <p:cNvPr id="11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2357430"/>
            <a:ext cx="1071538" cy="1028036"/>
          </a:xfrm>
          <a:prstGeom prst="rect">
            <a:avLst/>
          </a:prstGeom>
          <a:noFill/>
        </p:spPr>
      </p:pic>
      <p:pic>
        <p:nvPicPr>
          <p:cNvPr id="12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3571876"/>
            <a:ext cx="1071538" cy="1028036"/>
          </a:xfrm>
          <a:prstGeom prst="rect">
            <a:avLst/>
          </a:prstGeom>
          <a:noFill/>
        </p:spPr>
      </p:pic>
      <p:pic>
        <p:nvPicPr>
          <p:cNvPr id="13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072462" y="4714884"/>
            <a:ext cx="1071538" cy="1028036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312078" y="142852"/>
            <a:ext cx="4187365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Данилова </a:t>
            </a:r>
          </a:p>
          <a:p>
            <a:pPr algn="ctr"/>
            <a:r>
              <a:rPr lang="ru-RU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Ольга Михайловна</a:t>
            </a: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endParaRPr lang="ru-RU" sz="2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onotype Corsiva" pitchFamily="66" charset="0"/>
            </a:endParaRPr>
          </a:p>
          <a:p>
            <a:pPr algn="ctr"/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Вертикальный свиток 17"/>
          <p:cNvSpPr/>
          <p:nvPr/>
        </p:nvSpPr>
        <p:spPr>
          <a:xfrm>
            <a:off x="214282" y="214290"/>
            <a:ext cx="3929090" cy="2428892"/>
          </a:xfrm>
          <a:prstGeom prst="verticalScroll">
            <a:avLst/>
          </a:prstGeom>
          <a:solidFill>
            <a:srgbClr val="F5B1E3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Муниципальное казённое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образовательное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учреждение детский сад</a:t>
            </a:r>
          </a:p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</a:rPr>
              <a:t>общеразвивающего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вида №2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г. Заволжск</a:t>
            </a:r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85720" y="3214686"/>
            <a:ext cx="39290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cap="all" dirty="0" smtClean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Любите книгу всей душой!</a:t>
            </a:r>
          </a:p>
          <a:p>
            <a:pPr lvl="0" algn="ctr"/>
            <a:r>
              <a:rPr lang="ru-RU" sz="2400" b="1" cap="all" dirty="0" smtClean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Она не только ваш лучший друг, </a:t>
            </a:r>
          </a:p>
          <a:p>
            <a:pPr lvl="0" algn="ctr"/>
            <a:r>
              <a:rPr lang="ru-RU" sz="2400" b="1" cap="all" dirty="0" smtClean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но и до конца верный спутник</a:t>
            </a:r>
          </a:p>
          <a:p>
            <a:pPr lvl="0" algn="r"/>
            <a:r>
              <a:rPr lang="ru-RU" sz="2400" b="1" cap="all" dirty="0" smtClean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Monotype Corsiva" pitchFamily="66" charset="0"/>
              </a:rPr>
              <a:t>(М. Шолохов</a:t>
            </a:r>
            <a:r>
              <a:rPr lang="ru-RU" sz="2400" b="1" cap="all" dirty="0" smtClean="0">
                <a:ln w="0"/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)</a:t>
            </a:r>
            <a:endParaRPr lang="ru-RU" sz="24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" name="Picture 2" descr="C:\Users\Клюшкины\Desktop\дети\DSC0238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72000" y="3429000"/>
            <a:ext cx="3525224" cy="2449429"/>
          </a:xfrm>
          <a:prstGeom prst="rect">
            <a:avLst/>
          </a:prstGeom>
          <a:noFill/>
          <a:ln w="76200">
            <a:solidFill>
              <a:srgbClr val="F5B1E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6" descr="D:\Работа\персонажи мультики\крошка енот с красками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0"/>
            <a:ext cx="2136775" cy="2136775"/>
          </a:xfrm>
          <a:prstGeom prst="rect">
            <a:avLst/>
          </a:prstGeom>
          <a:noFill/>
        </p:spPr>
      </p:pic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643042" y="0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Мы рисуем книгу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00134" y="642918"/>
            <a:ext cx="7643866" cy="589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Формы работы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28662" y="1714488"/>
            <a:ext cx="8001056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Рисование на тему: «Обложка для любимой книги»</a:t>
            </a:r>
          </a:p>
        </p:txBody>
      </p:sp>
      <p:pic>
        <p:nvPicPr>
          <p:cNvPr id="5122" name="Picture 2" descr="F:\DCIM\101MSDCF\DSC0507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85786" y="3786190"/>
            <a:ext cx="3296749" cy="21514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123" name="Picture 3" descr="F:\DCIM\101MSDCF\DSC05076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3786190"/>
            <a:ext cx="3073460" cy="22661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857224" y="0"/>
            <a:ext cx="8073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Совместное придумывание и оформление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самописных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книг</a:t>
            </a:r>
          </a:p>
        </p:txBody>
      </p:sp>
      <p:pic>
        <p:nvPicPr>
          <p:cNvPr id="5122" name="Picture 2" descr="D:\Работа\персонажи мультики\все вместе.pn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714348" y="4572008"/>
            <a:ext cx="2286016" cy="2093338"/>
          </a:xfrm>
          <a:prstGeom prst="rect">
            <a:avLst/>
          </a:prstGeom>
          <a:noFill/>
        </p:spPr>
      </p:pic>
      <p:pic>
        <p:nvPicPr>
          <p:cNvPr id="6146" name="Picture 2" descr="F:\DCIM\101MSDCF\DSC0508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000100" y="2000240"/>
            <a:ext cx="3040812" cy="2378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147" name="Picture 3" descr="F:\DCIM\101MSDCF\DSC05085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572132" y="1714488"/>
            <a:ext cx="3106443" cy="22561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6148" name="Picture 4" descr="F:\DCIM\101MSDCF\DSC0508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572000" y="3857628"/>
            <a:ext cx="3540607" cy="27102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" y="571480"/>
            <a:ext cx="914399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1)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«Здоровье»-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воспитывать ценностное отношение к здоровью.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2)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«Физическая культура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»-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физминутки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, подвижные игры.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3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) «Социализация»-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с/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р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игры «Библиотека», «Книжный магазин»,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настольные игры «Любимые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сказки».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4)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«Труд»-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конструирование из бумаги «Книга», трудовая деятельность в центре «Здравствуй, книга»- подклеивание страниц у книг.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5)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«Безопасность»-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расширять представления детей о способах безопасного поведения в различных ситуациях.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6)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«Познание»-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расширить кругозор, формировать потребность делиться знаниями.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7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) «Коммуникация»-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пересказ сказок, составление рассказов из личного опыта.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8)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«Чтение художественной литературы»</a:t>
            </a:r>
            <a:r>
              <a:rPr lang="ru-RU" sz="2000" b="1" u="sng" dirty="0" smtClean="0">
                <a:solidFill>
                  <a:srgbClr val="002060"/>
                </a:solidFill>
                <a:cs typeface="Calibri" pitchFamily="34" charset="0"/>
              </a:rPr>
              <a:t>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чтение: русских народных сказок, стихов, рассказов, изученных стихов, энциклопедий.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9)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«Художественное творчество»-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лепка «Персонаж любимой сказки»,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рисование «Обложка любимой сказки».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 10) 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«Музыка»-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a typeface="Calibri" pitchFamily="34" charset="0"/>
                <a:cs typeface="Calibri" pitchFamily="34" charset="0"/>
              </a:rPr>
              <a:t>слушание песен на сказочную тематику. 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cs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0"/>
            <a:ext cx="82868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Реализация проекта проходит через  образовательные области: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F:\DCIM\101MSDCF\DSC051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2500306"/>
            <a:ext cx="4578282" cy="408612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Продукт проекта: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642918"/>
            <a:ext cx="8073812" cy="19645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Изготовление детьми книжек-самоделок совместно с воспитателями: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Сказка</a:t>
            </a:r>
          </a:p>
        </p:txBody>
      </p:sp>
      <p:pic>
        <p:nvPicPr>
          <p:cNvPr id="28675" name="Picture 3" descr="F:\DCIM\101MSDCF\DSC0510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14942" y="1714488"/>
            <a:ext cx="3739887" cy="25644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8676" name="Picture 4" descr="F:\DCIM\101MSDCF\DSC0510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214942" y="4214818"/>
            <a:ext cx="3714776" cy="24529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F:\DCIM\101MSDCF\DSC0510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596" y="1071546"/>
            <a:ext cx="3714776" cy="45610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3" name="TextBox 2"/>
          <p:cNvSpPr txBox="1"/>
          <p:nvPr/>
        </p:nvSpPr>
        <p:spPr>
          <a:xfrm>
            <a:off x="-2143172" y="0"/>
            <a:ext cx="10502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Книга загадок: «Веселый огород»</a:t>
            </a:r>
          </a:p>
        </p:txBody>
      </p:sp>
      <p:pic>
        <p:nvPicPr>
          <p:cNvPr id="29699" name="Picture 3" descr="F:\DCIM\101MSDCF\DSC0511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57752" y="1000108"/>
            <a:ext cx="3390805" cy="2339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9700" name="Picture 4" descr="F:\DCIM\101MSDCF\DSC0510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57752" y="3429000"/>
            <a:ext cx="3500430" cy="2537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714708" y="0"/>
            <a:ext cx="118587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lnSpc>
                <a:spcPct val="150000"/>
              </a:lnSpc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«Сказка про Машеньку и лесных зверей »</a:t>
            </a:r>
          </a:p>
        </p:txBody>
      </p:sp>
      <p:pic>
        <p:nvPicPr>
          <p:cNvPr id="30724" name="Picture 4" descr="F:\DCIM\101MSDCF\DSC0511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1472" y="1571612"/>
            <a:ext cx="3832451" cy="500544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25" name="Picture 5" descr="F:\DCIM\101MSDCF\DSC0511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3504" y="1071546"/>
            <a:ext cx="3649477" cy="27330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0726" name="Picture 6" descr="F:\DCIM\101MSDCF\DSC0511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143504" y="4000504"/>
            <a:ext cx="3786182" cy="2611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3"/>
          <p:cNvSpPr txBox="1">
            <a:spLocks/>
          </p:cNvSpPr>
          <p:nvPr/>
        </p:nvSpPr>
        <p:spPr>
          <a:xfrm>
            <a:off x="0" y="285728"/>
            <a:ext cx="82296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Результативность проекта:</a:t>
            </a:r>
            <a:endParaRPr kumimoji="0" lang="ru-RU" sz="48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2500362" y="1071546"/>
            <a:ext cx="118587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8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Дети узнали о значении книги в жизни человека;</a:t>
            </a:r>
          </a:p>
          <a:p>
            <a:pPr lvl="8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Владеют понятием «Библиотека»;</a:t>
            </a:r>
          </a:p>
          <a:p>
            <a:pPr lvl="8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Знают о том, что книгу нужно беречь;</a:t>
            </a:r>
          </a:p>
          <a:p>
            <a:pPr lvl="8">
              <a:lnSpc>
                <a:spcPct val="150000"/>
              </a:lnSpc>
              <a:buFontTx/>
              <a:buChar char="-"/>
            </a:pP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Умеют самостоятельно изготовлять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</a:rPr>
              <a:t>самописные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 книги.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3"/>
          <p:cNvSpPr txBox="1">
            <a:spLocks/>
          </p:cNvSpPr>
          <p:nvPr/>
        </p:nvSpPr>
        <p:spPr>
          <a:xfrm>
            <a:off x="642910" y="428604"/>
            <a:ext cx="8229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0" b="1" i="0" u="none" strike="noStrike" kern="1200" cap="none" spc="0" normalizeH="0" baseline="0" noProof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Monotype Corsiva" pitchFamily="66" charset="0"/>
                <a:ea typeface="+mj-ea"/>
                <a:cs typeface="+mj-cs"/>
              </a:rPr>
              <a:t>Спасибо за внимание</a:t>
            </a:r>
            <a:endParaRPr kumimoji="0" lang="ru-RU" sz="8000" b="1" i="0" u="none" strike="noStrike" kern="1200" cap="none" spc="0" normalizeH="0" baseline="0" noProof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Monotype Corsiva" pitchFamily="66" charset="0"/>
              <a:ea typeface="+mj-ea"/>
              <a:cs typeface="+mj-cs"/>
            </a:endParaRPr>
          </a:p>
        </p:txBody>
      </p:sp>
      <p:pic>
        <p:nvPicPr>
          <p:cNvPr id="31746" name="Picture 2" descr="F:\DCIM\101MSDCF\DSC0507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57224" y="1928802"/>
            <a:ext cx="7519867" cy="4381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3071810"/>
            <a:ext cx="785786" cy="753885"/>
          </a:xfrm>
          <a:prstGeom prst="rect">
            <a:avLst/>
          </a:prstGeom>
          <a:noFill/>
        </p:spPr>
      </p:pic>
      <p:pic>
        <p:nvPicPr>
          <p:cNvPr id="5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2000240"/>
            <a:ext cx="785786" cy="753885"/>
          </a:xfrm>
          <a:prstGeom prst="rect">
            <a:avLst/>
          </a:prstGeom>
          <a:noFill/>
        </p:spPr>
      </p:pic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pic>
        <p:nvPicPr>
          <p:cNvPr id="11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4000504"/>
            <a:ext cx="785786" cy="753885"/>
          </a:xfrm>
          <a:prstGeom prst="rect">
            <a:avLst/>
          </a:prstGeom>
          <a:noFill/>
        </p:spPr>
      </p:pic>
      <p:pic>
        <p:nvPicPr>
          <p:cNvPr id="12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5072074"/>
            <a:ext cx="785786" cy="753885"/>
          </a:xfrm>
          <a:prstGeom prst="rect">
            <a:avLst/>
          </a:prstGeom>
          <a:noFill/>
        </p:spPr>
      </p:pic>
      <p:pic>
        <p:nvPicPr>
          <p:cNvPr id="13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6104115"/>
            <a:ext cx="785786" cy="7538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214290"/>
            <a:ext cx="34924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Тема проекта: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785794"/>
            <a:ext cx="34924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0" y="1714488"/>
            <a:ext cx="349245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Задачи: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571868" y="214290"/>
            <a:ext cx="4857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«Сочиняем книжки сами»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00266" y="857232"/>
            <a:ext cx="6643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Создать условия для развития творческих способностей детей.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00298" y="1785926"/>
            <a:ext cx="59293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Формировать  у детей представление о роли книги в жизни человека.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Познакомить детей с различными жанрами книг.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Дать детям знание о роли библиотеки.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Воспитывать любовь и бережное отношение к книге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Побуждать детей к сочинительству.</a:t>
            </a:r>
          </a:p>
          <a:p>
            <a:pPr marL="514350" indent="-514350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Активизировать речь детей, обогащать и расширять  их словарь.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0" y="4929198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проекта: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143372" y="4929198"/>
            <a:ext cx="4286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Воспитатели, дети старшей группы «Почемучки», родители.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-214346" y="5500702"/>
            <a:ext cx="45720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Вид проекта: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6072206"/>
            <a:ext cx="614363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Продолжительность проекта: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00430" y="5572140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Творческий. 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715008" y="6143644"/>
            <a:ext cx="4286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3 месяца.</a:t>
            </a:r>
            <a:endParaRPr lang="ru-RU" sz="24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428604"/>
            <a:ext cx="63498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Актуальность проекта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8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071678"/>
            <a:ext cx="815828" cy="782708"/>
          </a:xfrm>
          <a:prstGeom prst="rect">
            <a:avLst/>
          </a:prstGeom>
          <a:noFill/>
        </p:spPr>
      </p:pic>
      <p:pic>
        <p:nvPicPr>
          <p:cNvPr id="12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28172" y="0"/>
            <a:ext cx="815828" cy="782708"/>
          </a:xfrm>
          <a:prstGeom prst="rect">
            <a:avLst/>
          </a:prstGeom>
          <a:noFill/>
        </p:spPr>
      </p:pic>
      <p:pic>
        <p:nvPicPr>
          <p:cNvPr id="13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28172" y="1928802"/>
            <a:ext cx="815828" cy="782708"/>
          </a:xfrm>
          <a:prstGeom prst="rect">
            <a:avLst/>
          </a:prstGeom>
          <a:noFill/>
        </p:spPr>
      </p:pic>
      <p:pic>
        <p:nvPicPr>
          <p:cNvPr id="15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5929330"/>
            <a:ext cx="815828" cy="782708"/>
          </a:xfrm>
          <a:prstGeom prst="rect">
            <a:avLst/>
          </a:prstGeom>
          <a:noFill/>
        </p:spPr>
      </p:pic>
      <p:pic>
        <p:nvPicPr>
          <p:cNvPr id="18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14290"/>
            <a:ext cx="815828" cy="782708"/>
          </a:xfrm>
          <a:prstGeom prst="rect">
            <a:avLst/>
          </a:prstGeom>
          <a:noFill/>
        </p:spPr>
      </p:pic>
      <p:pic>
        <p:nvPicPr>
          <p:cNvPr id="19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4000504"/>
            <a:ext cx="815828" cy="782708"/>
          </a:xfrm>
          <a:prstGeom prst="rect">
            <a:avLst/>
          </a:prstGeom>
          <a:noFill/>
        </p:spPr>
      </p:pic>
      <p:pic>
        <p:nvPicPr>
          <p:cNvPr id="20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28172" y="5857892"/>
            <a:ext cx="815828" cy="782708"/>
          </a:xfrm>
          <a:prstGeom prst="rect">
            <a:avLst/>
          </a:prstGeom>
          <a:noFill/>
        </p:spPr>
      </p:pic>
      <p:pic>
        <p:nvPicPr>
          <p:cNvPr id="21" name="Picture 4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28172" y="3929066"/>
            <a:ext cx="815828" cy="78270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928662" y="1285860"/>
            <a:ext cx="7358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</a:rPr>
              <a:t>В последнее время во всём мире значительно снизился интерес к книге. Книга постепенно уходит на второй план, чтение перестаёт быть процессом воспитания собственной души, требующим от человека большой работы ума и сердца, переживания, осмысления. Она помогает нам разбираться в сложных обстоятельствах жизни, учит нас уважать человека и правильно оценивать самих себя. Читающий человек –мыслящий человек. Вот почему так важно прививать детям любовь к книге начиная с дошкольного возраста. Ведь книга способствует расширению горизонта детского знания о мире, помогает ребёнку усвоить образцы поведения, воплощённые в тех или иных литературных героях, формирует начальные представления о прекрасном</a:t>
            </a:r>
            <a:r>
              <a:rPr lang="ru-RU" sz="2000" dirty="0" smtClean="0"/>
              <a:t>. 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3071810"/>
            <a:ext cx="785786" cy="753885"/>
          </a:xfrm>
          <a:prstGeom prst="rect">
            <a:avLst/>
          </a:prstGeom>
          <a:noFill/>
        </p:spPr>
      </p:pic>
      <p:pic>
        <p:nvPicPr>
          <p:cNvPr id="5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2000240"/>
            <a:ext cx="785786" cy="753885"/>
          </a:xfrm>
          <a:prstGeom prst="rect">
            <a:avLst/>
          </a:prstGeom>
          <a:noFill/>
        </p:spPr>
      </p:pic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pic>
        <p:nvPicPr>
          <p:cNvPr id="11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4000504"/>
            <a:ext cx="785786" cy="753885"/>
          </a:xfrm>
          <a:prstGeom prst="rect">
            <a:avLst/>
          </a:prstGeom>
          <a:noFill/>
        </p:spPr>
      </p:pic>
      <p:pic>
        <p:nvPicPr>
          <p:cNvPr id="12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5072074"/>
            <a:ext cx="785786" cy="753885"/>
          </a:xfrm>
          <a:prstGeom prst="rect">
            <a:avLst/>
          </a:prstGeom>
          <a:noFill/>
        </p:spPr>
      </p:pic>
      <p:pic>
        <p:nvPicPr>
          <p:cNvPr id="13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6104115"/>
            <a:ext cx="785786" cy="7538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428596" y="285728"/>
            <a:ext cx="82868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Сбор информации</a:t>
            </a:r>
            <a:endParaRPr lang="ru-RU" sz="6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8662" y="1357298"/>
            <a:ext cx="7500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Рассматривание книг, иллюстраций по теме: «Овощи», «Ягоды».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Отгадывание загадок и ребусов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Анкетирование для родителей	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Организация экскурсии на пруд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Создание условий для сюжетно-ролевых игр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3071810"/>
            <a:ext cx="785786" cy="753885"/>
          </a:xfrm>
          <a:prstGeom prst="rect">
            <a:avLst/>
          </a:prstGeom>
          <a:noFill/>
        </p:spPr>
      </p:pic>
      <p:pic>
        <p:nvPicPr>
          <p:cNvPr id="5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2000240"/>
            <a:ext cx="785786" cy="753885"/>
          </a:xfrm>
          <a:prstGeom prst="rect">
            <a:avLst/>
          </a:prstGeom>
          <a:noFill/>
        </p:spPr>
      </p:pic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pic>
        <p:nvPicPr>
          <p:cNvPr id="11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4000504"/>
            <a:ext cx="785786" cy="753885"/>
          </a:xfrm>
          <a:prstGeom prst="rect">
            <a:avLst/>
          </a:prstGeom>
          <a:noFill/>
        </p:spPr>
      </p:pic>
      <p:pic>
        <p:nvPicPr>
          <p:cNvPr id="12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5072074"/>
            <a:ext cx="785786" cy="753885"/>
          </a:xfrm>
          <a:prstGeom prst="rect">
            <a:avLst/>
          </a:prstGeom>
          <a:noFill/>
        </p:spPr>
      </p:pic>
      <p:pic>
        <p:nvPicPr>
          <p:cNvPr id="13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6104115"/>
            <a:ext cx="785786" cy="753885"/>
          </a:xfrm>
          <a:prstGeom prst="rect">
            <a:avLst/>
          </a:prstGeom>
          <a:noFill/>
        </p:spPr>
      </p:pic>
      <p:sp>
        <p:nvSpPr>
          <p:cNvPr id="15" name="Овал 14"/>
          <p:cNvSpPr/>
          <p:nvPr/>
        </p:nvSpPr>
        <p:spPr>
          <a:xfrm>
            <a:off x="2928926" y="2786058"/>
            <a:ext cx="3286148" cy="1857388"/>
          </a:xfrm>
          <a:prstGeom prst="ellipse">
            <a:avLst/>
          </a:prstGeom>
          <a:solidFill>
            <a:srgbClr val="F5B1E3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000232" y="2857496"/>
            <a:ext cx="485778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Этапы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работы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</a:t>
            </a:r>
            <a:r>
              <a:rPr lang="ru-RU" sz="3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ад проектом</a:t>
            </a:r>
            <a:endParaRPr lang="ru-RU" sz="3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85786" y="642918"/>
            <a:ext cx="3286148" cy="1857388"/>
          </a:xfrm>
          <a:prstGeom prst="ellipse">
            <a:avLst/>
          </a:prstGeom>
          <a:solidFill>
            <a:srgbClr val="F5B1E3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214942" y="571480"/>
            <a:ext cx="3286148" cy="1857388"/>
          </a:xfrm>
          <a:prstGeom prst="ellipse">
            <a:avLst/>
          </a:prstGeom>
          <a:solidFill>
            <a:srgbClr val="F5B1E3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714348" y="4714884"/>
            <a:ext cx="3286148" cy="1857388"/>
          </a:xfrm>
          <a:prstGeom prst="ellipse">
            <a:avLst/>
          </a:prstGeom>
          <a:solidFill>
            <a:srgbClr val="F5B1E3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5000628" y="4714884"/>
            <a:ext cx="3286148" cy="1857388"/>
          </a:xfrm>
          <a:prstGeom prst="ellipse">
            <a:avLst/>
          </a:prstGeom>
          <a:solidFill>
            <a:srgbClr val="F5B1E3">
              <a:alpha val="96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0" y="1071546"/>
            <a:ext cx="4857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«Здравствуй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книга»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286216" y="1000108"/>
            <a:ext cx="4857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«Берегите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книги!»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4929198"/>
            <a:ext cx="4857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«Мы – 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юные писатели»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286216" y="4929198"/>
            <a:ext cx="485778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«Мы рисуем</a:t>
            </a:r>
          </a:p>
          <a:p>
            <a:pPr algn="ctr"/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книгу!»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 стрелкой 29"/>
          <p:cNvCxnSpPr/>
          <p:nvPr/>
        </p:nvCxnSpPr>
        <p:spPr>
          <a:xfrm rot="5400000" flipH="1" flipV="1">
            <a:off x="5822165" y="2536025"/>
            <a:ext cx="50006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V="1">
            <a:off x="2857488" y="2643182"/>
            <a:ext cx="357190" cy="357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0800000" flipV="1">
            <a:off x="2571736" y="4357694"/>
            <a:ext cx="42862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5929322" y="4357694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8214" y="3071810"/>
            <a:ext cx="785786" cy="753885"/>
          </a:xfrm>
          <a:prstGeom prst="rect">
            <a:avLst/>
          </a:prstGeom>
          <a:noFill/>
        </p:spPr>
      </p:pic>
      <p:pic>
        <p:nvPicPr>
          <p:cNvPr id="5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8214" y="2000240"/>
            <a:ext cx="785786" cy="753885"/>
          </a:xfrm>
          <a:prstGeom prst="rect">
            <a:avLst/>
          </a:prstGeom>
          <a:noFill/>
        </p:spPr>
      </p:pic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pic>
        <p:nvPicPr>
          <p:cNvPr id="11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8214" y="4000504"/>
            <a:ext cx="785786" cy="753885"/>
          </a:xfrm>
          <a:prstGeom prst="rect">
            <a:avLst/>
          </a:prstGeom>
          <a:noFill/>
        </p:spPr>
      </p:pic>
      <p:pic>
        <p:nvPicPr>
          <p:cNvPr id="12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8214" y="5072074"/>
            <a:ext cx="785786" cy="753885"/>
          </a:xfrm>
          <a:prstGeom prst="rect">
            <a:avLst/>
          </a:prstGeom>
          <a:noFill/>
        </p:spPr>
      </p:pic>
      <p:pic>
        <p:nvPicPr>
          <p:cNvPr id="13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58214" y="6104115"/>
            <a:ext cx="785786" cy="7538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500034" y="0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Здравствуй книга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86116" y="428604"/>
            <a:ext cx="25717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Формы работы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00100" y="1000108"/>
            <a:ext cx="5715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Беседа: «Из чего состоит книга»</a:t>
            </a:r>
          </a:p>
        </p:txBody>
      </p:sp>
      <p:pic>
        <p:nvPicPr>
          <p:cNvPr id="2050" name="Picture 2" descr="F:\DCIM\101MSDCF\DSC0507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357290" y="1928802"/>
            <a:ext cx="2251298" cy="193743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</p:pic>
      <p:sp>
        <p:nvSpPr>
          <p:cNvPr id="26" name="Прямоугольник 25"/>
          <p:cNvSpPr/>
          <p:nvPr/>
        </p:nvSpPr>
        <p:spPr>
          <a:xfrm>
            <a:off x="785786" y="1428736"/>
            <a:ext cx="6572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- Выставка: «Любимые книги детей»</a:t>
            </a:r>
            <a:endParaRPr lang="ru-RU" sz="2400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7290" y="4000504"/>
            <a:ext cx="60722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- Создание в группе уголка для книг</a:t>
            </a:r>
            <a:endParaRPr lang="ru-RU" sz="24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-2000296" y="4429132"/>
            <a:ext cx="1007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- С</a:t>
            </a:r>
            <a:r>
              <a:rPr lang="en-US" sz="2400" b="1" dirty="0" smtClean="0">
                <a:solidFill>
                  <a:srgbClr val="1F497D">
                    <a:lumMod val="75000"/>
                  </a:srgbClr>
                </a:solidFill>
              </a:rPr>
              <a:t>/</a:t>
            </a:r>
            <a:r>
              <a:rPr lang="ru-RU" sz="2400" b="1" dirty="0" err="1" smtClean="0">
                <a:solidFill>
                  <a:srgbClr val="1F497D">
                    <a:lumMod val="75000"/>
                  </a:srgbClr>
                </a:solidFill>
              </a:rPr>
              <a:t>р</a:t>
            </a:r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</a:rPr>
              <a:t> игра «Библиотека»</a:t>
            </a:r>
            <a:endParaRPr lang="ru-RU" sz="2400" dirty="0">
              <a:solidFill>
                <a:prstClr val="white"/>
              </a:solidFill>
            </a:endParaRPr>
          </a:p>
        </p:txBody>
      </p:sp>
      <p:pic>
        <p:nvPicPr>
          <p:cNvPr id="2051" name="Picture 3" descr="F:\DCIM\101MSDCF\DSC05079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357686" y="1928802"/>
            <a:ext cx="2476517" cy="192882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2052" name="Picture 4" descr="F:\DCIM\101MSDCF\DSC0509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42910" y="4929198"/>
            <a:ext cx="2460170" cy="1661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F:\DCIM\101MSDCF\DSC0509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500430" y="4857760"/>
            <a:ext cx="2200271" cy="1727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F:\DCIM\101MSDCF\DSC05097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5929322" y="4857760"/>
            <a:ext cx="2550371" cy="1781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3071810"/>
            <a:ext cx="785786" cy="753885"/>
          </a:xfrm>
          <a:prstGeom prst="rect">
            <a:avLst/>
          </a:prstGeom>
          <a:noFill/>
        </p:spPr>
      </p:pic>
      <p:pic>
        <p:nvPicPr>
          <p:cNvPr id="5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2000240"/>
            <a:ext cx="785786" cy="753885"/>
          </a:xfrm>
          <a:prstGeom prst="rect">
            <a:avLst/>
          </a:prstGeom>
          <a:noFill/>
        </p:spPr>
      </p:pic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pic>
        <p:nvPicPr>
          <p:cNvPr id="11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4000504"/>
            <a:ext cx="785786" cy="753885"/>
          </a:xfrm>
          <a:prstGeom prst="rect">
            <a:avLst/>
          </a:prstGeom>
          <a:noFill/>
        </p:spPr>
      </p:pic>
      <p:pic>
        <p:nvPicPr>
          <p:cNvPr id="12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5072074"/>
            <a:ext cx="785786" cy="753885"/>
          </a:xfrm>
          <a:prstGeom prst="rect">
            <a:avLst/>
          </a:prstGeom>
          <a:noFill/>
        </p:spPr>
      </p:pic>
      <p:pic>
        <p:nvPicPr>
          <p:cNvPr id="13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58214" y="6104115"/>
            <a:ext cx="785786" cy="7538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857356" y="571480"/>
            <a:ext cx="828680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Берегите книгу</a:t>
            </a:r>
            <a:endParaRPr lang="ru-RU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2428868"/>
            <a:ext cx="87868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>
              <a:buFontTx/>
              <a:buChar char="-"/>
            </a:pPr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</a:rPr>
              <a:t>Ситуативный разговор: «Нужно ли беречь книгу?»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4143380"/>
            <a:ext cx="87868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Трудовая деятельность в центре книги: </a:t>
            </a:r>
          </a:p>
          <a:p>
            <a:pPr algn="ctr">
              <a:buFontTx/>
              <a:buChar char="-"/>
            </a:pP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4800" b="1" dirty="0" err="1" smtClean="0">
                <a:solidFill>
                  <a:schemeClr val="tx2">
                    <a:lumMod val="75000"/>
                  </a:schemeClr>
                </a:solidFill>
              </a:rPr>
              <a:t>Книжкина</a:t>
            </a:r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 больница»</a:t>
            </a:r>
          </a:p>
        </p:txBody>
      </p:sp>
      <p:pic>
        <p:nvPicPr>
          <p:cNvPr id="19" name="Picture 2" descr="D:\Работа\персонажи мультики\леопольд1c8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57224" y="285728"/>
            <a:ext cx="209983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3786190"/>
            <a:ext cx="785786" cy="753885"/>
          </a:xfrm>
          <a:prstGeom prst="rect">
            <a:avLst/>
          </a:prstGeom>
          <a:noFill/>
        </p:spPr>
      </p:pic>
      <p:pic>
        <p:nvPicPr>
          <p:cNvPr id="7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2857496"/>
            <a:ext cx="785786" cy="753885"/>
          </a:xfrm>
          <a:prstGeom prst="rect">
            <a:avLst/>
          </a:prstGeom>
          <a:noFill/>
        </p:spPr>
      </p:pic>
      <p:pic>
        <p:nvPicPr>
          <p:cNvPr id="8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857364"/>
            <a:ext cx="785786" cy="753885"/>
          </a:xfrm>
          <a:prstGeom prst="rect">
            <a:avLst/>
          </a:prstGeom>
          <a:noFill/>
        </p:spPr>
      </p:pic>
      <p:pic>
        <p:nvPicPr>
          <p:cNvPr id="9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928670"/>
            <a:ext cx="785786" cy="753885"/>
          </a:xfrm>
          <a:prstGeom prst="rect">
            <a:avLst/>
          </a:prstGeom>
          <a:noFill/>
        </p:spPr>
      </p:pic>
      <p:pic>
        <p:nvPicPr>
          <p:cNvPr id="10" name="Picture 3" descr="D:\Работа\boy1\Baby 40 Design by Ginger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785786" cy="753885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857192" y="0"/>
            <a:ext cx="828680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8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Мы юные писатели</a:t>
            </a:r>
            <a:endParaRPr lang="ru-RU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642918"/>
            <a:ext cx="792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Формы работы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Чтение художественной литературы по теме: «Овощи», «Ягоды»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Придумывание загадок и ребусов на тему «Овощи»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8662" y="4357694"/>
            <a:ext cx="9501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Организация экскурсии на пруд.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Наблюдение за гусеницей, за бабочкой </a:t>
            </a:r>
          </a:p>
        </p:txBody>
      </p:sp>
      <p:pic>
        <p:nvPicPr>
          <p:cNvPr id="3074" name="Picture 2" descr="F:\DCIM\101MSDCF\DSC0509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71538" y="2357430"/>
            <a:ext cx="2285984" cy="17144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5" name="Picture 3" descr="F:\DCIM\101MSDCF\DSC05094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868" y="2357430"/>
            <a:ext cx="2262704" cy="17998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6" name="Picture 4" descr="F:\DCIM\101MSDCF\DSC05093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000760" y="2357430"/>
            <a:ext cx="2771022" cy="18527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077" name="Picture 5" descr="F:\DCIM\101MSDCF\DSC05060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000100" y="5214950"/>
            <a:ext cx="2071702" cy="143533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078" name="Picture 6" descr="F:\DCIM\101MSDCF\DSC05104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3714744" y="5214950"/>
            <a:ext cx="2297884" cy="14503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85728"/>
            <a:ext cx="65410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Придумывание сказок про гусеницу.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Рассматривание альбома «Ягоды», сбор ягод.</a:t>
            </a:r>
          </a:p>
        </p:txBody>
      </p:sp>
      <p:pic>
        <p:nvPicPr>
          <p:cNvPr id="4098" name="Picture 2" descr="F:\DCIM\101MSDCF\DSC0506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28663" y="1142984"/>
            <a:ext cx="3071834" cy="2303875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357158" y="3643314"/>
            <a:ext cx="730052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Ситуативный разговор «Маша заблудилась в лесу».</a:t>
            </a:r>
          </a:p>
          <a:p>
            <a:pPr>
              <a:buFontTx/>
              <a:buChar char="-"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Развивающие игры: «Сказки» «Любимые сказки»</a:t>
            </a:r>
          </a:p>
        </p:txBody>
      </p:sp>
      <p:pic>
        <p:nvPicPr>
          <p:cNvPr id="4099" name="Picture 3" descr="F:\DCIM\101MSDCF\DSC05080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85786" y="4554124"/>
            <a:ext cx="2928958" cy="2196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100" name="Picture 4" descr="F:\DCIM\101MSDCF\DSC0508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714876" y="4500570"/>
            <a:ext cx="2876398" cy="21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694</Words>
  <Application>Microsoft Office PowerPoint</Application>
  <PresentationFormat>Экран (4:3)</PresentationFormat>
  <Paragraphs>104</Paragraphs>
  <Slides>17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Продукт проекта: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Клюшкины</cp:lastModifiedBy>
  <cp:revision>51</cp:revision>
  <dcterms:created xsi:type="dcterms:W3CDTF">2013-09-08T17:10:06Z</dcterms:created>
  <dcterms:modified xsi:type="dcterms:W3CDTF">2014-11-07T06:38:37Z</dcterms:modified>
</cp:coreProperties>
</file>