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8" r:id="rId2"/>
    <p:sldId id="257" r:id="rId3"/>
    <p:sldId id="262" r:id="rId4"/>
    <p:sldId id="265" r:id="rId5"/>
    <p:sldId id="266" r:id="rId6"/>
    <p:sldId id="267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6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  <a:srgbClr val="FFCC00"/>
    <a:srgbClr val="F1B43B"/>
    <a:srgbClr val="23F97A"/>
    <a:srgbClr val="DF21A9"/>
    <a:srgbClr val="003300"/>
    <a:srgbClr val="FFFF00"/>
    <a:srgbClr val="99FF66"/>
    <a:srgbClr val="006600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1" autoAdjust="0"/>
  </p:normalViewPr>
  <p:slideViewPr>
    <p:cSldViewPr>
      <p:cViewPr>
        <p:scale>
          <a:sx n="80" d="100"/>
          <a:sy n="80" d="100"/>
        </p:scale>
        <p:origin x="-216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9AB7F-AA4F-4411-93C4-94FDA0345335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1D64A-AD59-4CCF-B848-5D9DEA675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438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1D64A-AD59-4CCF-B848-5D9DEA675CF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5499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1D64A-AD59-4CCF-B848-5D9DEA675CF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2449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1D64A-AD59-4CCF-B848-5D9DEA675CF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945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904D-6DBA-443B-B29B-9A0DB4D84A7A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C1B6-F291-449E-88F6-6EC7576FA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440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904D-6DBA-443B-B29B-9A0DB4D84A7A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C1B6-F291-449E-88F6-6EC7576FA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3184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904D-6DBA-443B-B29B-9A0DB4D84A7A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C1B6-F291-449E-88F6-6EC7576FA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701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904D-6DBA-443B-B29B-9A0DB4D84A7A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C1B6-F291-449E-88F6-6EC7576FA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285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904D-6DBA-443B-B29B-9A0DB4D84A7A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C1B6-F291-449E-88F6-6EC7576FA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4165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904D-6DBA-443B-B29B-9A0DB4D84A7A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C1B6-F291-449E-88F6-6EC7576FA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279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904D-6DBA-443B-B29B-9A0DB4D84A7A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C1B6-F291-449E-88F6-6EC7576FA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30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904D-6DBA-443B-B29B-9A0DB4D84A7A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C1B6-F291-449E-88F6-6EC7576FA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603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904D-6DBA-443B-B29B-9A0DB4D84A7A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C1B6-F291-449E-88F6-6EC7576FA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045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904D-6DBA-443B-B29B-9A0DB4D84A7A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C1B6-F291-449E-88F6-6EC7576FA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056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904D-6DBA-443B-B29B-9A0DB4D84A7A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C1B6-F291-449E-88F6-6EC7576FA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966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F904D-6DBA-443B-B29B-9A0DB4D84A7A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FC1B6-F291-449E-88F6-6EC7576FA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315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IMG_75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7772400" cy="24066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Будь природе  другом!</a:t>
            </a:r>
            <a:endParaRPr lang="ru-RU" sz="8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03848" y="3886200"/>
            <a:ext cx="6120680" cy="1752600"/>
          </a:xfrm>
        </p:spPr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ru-RU" sz="7700" b="1" dirty="0" smtClean="0">
                <a:solidFill>
                  <a:srgbClr val="FF0000"/>
                </a:solidFill>
                <a:latin typeface="+mn-lt"/>
              </a:rPr>
              <a:t>Проект  по  экологии            </a:t>
            </a:r>
          </a:p>
          <a:p>
            <a:pPr>
              <a:defRPr/>
            </a:pPr>
            <a:r>
              <a:rPr lang="ru-RU" sz="4800" b="1" dirty="0">
                <a:solidFill>
                  <a:srgbClr val="FF0000"/>
                </a:solidFill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          </a:t>
            </a:r>
            <a:r>
              <a:rPr lang="ru-RU" sz="4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7700" b="1" dirty="0" smtClean="0">
                <a:solidFill>
                  <a:srgbClr val="FF0000"/>
                </a:solidFill>
                <a:latin typeface="+mn-lt"/>
              </a:rPr>
              <a:t>Старшая  группа</a:t>
            </a:r>
          </a:p>
          <a:p>
            <a:pPr>
              <a:defRPr/>
            </a:pPr>
            <a:r>
              <a:rPr lang="ru-RU" sz="7700" b="1" dirty="0" smtClean="0">
                <a:solidFill>
                  <a:srgbClr val="FF0000"/>
                </a:solidFill>
              </a:rPr>
              <a:t>Воспитатель  Шкуро  Е. В.</a:t>
            </a:r>
            <a:endParaRPr lang="ru-RU" sz="7700" b="1" dirty="0" smtClean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51957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055"/>
    </mc:Choice>
    <mc:Fallback>
      <p:transition spd="slow" advTm="405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202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0"/>
            <a:ext cx="778671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Художественное  творчество:</a:t>
            </a:r>
          </a:p>
          <a:p>
            <a:pPr marL="0" indent="0">
              <a:buNone/>
            </a:pPr>
            <a:r>
              <a:rPr lang="ru-RU" sz="2400" b="1" u="sng" dirty="0">
                <a:solidFill>
                  <a:srgbClr val="FF0066"/>
                </a:solidFill>
              </a:rPr>
              <a:t>-  Рисование  на  тему  </a:t>
            </a:r>
            <a:r>
              <a:rPr lang="ru-RU" sz="2000" b="1" dirty="0"/>
              <a:t>«Картинка про лето</a:t>
            </a:r>
            <a:r>
              <a:rPr lang="ru-RU" sz="2000" b="1" dirty="0" smtClean="0"/>
              <a:t>», «</a:t>
            </a:r>
            <a:r>
              <a:rPr lang="ru-RU" sz="2000" b="1" dirty="0"/>
              <a:t>Осенний  лес</a:t>
            </a:r>
            <a:r>
              <a:rPr lang="ru-RU" sz="2000" b="1" dirty="0" smtClean="0"/>
              <a:t>»,</a:t>
            </a:r>
            <a:r>
              <a:rPr lang="ru-RU" sz="2000" b="1" dirty="0"/>
              <a:t> </a:t>
            </a:r>
            <a:r>
              <a:rPr lang="ru-RU" sz="2000" b="1" dirty="0" smtClean="0"/>
              <a:t> «</a:t>
            </a:r>
            <a:r>
              <a:rPr lang="ru-RU" sz="2000" b="1" dirty="0"/>
              <a:t>Зима», </a:t>
            </a:r>
            <a:r>
              <a:rPr lang="ru-RU" sz="2000" b="1" dirty="0" smtClean="0"/>
              <a:t> «</a:t>
            </a:r>
            <a:r>
              <a:rPr lang="ru-RU" sz="2000" b="1" dirty="0"/>
              <a:t>Рисование  узора  из  снежинок»,</a:t>
            </a:r>
          </a:p>
          <a:p>
            <a:pPr marL="0" indent="0">
              <a:buNone/>
            </a:pPr>
            <a:r>
              <a:rPr lang="ru-RU" sz="2000" b="1" dirty="0"/>
              <a:t>«Большие  и  маленькие  ели</a:t>
            </a:r>
            <a:r>
              <a:rPr lang="ru-RU" sz="2000" b="1" dirty="0" smtClean="0"/>
              <a:t>»,  «Красивое развесистое дерево зимой», «Пришла  весна,  прилетели  птицы», «Лесные  ягоды», «Цветут  сады».</a:t>
            </a:r>
          </a:p>
          <a:p>
            <a:pPr marL="0" indent="0">
              <a:buNone/>
            </a:pPr>
            <a:r>
              <a:rPr lang="ru-RU" sz="2400" b="1" u="sng" dirty="0" smtClean="0">
                <a:solidFill>
                  <a:srgbClr val="FF0066"/>
                </a:solidFill>
              </a:rPr>
              <a:t>-  Аппликация </a:t>
            </a:r>
            <a:r>
              <a:rPr lang="ru-RU" sz="2000" b="1" dirty="0" smtClean="0"/>
              <a:t>– «На  лесной  полянке  выросли  грибы», «Огурцы  и  помидоры лежат на тарелке», «Блюдо с  фруктами  и  ягодами», «Красивые  рыбки  в  аквариуме», «Цветы в вазе»,</a:t>
            </a:r>
          </a:p>
          <a:p>
            <a:pPr marL="0" indent="0">
              <a:buNone/>
            </a:pPr>
            <a:r>
              <a:rPr lang="ru-RU" sz="2000" b="1" dirty="0" smtClean="0"/>
              <a:t>«Весенний  ковёр».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-  </a:t>
            </a:r>
            <a:r>
              <a:rPr lang="ru-RU" sz="2400" b="1" u="sng" dirty="0" smtClean="0">
                <a:solidFill>
                  <a:srgbClr val="FF0066"/>
                </a:solidFill>
              </a:rPr>
              <a:t>Лепка</a:t>
            </a:r>
            <a:r>
              <a:rPr lang="ru-RU" sz="2000" b="1" dirty="0" smtClean="0">
                <a:solidFill>
                  <a:srgbClr val="FF0066"/>
                </a:solidFill>
              </a:rPr>
              <a:t>  </a:t>
            </a:r>
            <a:r>
              <a:rPr lang="ru-RU" sz="2000" b="1" dirty="0" smtClean="0"/>
              <a:t>фруктов, цветка, зайчика, «Щенок», птиц, индюка, «Белочка  грызёт  орешки», </a:t>
            </a:r>
          </a:p>
          <a:p>
            <a:pPr>
              <a:buFontTx/>
              <a:buChar char="-"/>
            </a:pP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5865515"/>
          </a:xfrm>
        </p:spPr>
        <p:txBody>
          <a:bodyPr>
            <a:normAutofit/>
          </a:bodyPr>
          <a:lstStyle/>
          <a:p>
            <a:endParaRPr lang="ru-RU" sz="2000" b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28176950"/>
      </p:ext>
    </p:extLst>
  </p:cSld>
  <p:clrMapOvr>
    <a:masterClrMapping/>
  </p:clrMapOvr>
  <p:transition spd="slow" advTm="1588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5852" y="0"/>
            <a:ext cx="7858148" cy="6858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Коммуникация:</a:t>
            </a:r>
          </a:p>
          <a:p>
            <a:pPr marL="0" indent="0">
              <a:buNone/>
            </a:pPr>
            <a:endParaRPr lang="ru-RU" sz="16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000" b="1" dirty="0" smtClean="0"/>
              <a:t>-  Рассматривание  картины  </a:t>
            </a:r>
          </a:p>
          <a:p>
            <a:pPr marL="0" indent="0">
              <a:buNone/>
            </a:pPr>
            <a:r>
              <a:rPr lang="ru-RU" sz="2000" b="1" dirty="0" smtClean="0"/>
              <a:t>И. Левитана  «Берёзовая  роща»;</a:t>
            </a:r>
          </a:p>
          <a:p>
            <a:pPr>
              <a:buFontTx/>
              <a:buChar char="-"/>
            </a:pPr>
            <a:r>
              <a:rPr lang="ru-RU" sz="2000" b="1" dirty="0" smtClean="0"/>
              <a:t>Рассказ  по  картине </a:t>
            </a:r>
          </a:p>
          <a:p>
            <a:pPr marL="0" indent="0">
              <a:buNone/>
            </a:pPr>
            <a:r>
              <a:rPr lang="ru-RU" sz="2000" b="1" dirty="0" smtClean="0"/>
              <a:t> И. Левитана  «Золотая  осень»;</a:t>
            </a:r>
          </a:p>
          <a:p>
            <a:pPr marL="0" indent="0">
              <a:buNone/>
            </a:pPr>
            <a:r>
              <a:rPr lang="ru-RU" sz="2000" b="1" dirty="0" smtClean="0"/>
              <a:t>-  Рассматривание  и  описание  картины  И. Шишкина  «Рожь»;</a:t>
            </a:r>
          </a:p>
          <a:p>
            <a:pPr marL="0" indent="0">
              <a:buNone/>
            </a:pPr>
            <a:r>
              <a:rPr lang="ru-RU" sz="2000" b="1" dirty="0" smtClean="0"/>
              <a:t>-  Составление  рассказа  по  картине  В. М. Васнецова  «Богатыри»;</a:t>
            </a:r>
          </a:p>
          <a:p>
            <a:pPr>
              <a:buFontTx/>
              <a:buChar char="-"/>
            </a:pPr>
            <a:r>
              <a:rPr lang="ru-RU" sz="2000" b="1" dirty="0" smtClean="0"/>
              <a:t>Рассказ  по  картине  </a:t>
            </a:r>
          </a:p>
          <a:p>
            <a:pPr marL="0" indent="0">
              <a:buNone/>
            </a:pPr>
            <a:r>
              <a:rPr lang="ru-RU" sz="2000" b="1" dirty="0" smtClean="0"/>
              <a:t>И. И. Шишкина  «Зима»;</a:t>
            </a:r>
          </a:p>
          <a:p>
            <a:pPr>
              <a:buFontTx/>
              <a:buChar char="-"/>
            </a:pPr>
            <a:r>
              <a:rPr lang="ru-RU" sz="2000" b="1" dirty="0" smtClean="0"/>
              <a:t>Рассказ  по  картине  </a:t>
            </a:r>
          </a:p>
          <a:p>
            <a:pPr marL="0" indent="0">
              <a:buNone/>
            </a:pPr>
            <a:r>
              <a:rPr lang="ru-RU" sz="2000" b="1" dirty="0" smtClean="0"/>
              <a:t>А. К. </a:t>
            </a:r>
            <a:r>
              <a:rPr lang="ru-RU" sz="2000" b="1" dirty="0" err="1" smtClean="0"/>
              <a:t>Саврасова</a:t>
            </a:r>
            <a:r>
              <a:rPr lang="ru-RU" sz="2000" b="1" dirty="0" smtClean="0"/>
              <a:t>  «Грачи  прилетели»;</a:t>
            </a:r>
          </a:p>
          <a:p>
            <a:pPr marL="0" indent="0">
              <a:buNone/>
            </a:pPr>
            <a:r>
              <a:rPr lang="ru-RU" sz="2000" b="1" dirty="0" smtClean="0"/>
              <a:t>-  Рассматривание  картины </a:t>
            </a:r>
          </a:p>
          <a:p>
            <a:pPr marL="0" indent="0">
              <a:buNone/>
            </a:pPr>
            <a:r>
              <a:rPr lang="ru-RU" sz="2000" b="1" dirty="0" smtClean="0"/>
              <a:t>К. Ф. </a:t>
            </a:r>
            <a:r>
              <a:rPr lang="ru-RU" sz="2000" b="1" dirty="0" err="1" smtClean="0"/>
              <a:t>Юона</a:t>
            </a:r>
            <a:r>
              <a:rPr lang="ru-RU" sz="2000" b="1" dirty="0" smtClean="0"/>
              <a:t>  «Русская  зима».</a:t>
            </a:r>
          </a:p>
          <a:p>
            <a:pPr marL="0" indent="0">
              <a:buNone/>
            </a:pPr>
            <a:endParaRPr lang="ru-RU" sz="2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5865515"/>
          </a:xfrm>
        </p:spPr>
        <p:txBody>
          <a:bodyPr/>
          <a:lstStyle/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24917259"/>
      </p:ext>
    </p:extLst>
  </p:cSld>
  <p:clrMapOvr>
    <a:masterClrMapping/>
  </p:clrMapOvr>
  <p:transition spd="slow" advTm="3377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4644008" y="0"/>
            <a:ext cx="4499992" cy="6957392"/>
          </a:xfrm>
          <a:solidFill>
            <a:srgbClr val="FFFF66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 художественной литературы:</a:t>
            </a:r>
            <a:endParaRPr lang="ru-RU" sz="1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 Трутнева  «Улетает  лето», «Улетает  осень»;</a:t>
            </a:r>
          </a:p>
          <a:p>
            <a:pPr>
              <a:buFontTx/>
              <a:buChar char="-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Чаплин  «Белка»;</a:t>
            </a:r>
          </a:p>
          <a:p>
            <a:pPr>
              <a:buFontTx/>
              <a:buChar char="-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Телешов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Крупеничка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</a:t>
            </a:r>
          </a:p>
          <a:p>
            <a:pPr>
              <a:buFontTx/>
              <a:buChar char="-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 Суриков  «Вот  моя  деревня»;</a:t>
            </a:r>
          </a:p>
          <a:p>
            <a:pPr>
              <a:buFontTx/>
              <a:buChar char="-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Есенин  «Берёза»;</a:t>
            </a:r>
          </a:p>
          <a:p>
            <a:pPr>
              <a:buFontTx/>
              <a:buChar char="-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Ненецкая  сказка  «Кукушка»;</a:t>
            </a:r>
          </a:p>
          <a:p>
            <a:pPr>
              <a:buFontTx/>
              <a:buChar char="-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Русская  народная  сказка  «Заяц –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хваста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</a:t>
            </a:r>
          </a:p>
          <a:p>
            <a:pPr>
              <a:buFontTx/>
              <a:buChar char="-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Снегирёв  «Пингвиний  пляж»;</a:t>
            </a:r>
          </a:p>
          <a:p>
            <a:pPr>
              <a:buFontTx/>
              <a:buChar char="-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Белоусова  «Весенняя  гостья»;</a:t>
            </a:r>
          </a:p>
          <a:p>
            <a:pPr>
              <a:buFontTx/>
              <a:buChar char="-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 Паустовский  «Кот – ворюга»;</a:t>
            </a:r>
          </a:p>
          <a:p>
            <a:pPr>
              <a:buFontTx/>
              <a:buChar char="-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 Киплинг  «Слонёнок». </a:t>
            </a:r>
          </a:p>
          <a:p>
            <a:pPr marL="0" indent="0">
              <a:buNone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ru-RU" sz="2000" b="1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:\ОСЕНЬ\IMG_20131018_1108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6957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85978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18474">
        <p:zoom dir="in"/>
      </p:transition>
    </mc:Choice>
    <mc:Fallback>
      <p:transition spd="slow" advTm="18474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71599" y="692696"/>
            <a:ext cx="864097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586551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Экскурсии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 природу  </a:t>
            </a:r>
          </a:p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 разное  время  года  </a:t>
            </a:r>
          </a:p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наблюдение  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её 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изменениями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F:\ОСЕНЬ\IMG_20131018_1121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579613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75200772"/>
      </p:ext>
    </p:extLst>
  </p:cSld>
  <p:clrMapOvr>
    <a:masterClrMapping/>
  </p:clrMapOvr>
  <p:transition spd="slow" advTm="932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u="sng" dirty="0" smtClean="0">
                <a:solidFill>
                  <a:srgbClr val="DF21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Формы работы с родителями</a:t>
            </a:r>
            <a:endParaRPr lang="ru-RU" sz="4000" b="1" u="sng" dirty="0">
              <a:solidFill>
                <a:srgbClr val="DF21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5693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868144" y="1124744"/>
            <a:ext cx="2818656" cy="54005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:\30. 10\PICT06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6012160" cy="5733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6012160" y="1124744"/>
            <a:ext cx="2664296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660066"/>
                </a:solidFill>
              </a:rPr>
              <a:t>1.  Участие  и  оказание  помощи  в  подготовке  и  проведение мероприятий  в  детском  саду  (конкурсы  поделок, рисунков, развлечения, музыкальные  досуги и  другие).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660066"/>
                </a:solidFill>
              </a:rPr>
              <a:t>2.  Анкетирование  с  целью  ознакомления  с  семейным  опытом экологического  воспитания</a:t>
            </a:r>
            <a:endParaRPr lang="ru-RU" sz="2000" b="1" dirty="0">
              <a:solidFill>
                <a:srgbClr val="66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307249303"/>
      </p:ext>
    </p:extLst>
  </p:cSld>
  <p:clrMapOvr>
    <a:masterClrMapping/>
  </p:clrMapOvr>
  <p:transition spd="slow" advTm="1607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5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Ожидаемый  результат:</a:t>
            </a:r>
            <a:r>
              <a:rPr lang="ru-RU" sz="5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sz="5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3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0" y="1600200"/>
            <a:ext cx="8892480" cy="5257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>
                <a:solidFill>
                  <a:srgbClr val="006600"/>
                </a:solidFill>
              </a:rPr>
              <a:t>- </a:t>
            </a:r>
            <a:r>
              <a:rPr lang="ru-RU" sz="8000" b="1" dirty="0">
                <a:solidFill>
                  <a:srgbClr val="006600"/>
                </a:solidFill>
              </a:rPr>
              <a:t>создание необходимых условий для организации деятельности ДОУ по экологическому воспитанию;</a:t>
            </a:r>
          </a:p>
          <a:p>
            <a:pPr marL="0" indent="0">
              <a:buNone/>
            </a:pPr>
            <a:r>
              <a:rPr lang="ru-RU" sz="8000" b="1" dirty="0" smtClean="0">
                <a:solidFill>
                  <a:srgbClr val="006600"/>
                </a:solidFill>
              </a:rPr>
              <a:t>-  у </a:t>
            </a:r>
            <a:r>
              <a:rPr lang="ru-RU" sz="8000" b="1" dirty="0">
                <a:solidFill>
                  <a:srgbClr val="006600"/>
                </a:solidFill>
              </a:rPr>
              <a:t>ребят сформируется стремление к исследованию объектов природы, они научатся делать выводы, устанавливать причинно-следственные </a:t>
            </a:r>
            <a:r>
              <a:rPr lang="ru-RU" sz="8000" b="1" dirty="0" smtClean="0">
                <a:solidFill>
                  <a:srgbClr val="006600"/>
                </a:solidFill>
              </a:rPr>
              <a:t>связи;</a:t>
            </a:r>
            <a:endParaRPr lang="ru-RU" sz="8000" b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ru-RU" sz="8000" b="1" dirty="0" smtClean="0">
                <a:solidFill>
                  <a:srgbClr val="006600"/>
                </a:solidFill>
              </a:rPr>
              <a:t>-  многие </a:t>
            </a:r>
            <a:r>
              <a:rPr lang="ru-RU" sz="8000" b="1" dirty="0">
                <a:solidFill>
                  <a:srgbClr val="006600"/>
                </a:solidFill>
              </a:rPr>
              <a:t>дети научатся проводить простейшие и сложные опыты, исследования объектов природы, будут с пользой для себя заниматься поисковой </a:t>
            </a:r>
            <a:r>
              <a:rPr lang="ru-RU" sz="8000" b="1" dirty="0" smtClean="0">
                <a:solidFill>
                  <a:srgbClr val="006600"/>
                </a:solidFill>
              </a:rPr>
              <a:t>деятельностью;</a:t>
            </a:r>
            <a:endParaRPr lang="ru-RU" sz="8000" b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ru-RU" sz="8000" b="1" dirty="0" smtClean="0">
                <a:solidFill>
                  <a:srgbClr val="006600"/>
                </a:solidFill>
              </a:rPr>
              <a:t>-  участники  проекта </a:t>
            </a:r>
            <a:r>
              <a:rPr lang="ru-RU" sz="8000" b="1" dirty="0">
                <a:solidFill>
                  <a:srgbClr val="006600"/>
                </a:solidFill>
              </a:rPr>
              <a:t>узнают много интересного из жизни растений (</a:t>
            </a:r>
            <a:r>
              <a:rPr lang="ru-RU" sz="8000" b="1" dirty="0" smtClean="0">
                <a:solidFill>
                  <a:srgbClr val="006600"/>
                </a:solidFill>
              </a:rPr>
              <a:t>деревья, кустарники, травы), </a:t>
            </a:r>
            <a:r>
              <a:rPr lang="ru-RU" sz="8000" b="1" dirty="0">
                <a:solidFill>
                  <a:srgbClr val="006600"/>
                </a:solidFill>
              </a:rPr>
              <a:t>исследуют опытным путем условия, необходимые для роста растений; научатся правильно ухаживать за растениями в уголке природы, в цветнике детского сада (рыхление, полив, прополка</a:t>
            </a:r>
            <a:r>
              <a:rPr lang="ru-RU" sz="8000" b="1" dirty="0" smtClean="0">
                <a:solidFill>
                  <a:srgbClr val="006600"/>
                </a:solidFill>
              </a:rPr>
              <a:t>);</a:t>
            </a:r>
          </a:p>
          <a:p>
            <a:pPr marL="0" indent="0">
              <a:buNone/>
            </a:pPr>
            <a:r>
              <a:rPr lang="ru-RU" sz="8000" b="1" dirty="0" smtClean="0">
                <a:solidFill>
                  <a:srgbClr val="006600"/>
                </a:solidFill>
              </a:rPr>
              <a:t>-  ребята </a:t>
            </a:r>
            <a:r>
              <a:rPr lang="ru-RU" sz="8000" b="1" dirty="0">
                <a:solidFill>
                  <a:srgbClr val="006600"/>
                </a:solidFill>
              </a:rPr>
              <a:t>научатся вести наблюдения за объектами живой и неживой природы, объяснять связи и цепочки в природе, выполнять Законы общего дома </a:t>
            </a:r>
            <a:r>
              <a:rPr lang="ru-RU" sz="8000" b="1" dirty="0" smtClean="0">
                <a:solidFill>
                  <a:srgbClr val="006600"/>
                </a:solidFill>
              </a:rPr>
              <a:t>природы.</a:t>
            </a:r>
          </a:p>
          <a:p>
            <a:pPr>
              <a:buFontTx/>
              <a:buChar char="-"/>
            </a:pPr>
            <a:endParaRPr lang="ru-RU" sz="8000" b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ru-RU" sz="8000" b="1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ru-RU" sz="8000" b="1" dirty="0"/>
          </a:p>
          <a:p>
            <a:pPr marL="0" indent="0">
              <a:buNone/>
            </a:pPr>
            <a:r>
              <a:rPr lang="ru-RU" sz="8000" b="1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678673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 advTm="55270">
        <p:cut/>
      </p:transition>
    </mc:Choice>
    <mc:Fallback>
      <p:transition advTm="5527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CC00"/>
                </a:solidFill>
              </a:rPr>
              <a:t>Актуальность  проекта</a:t>
            </a:r>
            <a:endParaRPr lang="ru-RU" sz="6000" dirty="0">
              <a:solidFill>
                <a:srgbClr val="FFCC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Учитывая, что государство одним из приоритетных направлений ставит вопрос об охране окружающей среды, экологическая грамотность, бережное и любовное отношение к природе стали аналогом выживания человека на нашей планете. Таким образом, экологическое образование – актуальная и главная задача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При ознакомлении детей с природой открываются возможности для эстетического, патриотического, нравственного воспитания. Общение </a:t>
            </a:r>
            <a:r>
              <a:rPr lang="ru-RU" sz="2400" dirty="0" smtClean="0"/>
              <a:t>с </a:t>
            </a:r>
            <a:r>
              <a:rPr lang="ru-RU" sz="2400" dirty="0"/>
              <a:t>природой обогащает духовную сферу человека, способствует формированию положительных качеств. Проведение собственных исследований, наблюдений позволяют обобщать, анализировать и способствовать экологически грамотному, безопасному для природы и собственного здоровья поведению. </a:t>
            </a:r>
            <a:endParaRPr lang="ru-RU" sz="2400" dirty="0" smtClean="0"/>
          </a:p>
          <a:p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285574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41012">
        <p:zoom dir="in"/>
      </p:transition>
    </mc:Choice>
    <mc:Fallback>
      <p:transition spd="slow" advTm="41012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922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F:\фотографии\DSC0273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0"/>
            <a:ext cx="5580112" cy="695739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0"/>
            <a:ext cx="3384376" cy="682665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Тип  проекта – </a:t>
            </a:r>
            <a:r>
              <a:rPr lang="ru-RU" sz="2400" b="1" dirty="0" smtClean="0">
                <a:solidFill>
                  <a:srgbClr val="7030A0"/>
                </a:solidFill>
              </a:rPr>
              <a:t>информационно -  ориентированный.</a:t>
            </a:r>
          </a:p>
          <a:p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Вид  проекта – </a:t>
            </a:r>
            <a:r>
              <a:rPr lang="ru-RU" sz="2400" b="1" dirty="0" smtClean="0">
                <a:solidFill>
                  <a:srgbClr val="7030A0"/>
                </a:solidFill>
              </a:rPr>
              <a:t>познавательно – исследовательский.</a:t>
            </a:r>
          </a:p>
          <a:p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Время  работы – </a:t>
            </a:r>
            <a:r>
              <a:rPr lang="ru-RU" sz="2400" b="1" dirty="0" smtClean="0">
                <a:solidFill>
                  <a:srgbClr val="7030A0"/>
                </a:solidFill>
              </a:rPr>
              <a:t>долгосрочный (октябрь – май). 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366787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5882"/>
    </mc:Choice>
    <mc:Fallback>
      <p:transition spd="slow" advTm="15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проекта</a:t>
            </a:r>
            <a:r>
              <a:rPr lang="ru-RU" sz="3600" b="1" dirty="0" smtClean="0">
                <a:solidFill>
                  <a:srgbClr val="000099"/>
                </a:solidFill>
              </a:rPr>
              <a:t>:  дети  старшей  группы, родители, воспитатели.</a:t>
            </a:r>
            <a:endParaRPr lang="ru-RU" sz="3600" b="1" dirty="0">
              <a:solidFill>
                <a:srgbClr val="000099"/>
              </a:solidFill>
            </a:endParaRPr>
          </a:p>
        </p:txBody>
      </p:sp>
      <p:pic>
        <p:nvPicPr>
          <p:cNvPr id="5" name="Picture 2" descr="F:\фотографии\DSC034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888431" cy="5040560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фотографии\DSC034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268760"/>
            <a:ext cx="4038600" cy="4968552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3707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9990">
        <p:split orient="vert"/>
      </p:transition>
    </mc:Choice>
    <mc:Fallback>
      <p:transition spd="slow" advTm="999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188640"/>
            <a:ext cx="1656184" cy="86409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16632"/>
            <a:ext cx="7643834" cy="662473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ru-RU" sz="6600" b="1" u="sng" dirty="0" smtClean="0">
                <a:solidFill>
                  <a:srgbClr val="DF21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endParaRPr lang="ru-RU" b="1" u="sng" dirty="0" smtClean="0">
              <a:solidFill>
                <a:srgbClr val="DF21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rgbClr val="003300"/>
                </a:solidFill>
              </a:rPr>
              <a:t>Формировать экологическую воспитанность дошкольников, активизировать мыслительно-поисковую деятельность детей. Создать условия, раскрывающие интеллектуальную и творческую потенциальность дошкольников, ориентированную на экологическое воспитание. 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249733849"/>
      </p:ext>
    </p:extLst>
  </p:cSld>
  <p:clrMapOvr>
    <a:masterClrMapping/>
  </p:clrMapOvr>
  <p:transition spd="slow" advTm="1472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600" b="1" dirty="0" smtClean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7715272" cy="6858000"/>
          </a:xfrm>
          <a:blipFill>
            <a:blip r:embed="rId3" cstate="print"/>
            <a:tile tx="0" ty="0" sx="100000" sy="100000" flip="none" algn="tl"/>
          </a:blipFill>
          <a:ln>
            <a:noFill/>
          </a:ln>
        </p:spPr>
        <p:txBody>
          <a:bodyPr>
            <a:normAutofit/>
          </a:bodyPr>
          <a:lstStyle/>
          <a:p>
            <a:r>
              <a:rPr lang="ru-RU" sz="6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r>
              <a:rPr lang="ru-RU" sz="2000" b="1" dirty="0" smtClean="0">
                <a:solidFill>
                  <a:srgbClr val="DF21A9"/>
                </a:solidFill>
              </a:rPr>
              <a:t>- прививать любовь к родной природе, подводить к пониманию ее хрупкой красоты, формировать к ней бережное отношение;</a:t>
            </a:r>
          </a:p>
          <a:p>
            <a:r>
              <a:rPr lang="ru-RU" sz="2000" b="1" dirty="0" smtClean="0">
                <a:solidFill>
                  <a:srgbClr val="DF21A9"/>
                </a:solidFill>
              </a:rPr>
              <a:t> - воспитывать любовь к Родине, расширять кругозор, передавая знания об истории, достопримечательностях и экологии родного края, села;</a:t>
            </a:r>
          </a:p>
          <a:p>
            <a:r>
              <a:rPr lang="ru-RU" sz="2000" b="1" dirty="0" smtClean="0">
                <a:solidFill>
                  <a:srgbClr val="DF21A9"/>
                </a:solidFill>
              </a:rPr>
              <a:t>- познакомить детей с правилами поведения на природе, уточнить экологические запреты.</a:t>
            </a:r>
          </a:p>
          <a:p>
            <a:endParaRPr lang="ru-RU" sz="2000" b="1" dirty="0">
              <a:solidFill>
                <a:srgbClr val="DF21A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60398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21482">
        <p:split orient="vert"/>
      </p:transition>
    </mc:Choice>
    <mc:Fallback>
      <p:transition spd="slow" advTm="2148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 работы</a:t>
            </a:r>
            <a:endParaRPr lang="ru-RU" sz="8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8" indent="0">
              <a:buNone/>
            </a:pPr>
            <a:r>
              <a:rPr lang="ru-RU" sz="4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1.Подготовительный</a:t>
            </a:r>
            <a:r>
              <a:rPr lang="ru-RU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r>
              <a:rPr lang="ru-RU" sz="2800" b="1" dirty="0" smtClean="0"/>
              <a:t>-   составление  плана  по  реализации  проекта;</a:t>
            </a:r>
          </a:p>
          <a:p>
            <a:pPr marL="0" indent="0">
              <a:buNone/>
            </a:pPr>
            <a:r>
              <a:rPr lang="ru-RU" sz="2800" b="1" dirty="0" smtClean="0"/>
              <a:t>-   разработка  </a:t>
            </a:r>
            <a:r>
              <a:rPr lang="ru-RU" sz="2800" b="1" dirty="0"/>
              <a:t>системных </a:t>
            </a:r>
            <a:r>
              <a:rPr lang="ru-RU" sz="2800" b="1" dirty="0" smtClean="0"/>
              <a:t> паутинок</a:t>
            </a:r>
            <a:r>
              <a:rPr lang="ru-RU" sz="2800" b="1" dirty="0"/>
              <a:t>: «</a:t>
            </a:r>
            <a:r>
              <a:rPr lang="ru-RU" sz="2800" b="1" dirty="0" smtClean="0"/>
              <a:t>Экологическое  образование</a:t>
            </a:r>
            <a:r>
              <a:rPr lang="ru-RU" sz="2800" b="1" dirty="0"/>
              <a:t>», «Направление экологической </a:t>
            </a:r>
            <a:r>
              <a:rPr lang="ru-RU" sz="2800" b="1" dirty="0" smtClean="0"/>
              <a:t> работы  </a:t>
            </a:r>
            <a:r>
              <a:rPr lang="ru-RU" sz="2800" b="1" dirty="0"/>
              <a:t>с </a:t>
            </a:r>
            <a:r>
              <a:rPr lang="ru-RU" sz="2800" b="1" dirty="0" smtClean="0"/>
              <a:t> детьми</a:t>
            </a:r>
            <a:r>
              <a:rPr lang="ru-RU" sz="2800" b="1" dirty="0"/>
              <a:t>»;</a:t>
            </a:r>
          </a:p>
          <a:p>
            <a:pPr marL="0" indent="0">
              <a:buNone/>
            </a:pPr>
            <a:r>
              <a:rPr lang="ru-RU" sz="2800" b="1" dirty="0"/>
              <a:t>-   подбор  литературы, книг, фильмов, музыкальных  произведений, иллюстраций;</a:t>
            </a:r>
          </a:p>
          <a:p>
            <a:pPr marL="0" indent="0">
              <a:buNone/>
            </a:pPr>
            <a:r>
              <a:rPr lang="ru-RU" sz="2800" b="1" dirty="0"/>
              <a:t>-   приобретение  материалов  для  исследовательской  деятельности</a:t>
            </a:r>
            <a:r>
              <a:rPr lang="ru-RU" sz="2800" b="1" dirty="0" smtClean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530620245"/>
      </p:ext>
    </p:extLst>
  </p:cSld>
  <p:clrMapOvr>
    <a:masterClrMapping/>
  </p:clrMapOvr>
  <p:transition spd="slow" advTm="2156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952327"/>
          </a:xfrm>
        </p:spPr>
        <p:txBody>
          <a:bodyPr>
            <a:normAutofit fontScale="90000"/>
          </a:bodyPr>
          <a:lstStyle/>
          <a:p>
            <a:pPr algn="l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u="sng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u="sng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 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2.  Исследовательский</a:t>
            </a: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:</a:t>
            </a:r>
            <a:b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700" b="1" dirty="0" smtClean="0"/>
              <a:t>-  познавательно – исследовательская     деятельность;</a:t>
            </a:r>
            <a:br>
              <a:rPr lang="ru-RU" sz="2700" b="1" dirty="0" smtClean="0"/>
            </a:br>
            <a:r>
              <a:rPr lang="ru-RU" sz="2700" b="1" dirty="0" smtClean="0"/>
              <a:t>  -реализация  мероприятий  перспективно -  тематического  </a:t>
            </a:r>
            <a:r>
              <a:rPr lang="ru-RU" sz="2700" b="1" dirty="0"/>
              <a:t>планирования </a:t>
            </a:r>
            <a:r>
              <a:rPr lang="ru-RU" sz="2700" b="1" dirty="0" smtClean="0"/>
              <a:t>(тематические </a:t>
            </a:r>
            <a:r>
              <a:rPr lang="ru-RU" sz="2700" b="1" dirty="0"/>
              <a:t>дни, встречи – беседы, организация </a:t>
            </a:r>
            <a:r>
              <a:rPr lang="ru-RU" sz="2700" b="1" dirty="0" smtClean="0"/>
              <a:t> экскурсий</a:t>
            </a:r>
            <a:r>
              <a:rPr lang="ru-RU" sz="2700" b="1" dirty="0"/>
              <a:t>, </a:t>
            </a:r>
            <a:r>
              <a:rPr lang="ru-RU" sz="2700" b="1" dirty="0" smtClean="0"/>
              <a:t>досугов и </a:t>
            </a:r>
            <a:r>
              <a:rPr lang="ru-RU" sz="2700" b="1" dirty="0"/>
              <a:t>т.д</a:t>
            </a:r>
            <a:r>
              <a:rPr lang="ru-RU" sz="2700" b="1" dirty="0" smtClean="0"/>
              <a:t>.).</a:t>
            </a:r>
            <a:br>
              <a:rPr lang="ru-RU" sz="27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2800" dirty="0"/>
              <a:t> </a:t>
            </a:r>
            <a:br>
              <a:rPr lang="ru-RU" sz="2800" dirty="0"/>
            </a:b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573016"/>
            <a:ext cx="8136904" cy="2664296"/>
          </a:xfrm>
        </p:spPr>
        <p:txBody>
          <a:bodyPr>
            <a:normAutofit fontScale="55000" lnSpcReduction="20000"/>
          </a:bodyPr>
          <a:lstStyle/>
          <a:p>
            <a:pPr marL="742950" indent="-742950" algn="l">
              <a:buAutoNum type="arabicPeriod" startAt="3"/>
            </a:pPr>
            <a:endParaRPr lang="ru-RU" sz="44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8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Обобщающий:</a:t>
            </a:r>
          </a:p>
          <a:p>
            <a:pPr algn="l"/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ru-RU" sz="4400" b="1" dirty="0">
                <a:solidFill>
                  <a:schemeClr val="tx1"/>
                </a:solidFill>
              </a:rPr>
              <a:t>в</a:t>
            </a:r>
            <a:r>
              <a:rPr lang="ru-RU" sz="4400" b="1" dirty="0" smtClean="0">
                <a:solidFill>
                  <a:schemeClr val="tx1"/>
                </a:solidFill>
              </a:rPr>
              <a:t>ыставка</a:t>
            </a: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детских  работ  по  теме;</a:t>
            </a:r>
            <a:endParaRPr lang="ru-RU" sz="4400" b="1" dirty="0">
              <a:solidFill>
                <a:schemeClr val="tx1"/>
              </a:solidFill>
            </a:endParaRPr>
          </a:p>
          <a:p>
            <a:pPr algn="l"/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музыкально – литературная  </a:t>
            </a: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композиция  </a:t>
            </a:r>
            <a:r>
              <a:rPr lang="ru-RU" sz="4400" b="1" dirty="0">
                <a:solidFill>
                  <a:schemeClr val="tx1"/>
                </a:solidFill>
              </a:rPr>
              <a:t>«Давайте </a:t>
            </a:r>
            <a:r>
              <a:rPr lang="ru-RU" sz="4400" b="1" dirty="0" smtClean="0">
                <a:solidFill>
                  <a:schemeClr val="tx1"/>
                </a:solidFill>
              </a:rPr>
              <a:t> сохраним </a:t>
            </a:r>
            <a:r>
              <a:rPr lang="ru-RU" sz="4400" b="1" dirty="0">
                <a:solidFill>
                  <a:schemeClr val="tx1"/>
                </a:solidFill>
              </a:rPr>
              <a:t>природу</a:t>
            </a:r>
            <a:r>
              <a:rPr lang="ru-RU" sz="4400" b="1" dirty="0" smtClean="0">
                <a:solidFill>
                  <a:schemeClr val="tx1"/>
                </a:solidFill>
              </a:rPr>
              <a:t>»;</a:t>
            </a:r>
            <a:endParaRPr lang="ru-RU" sz="4400" b="1" dirty="0">
              <a:solidFill>
                <a:schemeClr val="tx1"/>
              </a:solidFill>
            </a:endParaRPr>
          </a:p>
          <a:p>
            <a:pPr algn="l"/>
            <a:r>
              <a:rPr lang="ru-RU" sz="4400" b="1" dirty="0" smtClean="0">
                <a:solidFill>
                  <a:schemeClr val="tx1"/>
                </a:solidFill>
              </a:rPr>
              <a:t>-  оформление </a:t>
            </a:r>
            <a:r>
              <a:rPr lang="ru-RU" sz="4400" b="1" dirty="0">
                <a:solidFill>
                  <a:schemeClr val="tx1"/>
                </a:solidFill>
              </a:rPr>
              <a:t>альбома «Милый сердцу уголок</a:t>
            </a:r>
            <a:r>
              <a:rPr lang="ru-RU" sz="4400" b="1" dirty="0" smtClean="0">
                <a:solidFill>
                  <a:schemeClr val="tx1"/>
                </a:solidFill>
              </a:rPr>
              <a:t>»;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004137260"/>
      </p:ext>
    </p:extLst>
  </p:cSld>
  <p:clrMapOvr>
    <a:masterClrMapping/>
  </p:clrMapOvr>
  <p:transition spd="slow" advTm="1925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Формы  работы  с  детьми:</a:t>
            </a:r>
            <a:endParaRPr lang="ru-RU" b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7964388" cy="5040560"/>
          </a:xfrm>
          <a:solidFill>
            <a:srgbClr val="23F97A"/>
          </a:solidFill>
          <a:ln>
            <a:solidFill>
              <a:srgbClr val="FBEAC7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Непосредственно – образовательная  деятельность.</a:t>
            </a:r>
          </a:p>
          <a:p>
            <a:pPr marL="0" indent="0">
              <a:buNone/>
            </a:pPr>
            <a:r>
              <a:rPr lang="ru-RU" sz="20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Познание:</a:t>
            </a:r>
          </a:p>
          <a:p>
            <a:pPr>
              <a:buFontTx/>
              <a:buChar char="-"/>
            </a:pPr>
            <a:r>
              <a:rPr lang="ru-RU" sz="2000" b="1" dirty="0" smtClean="0"/>
              <a:t>«Признаки  осени»;</a:t>
            </a:r>
          </a:p>
          <a:p>
            <a:pPr>
              <a:buFontTx/>
              <a:buChar char="-"/>
            </a:pPr>
            <a:r>
              <a:rPr lang="ru-RU" sz="2000" b="1" dirty="0" smtClean="0"/>
              <a:t>«Во  саду  ли  в  огороде: овощи  и  фрукты»;</a:t>
            </a:r>
          </a:p>
          <a:p>
            <a:pPr>
              <a:buFontTx/>
              <a:buChar char="-"/>
            </a:pPr>
            <a:r>
              <a:rPr lang="ru-RU" sz="2000" b="1" dirty="0" smtClean="0"/>
              <a:t>«Деревья  и  кустарники  нашего  двора»;</a:t>
            </a:r>
          </a:p>
          <a:p>
            <a:pPr>
              <a:buFontTx/>
              <a:buChar char="-"/>
            </a:pPr>
            <a:r>
              <a:rPr lang="ru-RU" sz="2000" b="1" dirty="0" smtClean="0"/>
              <a:t>«Животные  в  природе  и  дома»;</a:t>
            </a:r>
          </a:p>
          <a:p>
            <a:pPr>
              <a:buFontTx/>
              <a:buChar char="-"/>
            </a:pPr>
            <a:r>
              <a:rPr lang="ru-RU" sz="2000" b="1" dirty="0" smtClean="0"/>
              <a:t>Игра  «Для  чего  зайцам  нужны  волки  и  лисы?»;</a:t>
            </a:r>
          </a:p>
          <a:p>
            <a:pPr>
              <a:buFontTx/>
              <a:buChar char="-"/>
            </a:pPr>
            <a:r>
              <a:rPr lang="ru-RU" sz="2000" b="1" dirty="0" smtClean="0"/>
              <a:t>«Куда  улетают  птицы?»;</a:t>
            </a:r>
          </a:p>
          <a:p>
            <a:pPr>
              <a:buFontTx/>
              <a:buChar char="-"/>
            </a:pPr>
            <a:r>
              <a:rPr lang="ru-RU" sz="2000" b="1" dirty="0" smtClean="0"/>
              <a:t>«Лес – это  богатство. Правила  поведения  в  лесу»;</a:t>
            </a:r>
          </a:p>
          <a:p>
            <a:pPr marL="0" indent="0">
              <a:buNone/>
            </a:pPr>
            <a:r>
              <a:rPr lang="ru-RU" sz="2000" b="1" dirty="0" smtClean="0"/>
              <a:t>-    «Цветущая  весна»,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396880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21423">
        <p:split orient="vert"/>
      </p:transition>
    </mc:Choice>
    <mc:Fallback>
      <p:transition spd="slow" advTm="2142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6|1.1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1.4|1.3|1.2|1.3|1.1|1.3|1.2|1.2|1.3|1.2|1.2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7|1.5|1.4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9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9|4.4|7|9.4|15.4|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.7|2.4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|1.6|4.7|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1|1.5|1.5|1.5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1.2|1.1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7|2.3|1.6|1.7|1.7|1.5|1.7|1.5|1.6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1.3|1.1|1.2|2.2|4.4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7|2.9|2.6|2.6|2.4|3.1|2.9|2.6|3.3|3|2.3"/>
</p:tagLst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</TotalTime>
  <Words>835</Words>
  <Application>Microsoft Office PowerPoint</Application>
  <PresentationFormat>Экран (4:3)</PresentationFormat>
  <Paragraphs>95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Будь природе  другом!</vt:lpstr>
      <vt:lpstr>Актуальность  проекта</vt:lpstr>
      <vt:lpstr>Слайд 3</vt:lpstr>
      <vt:lpstr>Участники проекта:  дети  старшей  группы, родители, воспитатели.</vt:lpstr>
      <vt:lpstr>Слайд 5</vt:lpstr>
      <vt:lpstr>Слайд 6</vt:lpstr>
      <vt:lpstr>Этапы  работы</vt:lpstr>
      <vt:lpstr>    2.  Исследовательский : -  познавательно – исследовательская     деятельность;   -реализация  мероприятий  перспективно -  тематического  планирования (тематические дни, встречи – беседы, организация  экскурсий, досугов и т.д.).     </vt:lpstr>
      <vt:lpstr>Мероприятия 1.  Формы  работы  с  детьми:</vt:lpstr>
      <vt:lpstr>Слайд 10</vt:lpstr>
      <vt:lpstr>Слайд 11</vt:lpstr>
      <vt:lpstr>Слайд 12</vt:lpstr>
      <vt:lpstr>Слайд 13</vt:lpstr>
      <vt:lpstr>2. Формы работы с родителями</vt:lpstr>
      <vt:lpstr> Ожидаемый  результат: 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Юные защитники природы</dc:title>
  <dc:creator>Анютка</dc:creator>
  <cp:lastModifiedBy>Вера</cp:lastModifiedBy>
  <cp:revision>67</cp:revision>
  <dcterms:created xsi:type="dcterms:W3CDTF">2013-10-20T07:14:13Z</dcterms:created>
  <dcterms:modified xsi:type="dcterms:W3CDTF">2014-01-13T15:48:35Z</dcterms:modified>
</cp:coreProperties>
</file>