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9" r:id="rId3"/>
    <p:sldId id="265" r:id="rId4"/>
    <p:sldId id="270" r:id="rId5"/>
    <p:sldId id="309" r:id="rId6"/>
    <p:sldId id="310" r:id="rId7"/>
    <p:sldId id="294" r:id="rId8"/>
    <p:sldId id="272" r:id="rId9"/>
    <p:sldId id="311" r:id="rId10"/>
    <p:sldId id="274" r:id="rId11"/>
    <p:sldId id="275" r:id="rId12"/>
    <p:sldId id="276" r:id="rId13"/>
    <p:sldId id="277" r:id="rId14"/>
    <p:sldId id="312" r:id="rId15"/>
    <p:sldId id="313" r:id="rId16"/>
    <p:sldId id="314" r:id="rId17"/>
    <p:sldId id="316" r:id="rId18"/>
    <p:sldId id="318" r:id="rId19"/>
    <p:sldId id="284" r:id="rId20"/>
    <p:sldId id="288" r:id="rId21"/>
    <p:sldId id="319" r:id="rId22"/>
    <p:sldId id="320" r:id="rId23"/>
    <p:sldId id="29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7DDB3-3B81-4442-968B-86AD75AA05A6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3C16D06-74A5-41A6-8712-EC1B7E423A50}">
      <dgm:prSet phldrT="[Текст]"/>
      <dgm:spPr/>
      <dgm:t>
        <a:bodyPr/>
        <a:lstStyle/>
        <a:p>
          <a:r>
            <a:rPr lang="ru-RU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Вид проекта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BCC23C4-E9EA-43EE-B83C-9AC4F4C21DA2}" type="parTrans" cxnId="{68A2BEFC-746C-4F6C-84CA-6D431E0DD87B}">
      <dgm:prSet/>
      <dgm:spPr/>
      <dgm:t>
        <a:bodyPr/>
        <a:lstStyle/>
        <a:p>
          <a:endParaRPr lang="ru-RU"/>
        </a:p>
      </dgm:t>
    </dgm:pt>
    <dgm:pt modelId="{CB267B5A-CBB5-4B3C-8AD5-EFE9DF131439}" type="sibTrans" cxnId="{68A2BEFC-746C-4F6C-84CA-6D431E0DD87B}">
      <dgm:prSet/>
      <dgm:spPr/>
      <dgm:t>
        <a:bodyPr/>
        <a:lstStyle/>
        <a:p>
          <a:endParaRPr lang="ru-RU"/>
        </a:p>
      </dgm:t>
    </dgm:pt>
    <dgm:pt modelId="{29772FD7-C7AF-4D32-B2EF-5EBC3F2B3F02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prstDash val="solid"/>
              </a:ln>
              <a:effectLst/>
            </a:rPr>
            <a:t>Познавательно - творческий</a:t>
          </a:r>
          <a:endParaRPr lang="ru-RU" b="1" cap="none" spc="0" dirty="0">
            <a:ln w="10541" cmpd="sng">
              <a:prstDash val="solid"/>
            </a:ln>
            <a:effectLst/>
          </a:endParaRPr>
        </a:p>
      </dgm:t>
    </dgm:pt>
    <dgm:pt modelId="{87C1FD8E-02EF-4E06-8C78-5819F9BD30BF}" type="parTrans" cxnId="{680ECA93-02C9-455B-9A4F-FEF2D9925145}">
      <dgm:prSet/>
      <dgm:spPr/>
      <dgm:t>
        <a:bodyPr/>
        <a:lstStyle/>
        <a:p>
          <a:endParaRPr lang="ru-RU"/>
        </a:p>
      </dgm:t>
    </dgm:pt>
    <dgm:pt modelId="{BE115CE6-4960-4544-B313-348AE0FC2B5D}" type="sibTrans" cxnId="{680ECA93-02C9-455B-9A4F-FEF2D9925145}">
      <dgm:prSet/>
      <dgm:spPr/>
      <dgm:t>
        <a:bodyPr/>
        <a:lstStyle/>
        <a:p>
          <a:endParaRPr lang="ru-RU"/>
        </a:p>
      </dgm:t>
    </dgm:pt>
    <dgm:pt modelId="{635F809B-624D-45D5-BD2B-3BB00A4C50EC}">
      <dgm:prSet phldrT="[Текст]"/>
      <dgm:spPr/>
      <dgm:t>
        <a:bodyPr/>
        <a:lstStyle/>
        <a:p>
          <a:r>
            <a:rPr lang="ru-RU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Тип проекта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3D85FB5-8A34-4AF5-B66A-C0FE1F5B05F3}" type="parTrans" cxnId="{27765624-9DF2-41F2-BA90-552AB3A54DE9}">
      <dgm:prSet/>
      <dgm:spPr/>
      <dgm:t>
        <a:bodyPr/>
        <a:lstStyle/>
        <a:p>
          <a:endParaRPr lang="ru-RU"/>
        </a:p>
      </dgm:t>
    </dgm:pt>
    <dgm:pt modelId="{E5694F4B-0954-40B3-8867-CA5980AF4B65}" type="sibTrans" cxnId="{27765624-9DF2-41F2-BA90-552AB3A54DE9}">
      <dgm:prSet/>
      <dgm:spPr/>
      <dgm:t>
        <a:bodyPr/>
        <a:lstStyle/>
        <a:p>
          <a:endParaRPr lang="ru-RU"/>
        </a:p>
      </dgm:t>
    </dgm:pt>
    <dgm:pt modelId="{57197CF1-2B04-407E-A361-BFF24CD43BB3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prstDash val="solid"/>
              </a:ln>
              <a:effectLst/>
            </a:rPr>
            <a:t>Краткосрочный </a:t>
          </a:r>
          <a:endParaRPr lang="ru-RU" b="1" cap="none" spc="0" dirty="0">
            <a:ln w="10541" cmpd="sng">
              <a:prstDash val="solid"/>
            </a:ln>
            <a:effectLst/>
          </a:endParaRPr>
        </a:p>
      </dgm:t>
    </dgm:pt>
    <dgm:pt modelId="{708C8E04-7C5E-4CCC-9B9B-2EC287BFE2CE}" type="parTrans" cxnId="{FD9277CD-2149-4C82-98FB-7FA47F4F837F}">
      <dgm:prSet/>
      <dgm:spPr/>
      <dgm:t>
        <a:bodyPr/>
        <a:lstStyle/>
        <a:p>
          <a:endParaRPr lang="ru-RU"/>
        </a:p>
      </dgm:t>
    </dgm:pt>
    <dgm:pt modelId="{509A05A0-F9E7-4B9A-AA06-98E66720EBE6}" type="sibTrans" cxnId="{FD9277CD-2149-4C82-98FB-7FA47F4F837F}">
      <dgm:prSet/>
      <dgm:spPr/>
      <dgm:t>
        <a:bodyPr/>
        <a:lstStyle/>
        <a:p>
          <a:endParaRPr lang="ru-RU"/>
        </a:p>
      </dgm:t>
    </dgm:pt>
    <dgm:pt modelId="{48DCEE0B-E3CE-411C-8DA7-E29703B618FC}">
      <dgm:prSet phldrT="[Текст]"/>
      <dgm:spPr/>
      <dgm:t>
        <a:bodyPr/>
        <a:lstStyle/>
        <a:p>
          <a:r>
            <a:rPr lang="ru-RU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Участники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1DC661E-4C40-466A-85BB-6F6E24F0C995}" type="parTrans" cxnId="{E38E1114-0D0E-400D-828F-2A1B79B7BB63}">
      <dgm:prSet/>
      <dgm:spPr/>
      <dgm:t>
        <a:bodyPr/>
        <a:lstStyle/>
        <a:p>
          <a:endParaRPr lang="ru-RU"/>
        </a:p>
      </dgm:t>
    </dgm:pt>
    <dgm:pt modelId="{25C9ADB3-8EFA-479B-8BCC-DCD0CF2E5FFB}" type="sibTrans" cxnId="{E38E1114-0D0E-400D-828F-2A1B79B7BB63}">
      <dgm:prSet/>
      <dgm:spPr/>
      <dgm:t>
        <a:bodyPr/>
        <a:lstStyle/>
        <a:p>
          <a:endParaRPr lang="ru-RU"/>
        </a:p>
      </dgm:t>
    </dgm:pt>
    <dgm:pt modelId="{B82BD9BC-5153-4FB5-A4BA-4ED029CD5729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prstDash val="solid"/>
              </a:ln>
              <a:effectLst/>
            </a:rPr>
            <a:t>Дети, педагоги, специалисты ДОУ, родители</a:t>
          </a:r>
          <a:endParaRPr lang="ru-RU" b="1" cap="none" spc="0" dirty="0">
            <a:ln>
              <a:prstDash val="solid"/>
            </a:ln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</a:endParaRPr>
        </a:p>
      </dgm:t>
    </dgm:pt>
    <dgm:pt modelId="{8059DBA1-4A0D-460A-BA26-9B40CA795708}" type="parTrans" cxnId="{367AEC1E-610F-4200-9465-54F295F516E3}">
      <dgm:prSet/>
      <dgm:spPr/>
      <dgm:t>
        <a:bodyPr/>
        <a:lstStyle/>
        <a:p>
          <a:endParaRPr lang="ru-RU"/>
        </a:p>
      </dgm:t>
    </dgm:pt>
    <dgm:pt modelId="{7B41A578-721F-4652-A2E3-70E0FF037E0F}" type="sibTrans" cxnId="{367AEC1E-610F-4200-9465-54F295F516E3}">
      <dgm:prSet/>
      <dgm:spPr/>
      <dgm:t>
        <a:bodyPr/>
        <a:lstStyle/>
        <a:p>
          <a:endParaRPr lang="ru-RU"/>
        </a:p>
      </dgm:t>
    </dgm:pt>
    <dgm:pt modelId="{6982CC27-2041-4AEB-A9C3-641B28485B05}" type="pres">
      <dgm:prSet presAssocID="{7037DDB3-3B81-4442-968B-86AD75AA05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437C1-0983-4E59-9E03-FF7FAE14EC0C}" type="pres">
      <dgm:prSet presAssocID="{63C16D06-74A5-41A6-8712-EC1B7E423A50}" presName="linNode" presStyleCnt="0"/>
      <dgm:spPr/>
      <dgm:t>
        <a:bodyPr/>
        <a:lstStyle/>
        <a:p>
          <a:endParaRPr lang="ru-RU"/>
        </a:p>
      </dgm:t>
    </dgm:pt>
    <dgm:pt modelId="{B696FCE8-F99A-4090-A968-C4D55301D53A}" type="pres">
      <dgm:prSet presAssocID="{63C16D06-74A5-41A6-8712-EC1B7E423A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72D2C-D68A-4CB4-A0F4-0EAEA99239F1}" type="pres">
      <dgm:prSet presAssocID="{63C16D06-74A5-41A6-8712-EC1B7E423A5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8205A-0CC8-4F7D-A219-133B78FA28A8}" type="pres">
      <dgm:prSet presAssocID="{CB267B5A-CBB5-4B3C-8AD5-EFE9DF131439}" presName="sp" presStyleCnt="0"/>
      <dgm:spPr/>
      <dgm:t>
        <a:bodyPr/>
        <a:lstStyle/>
        <a:p>
          <a:endParaRPr lang="ru-RU"/>
        </a:p>
      </dgm:t>
    </dgm:pt>
    <dgm:pt modelId="{C6601457-9A61-4566-9D7B-7A13889B08FD}" type="pres">
      <dgm:prSet presAssocID="{635F809B-624D-45D5-BD2B-3BB00A4C50EC}" presName="linNode" presStyleCnt="0"/>
      <dgm:spPr/>
      <dgm:t>
        <a:bodyPr/>
        <a:lstStyle/>
        <a:p>
          <a:endParaRPr lang="ru-RU"/>
        </a:p>
      </dgm:t>
    </dgm:pt>
    <dgm:pt modelId="{20B5039B-A6A8-4BA5-84FF-8BDB6C5B965A}" type="pres">
      <dgm:prSet presAssocID="{635F809B-624D-45D5-BD2B-3BB00A4C50E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7334C-4D76-4DD8-AFDE-76E0A67BBA4E}" type="pres">
      <dgm:prSet presAssocID="{635F809B-624D-45D5-BD2B-3BB00A4C50E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AE221-3BF8-4905-8C9A-E6561CBA4D7B}" type="pres">
      <dgm:prSet presAssocID="{E5694F4B-0954-40B3-8867-CA5980AF4B65}" presName="sp" presStyleCnt="0"/>
      <dgm:spPr/>
      <dgm:t>
        <a:bodyPr/>
        <a:lstStyle/>
        <a:p>
          <a:endParaRPr lang="ru-RU"/>
        </a:p>
      </dgm:t>
    </dgm:pt>
    <dgm:pt modelId="{FCA5B5DA-4624-408A-B2F6-A5553496D48E}" type="pres">
      <dgm:prSet presAssocID="{48DCEE0B-E3CE-411C-8DA7-E29703B618FC}" presName="linNode" presStyleCnt="0"/>
      <dgm:spPr/>
      <dgm:t>
        <a:bodyPr/>
        <a:lstStyle/>
        <a:p>
          <a:endParaRPr lang="ru-RU"/>
        </a:p>
      </dgm:t>
    </dgm:pt>
    <dgm:pt modelId="{411DCB49-8F20-4BC9-803B-7F71D223C9B4}" type="pres">
      <dgm:prSet presAssocID="{48DCEE0B-E3CE-411C-8DA7-E29703B618F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689E0-102F-42D8-B569-DD8A5CA40485}" type="pres">
      <dgm:prSet presAssocID="{48DCEE0B-E3CE-411C-8DA7-E29703B618F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AEC1E-610F-4200-9465-54F295F516E3}" srcId="{48DCEE0B-E3CE-411C-8DA7-E29703B618FC}" destId="{B82BD9BC-5153-4FB5-A4BA-4ED029CD5729}" srcOrd="0" destOrd="0" parTransId="{8059DBA1-4A0D-460A-BA26-9B40CA795708}" sibTransId="{7B41A578-721F-4652-A2E3-70E0FF037E0F}"/>
    <dgm:cxn modelId="{AEAE1B6F-BF3C-47DF-9290-12BAFB35EF33}" type="presOf" srcId="{7037DDB3-3B81-4442-968B-86AD75AA05A6}" destId="{6982CC27-2041-4AEB-A9C3-641B28485B05}" srcOrd="0" destOrd="0" presId="urn:microsoft.com/office/officeart/2005/8/layout/vList5"/>
    <dgm:cxn modelId="{242F0CB5-A708-4721-A4D4-F60303123DD1}" type="presOf" srcId="{B82BD9BC-5153-4FB5-A4BA-4ED029CD5729}" destId="{CDA689E0-102F-42D8-B569-DD8A5CA40485}" srcOrd="0" destOrd="0" presId="urn:microsoft.com/office/officeart/2005/8/layout/vList5"/>
    <dgm:cxn modelId="{8F05F528-AE76-47BF-A707-FBC32898DB67}" type="presOf" srcId="{57197CF1-2B04-407E-A361-BFF24CD43BB3}" destId="{F517334C-4D76-4DD8-AFDE-76E0A67BBA4E}" srcOrd="0" destOrd="0" presId="urn:microsoft.com/office/officeart/2005/8/layout/vList5"/>
    <dgm:cxn modelId="{FD51A8A5-E8DF-4E02-ACC9-C484AD00C9A3}" type="presOf" srcId="{63C16D06-74A5-41A6-8712-EC1B7E423A50}" destId="{B696FCE8-F99A-4090-A968-C4D55301D53A}" srcOrd="0" destOrd="0" presId="urn:microsoft.com/office/officeart/2005/8/layout/vList5"/>
    <dgm:cxn modelId="{27765624-9DF2-41F2-BA90-552AB3A54DE9}" srcId="{7037DDB3-3B81-4442-968B-86AD75AA05A6}" destId="{635F809B-624D-45D5-BD2B-3BB00A4C50EC}" srcOrd="1" destOrd="0" parTransId="{43D85FB5-8A34-4AF5-B66A-C0FE1F5B05F3}" sibTransId="{E5694F4B-0954-40B3-8867-CA5980AF4B65}"/>
    <dgm:cxn modelId="{E38E1114-0D0E-400D-828F-2A1B79B7BB63}" srcId="{7037DDB3-3B81-4442-968B-86AD75AA05A6}" destId="{48DCEE0B-E3CE-411C-8DA7-E29703B618FC}" srcOrd="2" destOrd="0" parTransId="{01DC661E-4C40-466A-85BB-6F6E24F0C995}" sibTransId="{25C9ADB3-8EFA-479B-8BCC-DCD0CF2E5FFB}"/>
    <dgm:cxn modelId="{C4D44D82-7EAA-4002-8775-4452B2A8AA6E}" type="presOf" srcId="{29772FD7-C7AF-4D32-B2EF-5EBC3F2B3F02}" destId="{DEB72D2C-D68A-4CB4-A0F4-0EAEA99239F1}" srcOrd="0" destOrd="0" presId="urn:microsoft.com/office/officeart/2005/8/layout/vList5"/>
    <dgm:cxn modelId="{E468D337-6220-4B68-8146-D42F78CFA72D}" type="presOf" srcId="{635F809B-624D-45D5-BD2B-3BB00A4C50EC}" destId="{20B5039B-A6A8-4BA5-84FF-8BDB6C5B965A}" srcOrd="0" destOrd="0" presId="urn:microsoft.com/office/officeart/2005/8/layout/vList5"/>
    <dgm:cxn modelId="{28B6E2F8-35A9-4F71-A0E0-003399D4780D}" type="presOf" srcId="{48DCEE0B-E3CE-411C-8DA7-E29703B618FC}" destId="{411DCB49-8F20-4BC9-803B-7F71D223C9B4}" srcOrd="0" destOrd="0" presId="urn:microsoft.com/office/officeart/2005/8/layout/vList5"/>
    <dgm:cxn modelId="{FD9277CD-2149-4C82-98FB-7FA47F4F837F}" srcId="{635F809B-624D-45D5-BD2B-3BB00A4C50EC}" destId="{57197CF1-2B04-407E-A361-BFF24CD43BB3}" srcOrd="0" destOrd="0" parTransId="{708C8E04-7C5E-4CCC-9B9B-2EC287BFE2CE}" sibTransId="{509A05A0-F9E7-4B9A-AA06-98E66720EBE6}"/>
    <dgm:cxn modelId="{68A2BEFC-746C-4F6C-84CA-6D431E0DD87B}" srcId="{7037DDB3-3B81-4442-968B-86AD75AA05A6}" destId="{63C16D06-74A5-41A6-8712-EC1B7E423A50}" srcOrd="0" destOrd="0" parTransId="{ABCC23C4-E9EA-43EE-B83C-9AC4F4C21DA2}" sibTransId="{CB267B5A-CBB5-4B3C-8AD5-EFE9DF131439}"/>
    <dgm:cxn modelId="{680ECA93-02C9-455B-9A4F-FEF2D9925145}" srcId="{63C16D06-74A5-41A6-8712-EC1B7E423A50}" destId="{29772FD7-C7AF-4D32-B2EF-5EBC3F2B3F02}" srcOrd="0" destOrd="0" parTransId="{87C1FD8E-02EF-4E06-8C78-5819F9BD30BF}" sibTransId="{BE115CE6-4960-4544-B313-348AE0FC2B5D}"/>
    <dgm:cxn modelId="{98B3EACD-4BC8-48E7-9A9F-D437E6ED6B3C}" type="presParOf" srcId="{6982CC27-2041-4AEB-A9C3-641B28485B05}" destId="{B4E437C1-0983-4E59-9E03-FF7FAE14EC0C}" srcOrd="0" destOrd="0" presId="urn:microsoft.com/office/officeart/2005/8/layout/vList5"/>
    <dgm:cxn modelId="{CCE30547-B3CB-4031-9F51-1EB82D7CFDF9}" type="presParOf" srcId="{B4E437C1-0983-4E59-9E03-FF7FAE14EC0C}" destId="{B696FCE8-F99A-4090-A968-C4D55301D53A}" srcOrd="0" destOrd="0" presId="urn:microsoft.com/office/officeart/2005/8/layout/vList5"/>
    <dgm:cxn modelId="{EC7CFD74-8E2D-4181-89C9-3EE2A1B59F84}" type="presParOf" srcId="{B4E437C1-0983-4E59-9E03-FF7FAE14EC0C}" destId="{DEB72D2C-D68A-4CB4-A0F4-0EAEA99239F1}" srcOrd="1" destOrd="0" presId="urn:microsoft.com/office/officeart/2005/8/layout/vList5"/>
    <dgm:cxn modelId="{FEF5BC0F-DE58-4C03-87A0-E9C28837CA11}" type="presParOf" srcId="{6982CC27-2041-4AEB-A9C3-641B28485B05}" destId="{5338205A-0CC8-4F7D-A219-133B78FA28A8}" srcOrd="1" destOrd="0" presId="urn:microsoft.com/office/officeart/2005/8/layout/vList5"/>
    <dgm:cxn modelId="{2273DEFD-22B1-4652-8073-8B69B9EC00F3}" type="presParOf" srcId="{6982CC27-2041-4AEB-A9C3-641B28485B05}" destId="{C6601457-9A61-4566-9D7B-7A13889B08FD}" srcOrd="2" destOrd="0" presId="urn:microsoft.com/office/officeart/2005/8/layout/vList5"/>
    <dgm:cxn modelId="{878904AA-5C3C-4760-B05C-5C2A3D58EBAF}" type="presParOf" srcId="{C6601457-9A61-4566-9D7B-7A13889B08FD}" destId="{20B5039B-A6A8-4BA5-84FF-8BDB6C5B965A}" srcOrd="0" destOrd="0" presId="urn:microsoft.com/office/officeart/2005/8/layout/vList5"/>
    <dgm:cxn modelId="{3B408207-B21B-4C1C-BA72-90582ACBC0AA}" type="presParOf" srcId="{C6601457-9A61-4566-9D7B-7A13889B08FD}" destId="{F517334C-4D76-4DD8-AFDE-76E0A67BBA4E}" srcOrd="1" destOrd="0" presId="urn:microsoft.com/office/officeart/2005/8/layout/vList5"/>
    <dgm:cxn modelId="{B3960ABD-E33F-4963-B453-4C7A2B90AE59}" type="presParOf" srcId="{6982CC27-2041-4AEB-A9C3-641B28485B05}" destId="{1DCAE221-3BF8-4905-8C9A-E6561CBA4D7B}" srcOrd="3" destOrd="0" presId="urn:microsoft.com/office/officeart/2005/8/layout/vList5"/>
    <dgm:cxn modelId="{5CE6C083-DD08-4B44-B961-BA5DD5069776}" type="presParOf" srcId="{6982CC27-2041-4AEB-A9C3-641B28485B05}" destId="{FCA5B5DA-4624-408A-B2F6-A5553496D48E}" srcOrd="4" destOrd="0" presId="urn:microsoft.com/office/officeart/2005/8/layout/vList5"/>
    <dgm:cxn modelId="{0605CA17-4C90-4FD6-9FDF-DC5CFB642A56}" type="presParOf" srcId="{FCA5B5DA-4624-408A-B2F6-A5553496D48E}" destId="{411DCB49-8F20-4BC9-803B-7F71D223C9B4}" srcOrd="0" destOrd="0" presId="urn:microsoft.com/office/officeart/2005/8/layout/vList5"/>
    <dgm:cxn modelId="{18F43839-873F-4A7B-8423-B59E72907E70}" type="presParOf" srcId="{FCA5B5DA-4624-408A-B2F6-A5553496D48E}" destId="{CDA689E0-102F-42D8-B569-DD8A5CA404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9E98B-40AF-4EC3-9362-437902A873C5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A9D130-0826-430D-AECC-5EFD76169C04}">
      <dgm:prSet phldrT="[Текст]"/>
      <dgm:spPr/>
      <dgm:t>
        <a:bodyPr/>
        <a:lstStyle/>
        <a:p>
          <a:r>
            <a:rPr lang="ru-RU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Цель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BA7CADB-A472-482D-B4DF-1BC2B47C51AF}" type="parTrans" cxnId="{1BE494B1-FBCA-43E6-93E3-10D9573FD77C}">
      <dgm:prSet/>
      <dgm:spPr/>
      <dgm:t>
        <a:bodyPr/>
        <a:lstStyle/>
        <a:p>
          <a:endParaRPr lang="ru-RU"/>
        </a:p>
      </dgm:t>
    </dgm:pt>
    <dgm:pt modelId="{12A01CC7-53A9-4352-8DC0-7D11056E833D}" type="sibTrans" cxnId="{1BE494B1-FBCA-43E6-93E3-10D9573FD77C}">
      <dgm:prSet/>
      <dgm:spPr/>
      <dgm:t>
        <a:bodyPr/>
        <a:lstStyle/>
        <a:p>
          <a:endParaRPr lang="ru-RU"/>
        </a:p>
      </dgm:t>
    </dgm:pt>
    <dgm:pt modelId="{265D643D-393B-44D2-824A-175BD48D34AC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формировать знания детей о животном мире жарких стран, через развитие творческих способностей, используя нетрадиционные техники работы с бумагой.</a:t>
          </a:r>
          <a:endParaRPr lang="ru-RU" sz="2400" b="1" cap="none" spc="0" dirty="0">
            <a:ln w="10541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F51EA1B0-85B4-451C-B096-6C4C007D8A96}" type="parTrans" cxnId="{6FCB5E2B-A3BB-4368-A7F6-60DD6AC70EB0}">
      <dgm:prSet/>
      <dgm:spPr/>
      <dgm:t>
        <a:bodyPr/>
        <a:lstStyle/>
        <a:p>
          <a:endParaRPr lang="ru-RU"/>
        </a:p>
      </dgm:t>
    </dgm:pt>
    <dgm:pt modelId="{692C5842-4C53-486B-A750-DCCC7F572825}" type="sibTrans" cxnId="{6FCB5E2B-A3BB-4368-A7F6-60DD6AC70EB0}">
      <dgm:prSet/>
      <dgm:spPr/>
      <dgm:t>
        <a:bodyPr/>
        <a:lstStyle/>
        <a:p>
          <a:endParaRPr lang="ru-RU"/>
        </a:p>
      </dgm:t>
    </dgm:pt>
    <dgm:pt modelId="{AC1B15C4-9A94-4E59-A302-CA8FC4E0E2C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Творческая активность и самостоятельность в художественно - эстетическом развитии ребенка через совершенство овладения техниками работы с бумагой. </a:t>
          </a:r>
          <a:endParaRPr lang="ru-RU" b="1" cap="none" spc="0" dirty="0">
            <a:ln w="10541" cmpd="sng">
              <a:prstDash val="solid"/>
            </a:ln>
            <a:effectLst/>
            <a:latin typeface="Times New Roman" pitchFamily="18" charset="0"/>
            <a:cs typeface="Times New Roman" pitchFamily="18" charset="0"/>
          </a:endParaRPr>
        </a:p>
      </dgm:t>
    </dgm:pt>
    <dgm:pt modelId="{22E5E06C-C2E3-47AE-AFB1-CCF001D3232C}" type="sibTrans" cxnId="{FFE6023E-1EB9-46E1-87B8-33BE463B7E7F}">
      <dgm:prSet/>
      <dgm:spPr/>
      <dgm:t>
        <a:bodyPr/>
        <a:lstStyle/>
        <a:p>
          <a:endParaRPr lang="ru-RU"/>
        </a:p>
      </dgm:t>
    </dgm:pt>
    <dgm:pt modelId="{C3DE13CA-3804-459A-8E20-39461B74B618}" type="parTrans" cxnId="{FFE6023E-1EB9-46E1-87B8-33BE463B7E7F}">
      <dgm:prSet/>
      <dgm:spPr/>
      <dgm:t>
        <a:bodyPr/>
        <a:lstStyle/>
        <a:p>
          <a:endParaRPr lang="ru-RU"/>
        </a:p>
      </dgm:t>
    </dgm:pt>
    <dgm:pt modelId="{C215E131-A910-4EE3-A15E-0D458B167841}">
      <dgm:prSet phldrT="[Текст]"/>
      <dgm:spPr/>
      <dgm:t>
        <a:bodyPr/>
        <a:lstStyle/>
        <a:p>
          <a:r>
            <a:rPr lang="ru-RU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Проблема</a:t>
          </a:r>
          <a:r>
            <a:rPr lang="ru-RU" b="1" cap="none" spc="5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ru-RU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9D86728-798A-4DDD-A4F7-0AB3314FA946}" type="sibTrans" cxnId="{A0A339FD-FA9B-4AFA-AD38-6A75896CFB43}">
      <dgm:prSet/>
      <dgm:spPr/>
      <dgm:t>
        <a:bodyPr/>
        <a:lstStyle/>
        <a:p>
          <a:endParaRPr lang="ru-RU"/>
        </a:p>
      </dgm:t>
    </dgm:pt>
    <dgm:pt modelId="{0E116ED3-F885-4557-8C62-91D28268DC91}" type="parTrans" cxnId="{A0A339FD-FA9B-4AFA-AD38-6A75896CFB43}">
      <dgm:prSet/>
      <dgm:spPr/>
      <dgm:t>
        <a:bodyPr/>
        <a:lstStyle/>
        <a:p>
          <a:endParaRPr lang="ru-RU"/>
        </a:p>
      </dgm:t>
    </dgm:pt>
    <dgm:pt modelId="{D433B650-0CBB-4639-819E-C4B78F7C0D4C}" type="pres">
      <dgm:prSet presAssocID="{9119E98B-40AF-4EC3-9362-437902A873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3C4C1-3420-4C6A-A28E-9A6B8164DAE5}" type="pres">
      <dgm:prSet presAssocID="{C215E131-A910-4EE3-A15E-0D458B167841}" presName="linNode" presStyleCnt="0"/>
      <dgm:spPr/>
      <dgm:t>
        <a:bodyPr/>
        <a:lstStyle/>
        <a:p>
          <a:endParaRPr lang="ru-RU"/>
        </a:p>
      </dgm:t>
    </dgm:pt>
    <dgm:pt modelId="{B1AAA453-AC6E-4ED6-A644-B8B57DDC6B3B}" type="pres">
      <dgm:prSet presAssocID="{C215E131-A910-4EE3-A15E-0D458B167841}" presName="parentText" presStyleLbl="node1" presStyleIdx="0" presStyleCnt="2" custLinFactNeighborY="-5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2E49B-B997-47A2-8B08-0ABFAA08BEDE}" type="pres">
      <dgm:prSet presAssocID="{C215E131-A910-4EE3-A15E-0D458B16784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64FA6-06E1-4746-9D32-D030A2D46EAC}" type="pres">
      <dgm:prSet presAssocID="{C9D86728-798A-4DDD-A4F7-0AB3314FA946}" presName="sp" presStyleCnt="0"/>
      <dgm:spPr/>
      <dgm:t>
        <a:bodyPr/>
        <a:lstStyle/>
        <a:p>
          <a:endParaRPr lang="ru-RU"/>
        </a:p>
      </dgm:t>
    </dgm:pt>
    <dgm:pt modelId="{CC09C580-6CA8-4CB2-BCF4-603908C743CA}" type="pres">
      <dgm:prSet presAssocID="{BAA9D130-0826-430D-AECC-5EFD76169C04}" presName="linNode" presStyleCnt="0"/>
      <dgm:spPr/>
      <dgm:t>
        <a:bodyPr/>
        <a:lstStyle/>
        <a:p>
          <a:endParaRPr lang="ru-RU"/>
        </a:p>
      </dgm:t>
    </dgm:pt>
    <dgm:pt modelId="{BDA271CC-39BE-4428-972C-00887591686F}" type="pres">
      <dgm:prSet presAssocID="{BAA9D130-0826-430D-AECC-5EFD76169C0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22F3A-AC0E-4923-8C11-7BA179282D7E}" type="pres">
      <dgm:prSet presAssocID="{BAA9D130-0826-430D-AECC-5EFD76169C0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941D6-A43A-4971-ADD9-1CA9E998D6C7}" type="presOf" srcId="{265D643D-393B-44D2-824A-175BD48D34AC}" destId="{81422F3A-AC0E-4923-8C11-7BA179282D7E}" srcOrd="0" destOrd="0" presId="urn:microsoft.com/office/officeart/2005/8/layout/vList5"/>
    <dgm:cxn modelId="{417EF9E1-512D-4F0E-BA7E-13274D0001DD}" type="presOf" srcId="{C215E131-A910-4EE3-A15E-0D458B167841}" destId="{B1AAA453-AC6E-4ED6-A644-B8B57DDC6B3B}" srcOrd="0" destOrd="0" presId="urn:microsoft.com/office/officeart/2005/8/layout/vList5"/>
    <dgm:cxn modelId="{7F8864A5-8E1E-40CE-BCD3-89A89232031D}" type="presOf" srcId="{BAA9D130-0826-430D-AECC-5EFD76169C04}" destId="{BDA271CC-39BE-4428-972C-00887591686F}" srcOrd="0" destOrd="0" presId="urn:microsoft.com/office/officeart/2005/8/layout/vList5"/>
    <dgm:cxn modelId="{F1FD3C47-8EBE-41BA-8A4B-80D581935656}" type="presOf" srcId="{AC1B15C4-9A94-4E59-A302-CA8FC4E0E2CF}" destId="{5332E49B-B997-47A2-8B08-0ABFAA08BEDE}" srcOrd="0" destOrd="0" presId="urn:microsoft.com/office/officeart/2005/8/layout/vList5"/>
    <dgm:cxn modelId="{94701ABC-CAA6-4F94-9ECE-5B13F7172328}" type="presOf" srcId="{9119E98B-40AF-4EC3-9362-437902A873C5}" destId="{D433B650-0CBB-4639-819E-C4B78F7C0D4C}" srcOrd="0" destOrd="0" presId="urn:microsoft.com/office/officeart/2005/8/layout/vList5"/>
    <dgm:cxn modelId="{A0A339FD-FA9B-4AFA-AD38-6A75896CFB43}" srcId="{9119E98B-40AF-4EC3-9362-437902A873C5}" destId="{C215E131-A910-4EE3-A15E-0D458B167841}" srcOrd="0" destOrd="0" parTransId="{0E116ED3-F885-4557-8C62-91D28268DC91}" sibTransId="{C9D86728-798A-4DDD-A4F7-0AB3314FA946}"/>
    <dgm:cxn modelId="{1BE494B1-FBCA-43E6-93E3-10D9573FD77C}" srcId="{9119E98B-40AF-4EC3-9362-437902A873C5}" destId="{BAA9D130-0826-430D-AECC-5EFD76169C04}" srcOrd="1" destOrd="0" parTransId="{EBA7CADB-A472-482D-B4DF-1BC2B47C51AF}" sibTransId="{12A01CC7-53A9-4352-8DC0-7D11056E833D}"/>
    <dgm:cxn modelId="{6FCB5E2B-A3BB-4368-A7F6-60DD6AC70EB0}" srcId="{BAA9D130-0826-430D-AECC-5EFD76169C04}" destId="{265D643D-393B-44D2-824A-175BD48D34AC}" srcOrd="0" destOrd="0" parTransId="{F51EA1B0-85B4-451C-B096-6C4C007D8A96}" sibTransId="{692C5842-4C53-486B-A750-DCCC7F572825}"/>
    <dgm:cxn modelId="{FFE6023E-1EB9-46E1-87B8-33BE463B7E7F}" srcId="{C215E131-A910-4EE3-A15E-0D458B167841}" destId="{AC1B15C4-9A94-4E59-A302-CA8FC4E0E2CF}" srcOrd="0" destOrd="0" parTransId="{C3DE13CA-3804-459A-8E20-39461B74B618}" sibTransId="{22E5E06C-C2E3-47AE-AFB1-CCF001D3232C}"/>
    <dgm:cxn modelId="{8283546B-F7F9-4B45-84A9-20AC6057D1FB}" type="presParOf" srcId="{D433B650-0CBB-4639-819E-C4B78F7C0D4C}" destId="{E233C4C1-3420-4C6A-A28E-9A6B8164DAE5}" srcOrd="0" destOrd="0" presId="urn:microsoft.com/office/officeart/2005/8/layout/vList5"/>
    <dgm:cxn modelId="{5C0700B3-BF2E-4782-B183-13F6A05DEE10}" type="presParOf" srcId="{E233C4C1-3420-4C6A-A28E-9A6B8164DAE5}" destId="{B1AAA453-AC6E-4ED6-A644-B8B57DDC6B3B}" srcOrd="0" destOrd="0" presId="urn:microsoft.com/office/officeart/2005/8/layout/vList5"/>
    <dgm:cxn modelId="{79A98F1D-ECD1-48FF-AF69-F0D5C0AEFC7A}" type="presParOf" srcId="{E233C4C1-3420-4C6A-A28E-9A6B8164DAE5}" destId="{5332E49B-B997-47A2-8B08-0ABFAA08BEDE}" srcOrd="1" destOrd="0" presId="urn:microsoft.com/office/officeart/2005/8/layout/vList5"/>
    <dgm:cxn modelId="{8656BBA8-F556-4ED7-9545-98943F2CDE3B}" type="presParOf" srcId="{D433B650-0CBB-4639-819E-C4B78F7C0D4C}" destId="{F6864FA6-06E1-4746-9D32-D030A2D46EAC}" srcOrd="1" destOrd="0" presId="urn:microsoft.com/office/officeart/2005/8/layout/vList5"/>
    <dgm:cxn modelId="{76684570-8ACB-4674-AB05-AE4BC343D1B4}" type="presParOf" srcId="{D433B650-0CBB-4639-819E-C4B78F7C0D4C}" destId="{CC09C580-6CA8-4CB2-BCF4-603908C743CA}" srcOrd="2" destOrd="0" presId="urn:microsoft.com/office/officeart/2005/8/layout/vList5"/>
    <dgm:cxn modelId="{81939FB0-5458-42F0-BB5C-E65FE8B3E600}" type="presParOf" srcId="{CC09C580-6CA8-4CB2-BCF4-603908C743CA}" destId="{BDA271CC-39BE-4428-972C-00887591686F}" srcOrd="0" destOrd="0" presId="urn:microsoft.com/office/officeart/2005/8/layout/vList5"/>
    <dgm:cxn modelId="{CDD7922B-E4B0-4E02-81C2-1ECAE37EA7BF}" type="presParOf" srcId="{CC09C580-6CA8-4CB2-BCF4-603908C743CA}" destId="{81422F3A-AC0E-4923-8C11-7BA179282D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A203AA-C28F-4688-ADE9-21360E4150A3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787D6E-0778-4E7A-AC83-184D0479A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067D3-4B2D-4BFA-9AEC-6B5D733091D4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422D-BE6C-465B-B6CD-CFB841102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31FE-2792-4E2D-8D7D-6F3AC7D0ACA1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8232-9AA5-4E0F-9A7D-BAF930F78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1A86-534D-4B20-A916-994F2333147A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99E7-8743-4657-9633-BD35C678B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F26F-BF3D-4D0D-A769-444CCE3672C8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794B-2E3C-4E7D-A7DD-6A2E86ACE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6B0B-E0BA-44E6-AD54-F6F086171E92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0520-2C3D-4A20-AC4A-468FBF0B4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96FF-04DD-4E93-98F5-A2FE20C083D6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369F-4580-4A5A-B33B-81F3165A6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9FDB-CABB-4DF2-A93E-506F30F53CDC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3669-BD76-484C-88F6-E75C59666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FC63-F9F7-4C77-A3D2-EB873EBC70BA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962F-1936-416D-A8E7-866B9B879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3FEA-06DF-4755-9957-6EA93C155A1C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2B0BB-B0D9-46AD-B026-52219518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1A7D-8383-4F44-9EA7-335BCF88FC97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456A-CE5B-4AA0-8761-1C9C29A22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CE89-DAE7-43EE-A425-D936ADB53F01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296D-49A6-416B-BF17-23D449DB2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6A5D4-064A-42E6-8642-9E31AE255572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7BA23-8974-4729-85C8-E67677B7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hyperlink" Target="http://warrensburg.k12.mo.us/webquest/whatsitlike/images/elephant_ear_twitch_lg_clr.gif" TargetMode="Externa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hyperlink" Target="http://s10.rimg.info/58c9705f0c7a870e7adc6ef2f06f2124.gif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hyperlink" Target="http://img-fotki.yandex.ru/get/4107/ananasikbebe.0/0_23574_25eb122d_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gify.magazynek.org/pictures/Zwierz%C4%99ta/Ptaki/Strusie/041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061.ru/cards/uploads/1228974312/gallery_2_118_4940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5004048" y="3429000"/>
            <a:ext cx="3888432" cy="252028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КОРРЕКЦИОННАЯ ГРУППА «ГНЕЗДЫШКО»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д\с № 50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572528" cy="1152128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«Животный мир  жарких стран»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Рисунок 2" descr="afric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060848"/>
            <a:ext cx="41671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440" y="706717"/>
            <a:ext cx="457203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аппликация «лев»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795" y="168108"/>
            <a:ext cx="85353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Лена\работа\ВАЛЕОЛОГИЯ И САМОБРАЗ\самообразование\самообразование нетрадиц\проекты\фото\SAM_523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07298"/>
            <a:ext cx="3989705" cy="2992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Лена\работа\ВАЛЕОЛОГИЯ И САМОБРАЗ\самообразование\самообразование нетрадиц\проекты\фото\SAM_524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43" t="34448"/>
          <a:stretch/>
        </p:blipFill>
        <p:spPr bwMode="auto">
          <a:xfrm>
            <a:off x="5726002" y="3068960"/>
            <a:ext cx="3095284" cy="3669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Лена\работа\ВАЛЕОЛОГИЯ И САМОБРАЗ\самообразование\самообразование нетрадиц\проекты\фото\SAM_524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02" b="22937"/>
          <a:stretch/>
        </p:blipFill>
        <p:spPr bwMode="auto">
          <a:xfrm>
            <a:off x="1766644" y="1354398"/>
            <a:ext cx="5531624" cy="1551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91002" y="260648"/>
            <a:ext cx="6768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Объемная аппликация «слон», «жираф»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1" name="Рисунок 10" descr="D:\Лена\работа\ВАЛЕОЛОГИЯ И САМОБРАЗ\самообразование\самообразование нетрадиц\проекты\фото\SAM_5206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1" t="7458" r="19593" b="7166"/>
          <a:stretch/>
        </p:blipFill>
        <p:spPr bwMode="auto">
          <a:xfrm>
            <a:off x="215516" y="1700808"/>
            <a:ext cx="2376264" cy="307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Лена\работа\ВАЛЕОЛОГИЯ И САМОБРАЗ\самообразование\самообразование нетрадиц\проекты\фото\SAM_5208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5" t="30076" r="24709" b="23411"/>
          <a:stretch/>
        </p:blipFill>
        <p:spPr bwMode="auto">
          <a:xfrm>
            <a:off x="2987824" y="1844824"/>
            <a:ext cx="2448272" cy="3036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D:\Лена\работа\ВАЛЕОЛОГИЯ И САМОБРАЗ\самообразование\самообразование нетрадиц\проекты\фото\ДЕТСКИЙ САД\27012014144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9" r="19082"/>
          <a:stretch/>
        </p:blipFill>
        <p:spPr bwMode="auto">
          <a:xfrm>
            <a:off x="6372200" y="706173"/>
            <a:ext cx="2267768" cy="2945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D:\Лена\работа\ВАЛЕОЛОГИЯ И САМОБРАЗ\самообразование\самообразование нетрадиц\проекты\фото\ДЕТСКИЙ САД\27012014151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196"/>
          <a:stretch/>
        </p:blipFill>
        <p:spPr bwMode="auto">
          <a:xfrm rot="5400000">
            <a:off x="5832000" y="3681169"/>
            <a:ext cx="2997403" cy="3069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7644" y="234969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Конструирование из бумаги (оригами) «верблюд»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Лена\работа\ВАЛЕОЛОГИЯ И САМОБРАЗ\самообразование\самообразование нетрадиц\проекты\фото\SAM_5215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8" r="8858"/>
          <a:stretch/>
        </p:blipFill>
        <p:spPr bwMode="auto">
          <a:xfrm>
            <a:off x="321760" y="3702490"/>
            <a:ext cx="3644379" cy="2991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Лена\работа\ВАЛЕОЛОГИЯ И САМОБРАЗ\самообразование\самообразование нетрадиц\проекты\фото\SAM_521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19" y="950117"/>
            <a:ext cx="3589120" cy="2478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:\Лена\работа\ВАЛЕОЛОГИЯ И САМОБРАЗ\самообразование\самообразование нетрадиц\проекты\фото\SAM_5214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81" r="7693"/>
          <a:stretch/>
        </p:blipFill>
        <p:spPr bwMode="auto">
          <a:xfrm>
            <a:off x="5364088" y="1335743"/>
            <a:ext cx="3169334" cy="4186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77048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77b0b44b5d3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322" y="2047423"/>
            <a:ext cx="1928812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РИСОВАНИЕ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«жираф»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:\фото к пректу\Фото ЗПР\2014-02-10 09.33.0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1035"/>
            <a:ext cx="3295650" cy="2927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:\фото к пректу\Фото ЗПР\2014-02-10 09.45.4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456384" cy="2790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57407"/>
            <a:ext cx="486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Объемная аппликация   «пальма»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6255" y="332656"/>
            <a:ext cx="551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</p:txBody>
      </p:sp>
      <p:pic>
        <p:nvPicPr>
          <p:cNvPr id="4" name="Рисунок 3" descr="D:\Лена\работа\ВАЛЕОЛОГИЯ И САМОБРАЗ\самообразование\самообразование нетрадиц\проекты\фото\SAM_526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664296" cy="3565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Лена\работа\ВАЛЕОЛОГИЯ И САМОБРАЗ\самообразование\самообразование нетрадиц\проекты\фото\SAM_526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45" r="22436" b="22838"/>
          <a:stretch/>
        </p:blipFill>
        <p:spPr bwMode="auto">
          <a:xfrm>
            <a:off x="6156176" y="3078623"/>
            <a:ext cx="2818130" cy="3580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Лена\работа\ВАЛЕОЛОГИЯ И САМОБРАЗ\самообразование\самообразование нетрадиц\проекты\фото\SAM_526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695700" cy="2771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-main-pic" descr="Картинка 21 из 80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224087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9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0978" y="260648"/>
            <a:ext cx="5512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5469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Декорирование готовых заготовок   «слон», «бегемот»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:\проект нетрад\фото\ДЕТСКИЙ САД\проект фото 02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8567"/>
            <a:ext cx="3638550" cy="2729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J:\проект нетрад\фото\ДЕТСКИЙ САД\проект фото 03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407166"/>
            <a:ext cx="2664296" cy="3534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:\проект нетрад\фото\ДЕТСКИЙ САД\проект фото 031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55" b="20024"/>
          <a:stretch/>
        </p:blipFill>
        <p:spPr bwMode="auto">
          <a:xfrm>
            <a:off x="3275856" y="4005064"/>
            <a:ext cx="2880320" cy="2630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-main-pic" descr="Картинка 22 из 5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476893"/>
            <a:ext cx="211931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45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7"/>
            <a:ext cx="551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826801"/>
            <a:ext cx="6157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Ручной труд (работа с песком)   «попугай»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:\DSCN4076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05" r="27673" b="16647"/>
          <a:stretch/>
        </p:blipFill>
        <p:spPr bwMode="auto">
          <a:xfrm>
            <a:off x="179512" y="1340768"/>
            <a:ext cx="3072358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J:\DSCN4067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3" b="34375"/>
          <a:stretch/>
        </p:blipFill>
        <p:spPr bwMode="auto">
          <a:xfrm>
            <a:off x="5296660" y="1402271"/>
            <a:ext cx="3477260" cy="3981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-main-pic" descr="Картинка 17 из 24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919" y="4581128"/>
            <a:ext cx="1512168" cy="191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7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188640"/>
            <a:ext cx="2089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773391"/>
            <a:ext cx="6605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 представлений</a:t>
            </a:r>
          </a:p>
          <a:p>
            <a:endParaRPr lang="ru-RU" dirty="0"/>
          </a:p>
        </p:txBody>
      </p:sp>
      <p:pic>
        <p:nvPicPr>
          <p:cNvPr id="7" name="Рисунок 6" descr="D:\Лена\работа\ВАЛЕОЛОГИЯ И САМОБРАЗ\самообразование\самообразование нетрадиц\проекты\фото\SAM_5251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0" t="21795"/>
          <a:stretch/>
        </p:blipFill>
        <p:spPr bwMode="auto">
          <a:xfrm>
            <a:off x="251519" y="1866811"/>
            <a:ext cx="4097807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Лена\работа\ВАЛЕОЛОГИЯ И САМОБРАЗ\самообразование\самообразование нетрадиц\проекты\фото\SAM_5249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40" t="9188"/>
          <a:stretch/>
        </p:blipFill>
        <p:spPr bwMode="auto">
          <a:xfrm>
            <a:off x="5019747" y="2060848"/>
            <a:ext cx="3759324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10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01789"/>
            <a:ext cx="2248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7865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МУЗЫКАЛЬНАЯ ИГРА  «ПРО ЖИРАФА»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ена\работа\ВАЛЕОЛОГИЯ И САМОБРАЗ\самообразование\самообразование нетрадиц\проекты\фото\SAM_523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86271"/>
            <a:ext cx="3784600" cy="2838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Лена\работа\ВАЛЕОЛОГИЯ И САМОБРАЗ\самообразование\самообразование нетрадиц\проекты\фото\SAM_523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1186271"/>
            <a:ext cx="3744416" cy="2795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Лена\работа\ВАЛЕОЛОГИЯ И САМОБРАЗ\самообразование\самообразование нетрадиц\проекты\фото\SAM_523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716581" cy="2503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85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1407"/>
            <a:ext cx="6696744" cy="114300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Коллективная работа – создание макета</a:t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«савана»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16632"/>
            <a:ext cx="107875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</a:t>
            </a:r>
          </a:p>
        </p:txBody>
      </p:sp>
      <p:pic>
        <p:nvPicPr>
          <p:cNvPr id="4" name="Рисунок 3" descr="J:\DCIM\100PHOTO\SAM_5269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2" t="26282" r="7052" b="6624"/>
          <a:stretch/>
        </p:blipFill>
        <p:spPr bwMode="auto">
          <a:xfrm>
            <a:off x="239410" y="1700808"/>
            <a:ext cx="4392488" cy="2558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J:\DCIM\100PHOTO\SAM_5270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61"/>
          <a:stretch/>
        </p:blipFill>
        <p:spPr bwMode="auto">
          <a:xfrm>
            <a:off x="4642305" y="4014014"/>
            <a:ext cx="4238374" cy="2597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anapaofitsialnyjsajt.2max.ru/images/cms/data/0_7d626_f0de0a61_orig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39" b="9443"/>
          <a:stretch/>
        </p:blipFill>
        <p:spPr bwMode="auto">
          <a:xfrm>
            <a:off x="1403648" y="4365104"/>
            <a:ext cx="1570355" cy="237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anapaofitsialnyjsajt.2max.ru/images/cms/data/0_7d626_f0de0a61_orig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39" b="9443"/>
          <a:stretch/>
        </p:blipFill>
        <p:spPr bwMode="auto">
          <a:xfrm>
            <a:off x="6372200" y="1484784"/>
            <a:ext cx="1570355" cy="237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843399"/>
              </p:ext>
            </p:extLst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648071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Режиссерская игра на макете</a:t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«Животные жарких стран»</a:t>
            </a:r>
            <a:b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70962"/>
            <a:ext cx="298229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</p:txBody>
      </p:sp>
      <p:pic>
        <p:nvPicPr>
          <p:cNvPr id="9" name="i-main-pic" descr="Картинка 53 из 60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17145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DCIM\100PHOTO\SAM_526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82" y="1628800"/>
            <a:ext cx="4251523" cy="3116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J:\DCIM\100PHOTO\SAM_526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50172" y="2314724"/>
            <a:ext cx="4335264" cy="3539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7"/>
            <a:ext cx="565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9087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РУКОПИСНЫХ КНИГ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:\фото к пректу\DSCN405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50" y="1822020"/>
            <a:ext cx="4409357" cy="3695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J:\фото к пректу\DSCN4060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71"/>
          <a:stretch/>
        </p:blipFill>
        <p:spPr bwMode="auto">
          <a:xfrm>
            <a:off x="5148064" y="1556792"/>
            <a:ext cx="3545261" cy="4275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298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23"/>
            <a:ext cx="7433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ВЫСТАВКЕ «ВОСПИТЫВАЕМ ТАЛАНТЫ»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:\DCIM\100PHOTO\SAM_527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336" y="645842"/>
            <a:ext cx="4500500" cy="2991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J:\DCIM\100PHOTO\SAM_527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430" y="3789040"/>
            <a:ext cx="4060142" cy="2926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J:\DCIM\100PHOTO\SAM_527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76464" cy="2926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0144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2214563"/>
            <a:ext cx="6400800" cy="3929062"/>
          </a:xfrm>
        </p:spPr>
        <p:txBody>
          <a:bodyPr/>
          <a:lstStyle/>
          <a:p>
            <a:pPr algn="l" eaLnBrk="1" hangingPunct="1"/>
            <a:endParaRPr lang="ru-RU" sz="2400" smtClean="0">
              <a:solidFill>
                <a:schemeClr val="tx1"/>
              </a:solidFill>
            </a:endParaRPr>
          </a:p>
          <a:p>
            <a:pPr algn="l" eaLnBrk="1" hangingPunct="1"/>
            <a:endParaRPr lang="ru-RU" sz="2400" smtClean="0">
              <a:solidFill>
                <a:schemeClr val="tx1"/>
              </a:solidFill>
            </a:endParaRPr>
          </a:p>
          <a:p>
            <a:pPr algn="l" eaLnBrk="1" hangingPunct="1"/>
            <a:endParaRPr lang="ru-RU" smtClean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6002769"/>
              </p:ext>
            </p:extLst>
          </p:nvPr>
        </p:nvGraphicFramePr>
        <p:xfrm>
          <a:off x="285720" y="357166"/>
          <a:ext cx="864399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55258"/>
            <a:ext cx="8229600" cy="725470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проекта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продолжать знакомить детей с нетрадиционными техниками работы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бумагой;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 к моделированию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конструированию;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логическое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мышление;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любознательность и стремление изучать природу и живых обитателей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Земли;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представления детей о животном мире жарких стран (особенностях внешнего вида, питании, месте обитания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любовь к природе и бережливого отношения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ней;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эстетический вкус у детей при изготовлении поделок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композиций;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аккуратность, самостоятельность.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24189"/>
            <a:ext cx="129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4138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информационной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для деятельности детей.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активизировать роль родителей в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развитии творческих способностей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детей.</a:t>
            </a:r>
          </a:p>
        </p:txBody>
      </p:sp>
      <p:pic>
        <p:nvPicPr>
          <p:cNvPr id="4" name="Рисунок 3" descr="D:\Лена\работа\ВАЛЕОЛОГИЯ И САМОБРАЗ\самообразование\самообразование нетрадиц\проекты\фото\SAM_523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143250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74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662" y="476672"/>
            <a:ext cx="61965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Овладение детьми  работой с нетрадиционными техниками работы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бумагой.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знаний детей о животном мире жарких стран, их повадках, особенностях внешнего вида, места обитания, образа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доброго, бережного отношения к животным, развитие любознательности.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изучить данную тему, разработать и оформить иллюстрационный, художественный, видеоматериалы для реализации проекта.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принять активное участие в реализации целей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проекта.</a:t>
            </a:r>
          </a:p>
        </p:txBody>
      </p:sp>
      <p:pic>
        <p:nvPicPr>
          <p:cNvPr id="4" name="Рисунок 1" descr="afric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445" y="4581127"/>
            <a:ext cx="2079429" cy="200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5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23" y="116632"/>
            <a:ext cx="8229600" cy="393954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2260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(подготовительный):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иллюстративного материала по теме, настольно – печатных игр, дидактических игр, игрушек  животных, материалов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игр.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методической литературы, художественной литературы для чтения, загадок по теме, аудиозаписей.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947" y="18448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(содержательный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образовательных областей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теме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Животный мир  жарких стран»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81483"/>
              </p:ext>
            </p:extLst>
          </p:nvPr>
        </p:nvGraphicFramePr>
        <p:xfrm>
          <a:off x="179512" y="2768156"/>
          <a:ext cx="8793856" cy="394059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86493"/>
                <a:gridCol w="5607363"/>
              </a:tblGrid>
              <a:tr h="356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439" marR="90439" marT="45219" marB="452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439" marR="90439" marT="45219" marB="45219"/>
                </a:tc>
              </a:tr>
              <a:tr h="1504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439" marR="90439" marT="45219" marB="4521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 «Животные жарких стран»; Рассматривание иллюстраций по теме; Составление описательных рассказов по теме; Дидактические игры: «Добавь словечко», «Чье это?», «Составь слово», «Будь внимателен!».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Отгадывание загадок на тему  «Животные Африки».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439" marR="90439" marT="45219" marB="45219"/>
                </a:tc>
              </a:tr>
              <a:tr h="2079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439" marR="90439" marT="45219" marB="4521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«Обитатели жарких стран»; Настольные игры: «Собери картинку», «Забавные животные», «Собери и раскрась животных жарких стран» (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пазлы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 лото «Животные Африки»,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домино «Такие разные животные»;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 – ролевые игры: «Путешествие в жаркие страны», «Зоопарк»;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Театрализованная игра «Веселые обезьянки».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439" marR="90439" marT="45219" marB="452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13594"/>
              </p:ext>
            </p:extLst>
          </p:nvPr>
        </p:nvGraphicFramePr>
        <p:xfrm>
          <a:off x="251520" y="260650"/>
          <a:ext cx="8712967" cy="33843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57182"/>
                <a:gridCol w="5555785"/>
              </a:tblGrid>
              <a:tr h="1944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Конструирование из бумаги: «Верблюд», «Слон», «Жираф», «Черепаха»; 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Аппликация «Лев»; 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Объемная аппликация: «Жираф», «Слон».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 </a:t>
                      </a:r>
                      <a:r>
                        <a:rPr lang="ru-RU" sz="14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«Жираф».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Ручной труд (работа с песком): «Жираф», «Обезьянка», «Попугай». 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Декорирование готовых заготовок: слон, бегемот.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Чуковский «Айболит»;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Киплинг «Слоненок»;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Просмотр мультфильма «38 попугаев».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Познание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Конструирование (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лего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«Ай, да Африка».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23268"/>
              </p:ext>
            </p:extLst>
          </p:nvPr>
        </p:nvGraphicFramePr>
        <p:xfrm>
          <a:off x="251520" y="3645024"/>
          <a:ext cx="8712968" cy="128812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56047"/>
                <a:gridCol w="5556921"/>
              </a:tblGrid>
              <a:tr h="69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Слушание «Африка», «На слонах в Индии» муз. А. </a:t>
                      </a:r>
                      <a:r>
                        <a:rPr lang="ru-RU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Гедике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музыкальная игра «Про жирафа» Е. Железнова.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  <a:endParaRPr lang="ru-RU" sz="11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атрибутов к играм, масок; Коллективная работа – макет «Савана».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-main-pic" descr="Картинка 41 из 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60301"/>
            <a:ext cx="213201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69920"/>
              </p:ext>
            </p:extLst>
          </p:nvPr>
        </p:nvGraphicFramePr>
        <p:xfrm>
          <a:off x="251520" y="332656"/>
          <a:ext cx="8712968" cy="2520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56047"/>
                <a:gridCol w="5556921"/>
              </a:tblGrid>
              <a:tr h="1008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Самомассаж «У жирафа пятна, пятна…..»;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Физминутка</a:t>
                      </a: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«Черепаха»;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Логоритмическая</a:t>
                      </a: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гимнастика «Зебра».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Подвижные игры: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«Охотники и звери», «Зоопарк», «Найди по следу»;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Игровое упражнение: «Мы охотимся на льва».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 «Хищники и травоядные»;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Подвижная игра «Гепард и антилопы».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D:\Лена\работа\ВАЛЕОЛОГИЯ И САМОБРАЗ\самообразование\самообразование нетрадиц\проекты\фото\SAM_52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59542" y="3216742"/>
            <a:ext cx="3600400" cy="3160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59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«Африка»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«Африка»2</Template>
  <TotalTime>177</TotalTime>
  <Words>715</Words>
  <Application>Microsoft Office PowerPoint</Application>
  <PresentationFormat>Экран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Проект «Африка»2</vt:lpstr>
      <vt:lpstr>  ПРОЕКТ «Животный мир  жарких стран»</vt:lpstr>
      <vt:lpstr>Презентация PowerPoint</vt:lpstr>
      <vt:lpstr>Презентация PowerPoint</vt:lpstr>
      <vt:lpstr>Задачи проекта </vt:lpstr>
      <vt:lpstr>Презентация PowerPoint</vt:lpstr>
      <vt:lpstr>Презентация PowerPoint</vt:lpstr>
      <vt:lpstr>Этапы проекта</vt:lpstr>
      <vt:lpstr>Презентация PowerPoint</vt:lpstr>
      <vt:lpstr>Презентация PowerPoint</vt:lpstr>
      <vt:lpstr>аппликация «лев»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Коллективная работа – создание макета «савана» </vt:lpstr>
      <vt:lpstr>  Режиссерская игра на макете  «Животные жарких стран» </vt:lpstr>
      <vt:lpstr>Презентация PowerPoint</vt:lpstr>
      <vt:lpstr>Презентация PowerPoint</vt:lpstr>
      <vt:lpstr>Благодарим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«Животные жарких стран. Африка»</dc:title>
  <dc:creator>Домашний</dc:creator>
  <cp:lastModifiedBy>ElenaLebed@outlook.com</cp:lastModifiedBy>
  <cp:revision>21</cp:revision>
  <dcterms:created xsi:type="dcterms:W3CDTF">2013-10-20T17:14:06Z</dcterms:created>
  <dcterms:modified xsi:type="dcterms:W3CDTF">2014-11-08T18:02:09Z</dcterms:modified>
</cp:coreProperties>
</file>