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-106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8C15F-443D-47A3-8C6F-48756D3DA777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5015F-AF2F-4605-B672-01F31486B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693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A5F7892-AED0-4423-8E93-0254AC2F0D7D}" type="slidenum">
              <a:rPr lang="ru-RU" sz="1200">
                <a:latin typeface="+mn-lt"/>
              </a:rPr>
              <a:pPr algn="r">
                <a:defRPr/>
              </a:pPr>
              <a:t>1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243C7F-841B-46D0-BFB8-72084F013FAA}" type="slidenum">
              <a:rPr lang="ru-RU" sz="1200">
                <a:latin typeface="+mn-lt"/>
              </a:rPr>
              <a:pPr algn="r">
                <a:defRPr/>
              </a:pPr>
              <a:t>12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2BEC09B-0C2E-4919-86B0-FD266BE6E2A7}" type="slidenum">
              <a:rPr lang="ru-RU" sz="1200">
                <a:latin typeface="+mn-lt"/>
              </a:rPr>
              <a:pPr algn="r">
                <a:defRPr/>
              </a:pPr>
              <a:t>13</a:t>
            </a:fld>
            <a:endParaRPr lang="ru-RU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467544" y="332656"/>
            <a:ext cx="8388424" cy="3733800"/>
          </a:xfrm>
          <a:noFill/>
          <a:ln w="25400" cap="flat" algn="ctr">
            <a:noFill/>
            <a:miter lim="800000"/>
            <a:headEnd/>
            <a:tailEnd/>
          </a:ln>
        </p:spPr>
        <p:txBody>
          <a:bodyPr>
            <a:prstTxWarp prst="textInflate">
              <a:avLst>
                <a:gd name="adj" fmla="val 12602"/>
              </a:avLst>
            </a:prstTxWarp>
            <a:normAutofit/>
          </a:bodyPr>
          <a:lstStyle/>
          <a:p>
            <a:pPr marL="0" indent="0" algn="ctr" eaLnBrk="1" hangingPunct="1">
              <a:buNone/>
            </a:pPr>
            <a:r>
              <a:rPr lang="ru-RU" altLang="ru-RU" sz="6700" b="1" dirty="0" smtClean="0">
                <a:solidFill>
                  <a:srgbClr val="00B050"/>
                </a:solidFill>
                <a:effectLst/>
              </a:rPr>
              <a:t>Разговор </a:t>
            </a:r>
            <a:br>
              <a:rPr lang="ru-RU" altLang="ru-RU" sz="6700" b="1" dirty="0" smtClean="0">
                <a:solidFill>
                  <a:srgbClr val="00B050"/>
                </a:solidFill>
                <a:effectLst/>
              </a:rPr>
            </a:br>
            <a:r>
              <a:rPr lang="ru-RU" altLang="ru-RU" sz="6700" b="1" dirty="0" smtClean="0">
                <a:solidFill>
                  <a:srgbClr val="00B050"/>
                </a:solidFill>
                <a:effectLst/>
              </a:rPr>
              <a:t>о здоровье</a:t>
            </a:r>
            <a:r>
              <a:rPr lang="ru-RU" altLang="ru-RU" sz="7200" b="1" i="1" dirty="0" smtClean="0">
                <a:solidFill>
                  <a:srgbClr val="FF0000"/>
                </a:solidFill>
              </a:rPr>
              <a:t/>
            </a:r>
            <a:br>
              <a:rPr lang="ru-RU" altLang="ru-RU" sz="7200" b="1" i="1" dirty="0" smtClean="0">
                <a:solidFill>
                  <a:srgbClr val="FF0000"/>
                </a:solidFill>
              </a:rPr>
            </a:br>
            <a:r>
              <a:rPr lang="ru-RU" altLang="ru-RU" sz="7200" b="1" i="1" dirty="0" smtClean="0">
                <a:solidFill>
                  <a:srgbClr val="FF0000"/>
                </a:solidFill>
              </a:rPr>
              <a:t>              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955361"/>
            <a:ext cx="4824536" cy="361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87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67000" y="260648"/>
            <a:ext cx="3200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ru-RU" sz="4400" b="1" dirty="0">
                <a:solidFill>
                  <a:srgbClr val="FF0000"/>
                </a:solidFill>
              </a:rPr>
              <a:t>Семья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1905000"/>
            <a:ext cx="20574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Познавательные беседы о семье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1676400"/>
            <a:ext cx="259080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000000"/>
                </a:solidFill>
              </a:rPr>
              <a:t>Праздники с участием родителей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8400" y="1600200"/>
            <a:ext cx="23622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0000"/>
                </a:solidFill>
              </a:rPr>
              <a:t>Творческие </a:t>
            </a:r>
            <a:r>
              <a:rPr lang="ru-RU" b="1" dirty="0">
                <a:solidFill>
                  <a:srgbClr val="000000"/>
                </a:solidFill>
              </a:rPr>
              <a:t>проекты </a:t>
            </a:r>
          </a:p>
          <a:p>
            <a:pPr algn="ctr">
              <a:defRPr/>
            </a:pP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9600" y="3276600"/>
            <a:ext cx="20574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Родительские гостиные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24200" y="3276600"/>
            <a:ext cx="22860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Оформление выставок с участием родителей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9800" y="3276600"/>
            <a:ext cx="24384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Альбом </a:t>
            </a:r>
          </a:p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«Наша дружная семья»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19800" y="4797152"/>
            <a:ext cx="24384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0000"/>
                </a:solidFill>
              </a:rPr>
              <a:t>Информационный стенд для родителей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2667000" y="1095375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214019" y="1143000"/>
            <a:ext cx="21828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219700" y="1095375"/>
            <a:ext cx="1368524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7" name="Прямоугольник 21"/>
          <p:cNvSpPr>
            <a:spLocks noChangeArrowheads="1"/>
          </p:cNvSpPr>
          <p:nvPr/>
        </p:nvSpPr>
        <p:spPr bwMode="auto">
          <a:xfrm>
            <a:off x="4191000" y="2667000"/>
            <a:ext cx="46038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ru-RU" altLang="ru-RU" sz="2800" b="1">
              <a:solidFill>
                <a:srgbClr val="FF0066"/>
              </a:solidFill>
              <a:cs typeface="Times New Roman" pitchFamily="18" charset="0"/>
            </a:endParaRPr>
          </a:p>
        </p:txBody>
      </p:sp>
      <p:cxnSp>
        <p:nvCxnSpPr>
          <p:cNvPr id="24" name="Прямая со стрелкой 23"/>
          <p:cNvCxnSpPr>
            <a:stCxn id="5" idx="2"/>
          </p:cNvCxnSpPr>
          <p:nvPr/>
        </p:nvCxnSpPr>
        <p:spPr>
          <a:xfrm>
            <a:off x="4343400" y="25908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7362825" y="2400300"/>
            <a:ext cx="0" cy="876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9" idx="2"/>
            <a:endCxn id="10" idx="0"/>
          </p:cNvCxnSpPr>
          <p:nvPr/>
        </p:nvCxnSpPr>
        <p:spPr>
          <a:xfrm>
            <a:off x="7239000" y="4267200"/>
            <a:ext cx="0" cy="5299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4" idx="2"/>
          </p:cNvCxnSpPr>
          <p:nvPr/>
        </p:nvCxnSpPr>
        <p:spPr>
          <a:xfrm flipH="1">
            <a:off x="1475656" y="2514600"/>
            <a:ext cx="10244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4653136"/>
            <a:ext cx="2657872" cy="1993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30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57200" y="410181"/>
            <a:ext cx="81534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ru-RU" altLang="ru-RU" sz="24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Социальное здоровье 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реализуется посредством специальных мероприятий</a:t>
            </a:r>
            <a:r>
              <a:rPr lang="ru-RU" altLang="ru-RU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:</a:t>
            </a:r>
          </a:p>
          <a:p>
            <a:endParaRPr lang="ru-RU" altLang="ru-RU" dirty="0">
              <a:solidFill>
                <a:srgbClr val="000000"/>
              </a:solidFill>
              <a:latin typeface="+mn-lt"/>
            </a:endParaRPr>
          </a:p>
          <a:p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- организация среды пребывания (микроклимат в коллективе);</a:t>
            </a:r>
            <a:endParaRPr lang="ru-RU" altLang="ru-RU" dirty="0">
              <a:solidFill>
                <a:srgbClr val="000000"/>
              </a:solidFill>
              <a:latin typeface="+mn-lt"/>
            </a:endParaRPr>
          </a:p>
          <a:p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- общение взрослых с детьми основанное на взаимном доверии и уважении мнения каждого);</a:t>
            </a:r>
            <a:endParaRPr lang="ru-RU" altLang="ru-RU" dirty="0">
              <a:solidFill>
                <a:srgbClr val="000000"/>
              </a:solidFill>
              <a:latin typeface="+mn-lt"/>
            </a:endParaRPr>
          </a:p>
          <a:p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- организация режимных моментов (гибкий режим дня, постепенный подъем, </a:t>
            </a:r>
            <a:r>
              <a:rPr lang="ru-RU" altLang="ru-RU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учет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состояния здоровья при организации режимных процессов);</a:t>
            </a:r>
            <a:endParaRPr lang="ru-RU" altLang="ru-RU" dirty="0">
              <a:solidFill>
                <a:srgbClr val="000000"/>
              </a:solidFill>
              <a:latin typeface="+mn-lt"/>
            </a:endParaRPr>
          </a:p>
          <a:p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- образовательной деятельности с детьми с </a:t>
            </a:r>
            <a:r>
              <a:rPr lang="ru-RU" altLang="ru-RU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учетом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индивидуального подхода к каждому </a:t>
            </a:r>
            <a:r>
              <a:rPr lang="ru-RU" altLang="ru-RU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ребенку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основанного на особенностях здоровья </a:t>
            </a:r>
            <a:r>
              <a:rPr lang="ru-RU" altLang="ru-RU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ребенка</a:t>
            </a:r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, его физического развития и  возможностях;</a:t>
            </a:r>
            <a:endParaRPr lang="ru-RU" altLang="ru-RU" dirty="0">
              <a:solidFill>
                <a:srgbClr val="000000"/>
              </a:solidFill>
              <a:latin typeface="+mn-lt"/>
            </a:endParaRPr>
          </a:p>
          <a:p>
            <a:r>
              <a:rPr lang="ru-RU" altLang="ru-RU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- организация специальных занятий социально-психологической направленности (релаксация, музыкотерапия, социальные тренинги).</a:t>
            </a:r>
            <a:endParaRPr lang="ru-RU" altLang="ru-RU" dirty="0">
              <a:solidFill>
                <a:srgbClr val="000000"/>
              </a:solidFill>
              <a:latin typeface="+mn-lt"/>
            </a:endParaRPr>
          </a:p>
          <a:p>
            <a:endParaRPr lang="ru-RU" altLang="ru-RU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221088"/>
            <a:ext cx="3744416" cy="2340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94196"/>
      </p:ext>
    </p:extLst>
  </p:cSld>
  <p:clrMapOvr>
    <a:masterClrMapping/>
  </p:clrMapOvr>
  <p:transition advClick="0" advTm="4446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5049180"/>
            <a:ext cx="1806116" cy="180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251520" y="270621"/>
            <a:ext cx="7772400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ru-RU" altLang="ru-RU" sz="2000" b="1" u="sng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Так, как же сохранить здоровье ребёнка</a:t>
            </a:r>
            <a:endParaRPr lang="ru-RU" altLang="ru-RU" sz="2000" dirty="0">
              <a:solidFill>
                <a:srgbClr val="FF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Всегда находите время поговорить с ребёнком. Интересуйтесь его проблемами, вникайте в возникающие у него сложности, обсуждайте их, давайте советы.</a:t>
            </a:r>
            <a:endParaRPr lang="ru-RU" altLang="ru-RU" sz="2000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Научитесь относиться к ребёнку как равноправному партнёру, который пока просто обладает меньшим жизненным опытом.</a:t>
            </a:r>
            <a:endParaRPr lang="ru-RU" altLang="ru-RU" sz="2000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Исключите из практики семейного воспитания «психологические пощёчины»: окрики, словесное унижение.</a:t>
            </a:r>
            <a:endParaRPr lang="ru-RU" altLang="ru-RU" sz="2000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Сочетайте разумную требовательность с похвалой. Радуйтесь вместе с ребёнком даже маленьким успехам.</a:t>
            </a:r>
            <a:endParaRPr lang="ru-RU" altLang="ru-RU" sz="2000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Осознайте, что </a:t>
            </a:r>
            <a:r>
              <a:rPr lang="ru-RU" altLang="ru-RU" sz="2000" i="1" dirty="0" err="1">
                <a:solidFill>
                  <a:srgbClr val="000000"/>
                </a:solidFill>
                <a:latin typeface="+mn-lt"/>
                <a:cs typeface="Times New Roman" pitchFamily="18" charset="0"/>
              </a:rPr>
              <a:t>ребенок</a:t>
            </a: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не всегда адекватен в своих поступках в силу физиологических особенностей. Умейте прощать, «лечите» добром.</a:t>
            </a:r>
            <a:endParaRPr lang="ru-RU" altLang="ru-RU" sz="2000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Не сравнивайте ребёнка с другими, более успешными детьми, этим вы снижаете самооценку. Сравните его с ним же самим, но менее успешным.</a:t>
            </a:r>
            <a:endParaRPr lang="ru-RU" altLang="ru-RU" sz="2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166567"/>
      </p:ext>
    </p:extLst>
  </p:cSld>
  <p:clrMapOvr>
    <a:masterClrMapping/>
  </p:clrMapOvr>
  <p:transition advClick="0" advTm="6505"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2" name="Picture 15" descr="neznaika"/>
          <p:cNvSpPr>
            <a:spLocks noChangeAspect="1" noChangeArrowheads="1"/>
          </p:cNvSpPr>
          <p:nvPr/>
        </p:nvSpPr>
        <p:spPr bwMode="auto">
          <a:xfrm>
            <a:off x="0" y="2743200"/>
            <a:ext cx="41910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3" name="Picture 17" descr="колокольчики"/>
          <p:cNvSpPr>
            <a:spLocks noChangeAspect="1" noChangeArrowheads="1"/>
          </p:cNvSpPr>
          <p:nvPr/>
        </p:nvSpPr>
        <p:spPr bwMode="auto">
          <a:xfrm>
            <a:off x="5943600" y="5486400"/>
            <a:ext cx="94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4" name="Picture 22" descr="F:\DCIM\100SSCAM\S6300719.JPG"/>
          <p:cNvSpPr>
            <a:spLocks noChangeAspect="1" noChangeArrowheads="1"/>
          </p:cNvSpPr>
          <p:nvPr/>
        </p:nvSpPr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7415" name="Rectangle 8"/>
          <p:cNvSpPr>
            <a:spLocks noChangeArrowheads="1"/>
          </p:cNvSpPr>
          <p:nvPr/>
        </p:nvSpPr>
        <p:spPr bwMode="auto">
          <a:xfrm>
            <a:off x="609600" y="1761406"/>
            <a:ext cx="79248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ru-RU" altLang="ru-RU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Уважаемые родители! </a:t>
            </a:r>
            <a:r>
              <a:rPr lang="ru-RU" alt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Сегодня мы лишь обозначили проблему и осмыслили её. Поиск её решения – процесс длительный и кропотливый. Давайте же объединим усилия, и будем двигаться по этому трудному пути вместе</a:t>
            </a:r>
            <a:r>
              <a:rPr lang="ru-RU" altLang="ru-RU" sz="28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.</a:t>
            </a:r>
          </a:p>
          <a:p>
            <a:pPr algn="just"/>
            <a:endParaRPr lang="ru-RU" altLang="ru-RU" sz="28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altLang="ru-RU" sz="2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Здоровье и счастливое будущее наших детей будет нам наградой.</a:t>
            </a:r>
            <a:endParaRPr lang="ru-RU" altLang="ru-RU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03878">
            <a:off x="729375" y="188640"/>
            <a:ext cx="1514475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098"/>
            <a:ext cx="2891552" cy="182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93952"/>
      </p:ext>
    </p:extLst>
  </p:cSld>
  <p:clrMapOvr>
    <a:masterClrMapping/>
  </p:clrMapOvr>
  <p:transition advClick="0" advTm="0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304800" y="188640"/>
            <a:ext cx="80772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Здоровье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 – это такое состояние организма, при котором он биологически полноценен, трудоспособен» (В. И. Дубровский).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не отсутствие болезни, а физическая, социальная и психологическая гармония человека»</a:t>
            </a: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(И. Т. Фролов).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Самое популярное определение, данное Всемирной организацией Здравоохранения:</a:t>
            </a:r>
          </a:p>
          <a:p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это состояние полного физического, психического и социального благополучия, а не просто отсутствие болезней или физических дефектов».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1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586780" y="404664"/>
            <a:ext cx="7696200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alt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всестороннее и гармоничное развитие физических качеств дошкольников, формируя у дошкольника жизненно необходимые двигательные умения и навыки.</a:t>
            </a:r>
          </a:p>
          <a:p>
            <a:pPr eaLnBrk="1" hangingPunct="1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Совершенствовать систему закаливания организма, используя современные эффективные методы закаливания.</a:t>
            </a:r>
          </a:p>
          <a:p>
            <a:pPr eaLnBrk="1" hangingPunct="1"/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созданию условий в ДОУ и семье, способствующих сохранению положительного психоэмоционального состояния у детей, через организацию педагогического процесса.</a:t>
            </a:r>
          </a:p>
          <a:p>
            <a:pPr eaLnBrk="1" hangingPunct="1"/>
            <a:endParaRPr lang="ru-RU" alt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Char char="v"/>
            </a:pP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физическую культуру  педагогов и родителей.</a:t>
            </a:r>
          </a:p>
          <a:p>
            <a:pPr eaLnBrk="1" hangingPunct="1"/>
            <a:endParaRPr lang="ru-RU" altLang="ru-RU" dirty="0">
              <a:solidFill>
                <a:srgbClr val="000000"/>
              </a:solidFill>
            </a:endParaRPr>
          </a:p>
          <a:p>
            <a:pPr eaLnBrk="1" hangingPunct="1">
              <a:buFont typeface="Wingdings" pitchFamily="2" charset="2"/>
              <a:buChar char="v"/>
            </a:pP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8384"/>
            <a:ext cx="1645543" cy="1215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229200"/>
            <a:ext cx="1933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19335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719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 flipH="1">
            <a:off x="1524000" y="1143000"/>
            <a:ext cx="1219200" cy="4572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248400" y="1143407"/>
            <a:ext cx="1203920" cy="609193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200" y="1515894"/>
            <a:ext cx="2590800" cy="3908762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266700"/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Социальное</a:t>
            </a:r>
          </a:p>
          <a:p>
            <a:pPr indent="266700"/>
            <a:r>
              <a:rPr lang="ru-RU" altLang="ru-RU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altLang="ru-RU" sz="2000" b="1" dirty="0" smtClean="0">
                <a:solidFill>
                  <a:srgbClr val="002060"/>
                </a:solidFill>
                <a:latin typeface="+mj-lt"/>
              </a:rPr>
              <a:t>здоровье</a:t>
            </a:r>
            <a:endParaRPr lang="ru-RU" altLang="ru-RU" sz="2800" b="1" dirty="0" smtClean="0">
              <a:solidFill>
                <a:srgbClr val="002060"/>
              </a:solidFill>
              <a:latin typeface="+mj-lt"/>
            </a:endParaRPr>
          </a:p>
          <a:p>
            <a:pPr indent="0"/>
            <a:r>
              <a:rPr lang="ru-RU" altLang="ru-RU" sz="1600" dirty="0" smtClean="0">
                <a:latin typeface="+mj-lt"/>
              </a:rPr>
              <a:t>это </a:t>
            </a:r>
            <a:r>
              <a:rPr lang="ru-RU" altLang="ru-RU" sz="1600" dirty="0">
                <a:latin typeface="+mj-lt"/>
              </a:rPr>
              <a:t>умение налаживать отношения с окружающими людьми в разных жизненных ситуациях: с сослуживцами, коллегами по работе, с соседями и т.д. – т.е., с теми людьми, с которыми нам приходится общаться</a:t>
            </a:r>
            <a:endParaRPr lang="ru-RU" altLang="ru-RU" sz="16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Скругленный прямоугольник 9"/>
          <p:cNvSpPr>
            <a:spLocks noChangeArrowheads="1"/>
          </p:cNvSpPr>
          <p:nvPr/>
        </p:nvSpPr>
        <p:spPr bwMode="auto">
          <a:xfrm>
            <a:off x="3188965" y="1391930"/>
            <a:ext cx="2895600" cy="4917103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ru-RU" altLang="ru-RU" sz="2400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  <a:p>
            <a:pPr indent="180975" algn="ctr"/>
            <a:r>
              <a:rPr lang="ru-RU" altLang="ru-RU" sz="28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Ф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  <a:cs typeface="Times New Roman" pitchFamily="18" charset="0"/>
              </a:rPr>
              <a:t>изическое здоровье </a:t>
            </a:r>
          </a:p>
          <a:p>
            <a:pPr indent="0"/>
            <a:r>
              <a:rPr lang="ru-RU" altLang="ru-RU" sz="1600" dirty="0">
                <a:latin typeface="+mn-lt"/>
              </a:rPr>
              <a:t>это, когда у вашего ребёнка высокая работоспособность, он устойчив к заболеваниям, соответствует в процессах роста и развития биологическим и социальным потребностям, когда у него отсутствуют хронические заболевания</a:t>
            </a:r>
            <a:endParaRPr lang="ru-RU" altLang="ru-RU" sz="1600" b="1" dirty="0">
              <a:solidFill>
                <a:srgbClr val="00206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096000" y="1543457"/>
            <a:ext cx="2362200" cy="5201424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indent="361950" algn="ctr"/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Духовное</a:t>
            </a:r>
            <a:r>
              <a:rPr lang="ru-RU" altLang="ru-RU" sz="1600" dirty="0">
                <a:latin typeface="+mn-lt"/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  <a:latin typeface="+mn-lt"/>
              </a:rPr>
              <a:t>здоровье</a:t>
            </a:r>
            <a:r>
              <a:rPr lang="ru-RU" altLang="ru-RU" sz="1600" dirty="0">
                <a:latin typeface="+mn-lt"/>
              </a:rPr>
              <a:t> </a:t>
            </a:r>
          </a:p>
          <a:p>
            <a:pPr indent="0"/>
            <a:r>
              <a:rPr lang="ru-RU" altLang="ru-RU" sz="1600" dirty="0">
                <a:latin typeface="+mn-lt"/>
              </a:rPr>
              <a:t>это умение управлять своими чувствами и мыслями (умение проявлять критичность к себе, адекватность психических реакций; способность изменять своё поведение в ситуациях, способность планировать собственную жизнь).</a:t>
            </a:r>
          </a:p>
          <a:p>
            <a:endParaRPr lang="ru-RU" alt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31640" y="422275"/>
            <a:ext cx="5791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08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Оздоровительная</a:t>
            </a:r>
          </a:p>
          <a:p>
            <a:pPr algn="ctr"/>
            <a:r>
              <a:rPr lang="ru-RU" altLang="ru-RU" sz="3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работа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495800" y="1524000"/>
            <a:ext cx="0" cy="45720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87665"/>
            <a:ext cx="1780406" cy="1558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2840" y="44058"/>
            <a:ext cx="1905000" cy="1428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7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0" y="228600"/>
            <a:ext cx="6096000" cy="871178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«Физическое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</a:rPr>
              <a:t>здоровье»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6"/>
            <a:ext cx="2592474" cy="15342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</a:rPr>
              <a:t>Беседы о значении занятий физическими упражнениями, активного образа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1600200"/>
            <a:ext cx="24384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Прогулки на свежем воздухе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48400" y="1524000"/>
            <a:ext cx="21336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Закаливающие процедуры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7916" y="2305050"/>
            <a:ext cx="2362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Организация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питания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8500" y="2514600"/>
            <a:ext cx="23622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Проведение подвижных игр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248400" y="2514600"/>
            <a:ext cx="22860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Корригирующая гимнастика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76600" y="3581400"/>
            <a:ext cx="22860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Оздоровительно-игровой час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9939" y="3581400"/>
            <a:ext cx="25146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Создание условий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48400" y="3657600"/>
            <a:ext cx="2362200" cy="685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Физкультурный уголок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248400" y="4724400"/>
            <a:ext cx="24384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Режим дня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24600" y="5486400"/>
            <a:ext cx="2362200" cy="914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</a:rPr>
              <a:t>Информационный уголок здоровья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09553" y="4648200"/>
            <a:ext cx="2362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</a:rPr>
              <a:t>Неделя здоровья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6096000" y="1143000"/>
            <a:ext cx="1295400" cy="3048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3048000" y="990600"/>
            <a:ext cx="1219200" cy="3048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5105400" y="1143000"/>
            <a:ext cx="0" cy="3810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419600" y="2286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2631604" y="2143125"/>
            <a:ext cx="568796" cy="447675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H="1">
            <a:off x="2555776" y="3124200"/>
            <a:ext cx="644624" cy="4572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5638800" y="2057400"/>
            <a:ext cx="571500" cy="3810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638800" y="2780928"/>
            <a:ext cx="609600" cy="87667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5638800" y="3810000"/>
            <a:ext cx="609600" cy="7620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>
            <a:off x="5715000" y="4724400"/>
            <a:ext cx="457200" cy="3810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>
            <a:off x="5791200" y="5594350"/>
            <a:ext cx="457200" cy="619125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 flipH="1">
            <a:off x="4648200" y="2143125"/>
            <a:ext cx="355848" cy="295275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10" idx="0"/>
          </p:cNvCxnSpPr>
          <p:nvPr/>
        </p:nvCxnSpPr>
        <p:spPr>
          <a:xfrm flipH="1">
            <a:off x="4419600" y="3352800"/>
            <a:ext cx="330324" cy="2286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4495800" y="4343400"/>
            <a:ext cx="152400" cy="30480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75" name="Прямоугольник 30"/>
          <p:cNvSpPr>
            <a:spLocks noChangeArrowheads="1"/>
          </p:cNvSpPr>
          <p:nvPr/>
        </p:nvSpPr>
        <p:spPr bwMode="auto">
          <a:xfrm>
            <a:off x="3162300" y="5534580"/>
            <a:ext cx="2514600" cy="738664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ru-RU" altLang="ru-RU" sz="1400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Проведение спортивных соревнований</a:t>
            </a:r>
          </a:p>
        </p:txBody>
      </p:sp>
      <p:pic>
        <p:nvPicPr>
          <p:cNvPr id="16386" name="Picture 2" descr="http://im5-tub-ru.yandex.net/i?id=58114027-19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590" y="4591405"/>
            <a:ext cx="1886350" cy="1886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62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Прямая соединительная линия 48"/>
          <p:cNvCxnSpPr/>
          <p:nvPr/>
        </p:nvCxnSpPr>
        <p:spPr>
          <a:xfrm>
            <a:off x="4419600" y="228600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Заголовок 6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416824" cy="2133600"/>
          </a:xfrm>
        </p:spPr>
        <p:txBody>
          <a:bodyPr>
            <a:prstTxWarp prst="textWave1">
              <a:avLst/>
            </a:prstTxWarp>
          </a:bodyPr>
          <a:lstStyle/>
          <a:p>
            <a:pPr marL="0" indent="0">
              <a:buNone/>
            </a:pPr>
            <a:r>
              <a:rPr lang="ru-RU" altLang="ru-RU" sz="3200" b="1" dirty="0" smtClean="0">
                <a:solidFill>
                  <a:srgbClr val="7030A0"/>
                </a:solidFill>
                <a:effectLst/>
              </a:rPr>
              <a:t>Береги здоровье смолоду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4272136" cy="3204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290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7"/>
          <p:cNvSpPr>
            <a:spLocks noGrp="1"/>
          </p:cNvSpPr>
          <p:nvPr>
            <p:ph type="title"/>
          </p:nvPr>
        </p:nvSpPr>
        <p:spPr>
          <a:xfrm>
            <a:off x="611560" y="260648"/>
            <a:ext cx="7992888" cy="2736304"/>
          </a:xfrm>
        </p:spPr>
        <p:txBody>
          <a:bodyPr>
            <a:prstTxWarp prst="textFadeRight">
              <a:avLst/>
            </a:prstTxWarp>
          </a:bodyPr>
          <a:lstStyle/>
          <a:p>
            <a:pPr marL="0" indent="0">
              <a:buNone/>
            </a:pPr>
            <a:r>
              <a:rPr lang="ru-RU" altLang="ru-RU" sz="3200" b="1" dirty="0" smtClean="0">
                <a:solidFill>
                  <a:srgbClr val="00B0F0"/>
                </a:solidFill>
                <a:effectLst/>
              </a:rPr>
              <a:t>Чистота – залог здоровья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34"/>
          <a:stretch/>
        </p:blipFill>
        <p:spPr bwMode="auto">
          <a:xfrm>
            <a:off x="3262511" y="2780928"/>
            <a:ext cx="2538214" cy="3536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0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8" descr="C:\Users\Малахит\Desktop\2012_01_19\IMG_01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82" t="20000"/>
          <a:stretch>
            <a:fillRect/>
          </a:stretch>
        </p:blipFill>
        <p:spPr bwMode="auto">
          <a:xfrm>
            <a:off x="611560" y="476672"/>
            <a:ext cx="41148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Заголовок 5"/>
          <p:cNvSpPr>
            <a:spLocks noGrp="1"/>
          </p:cNvSpPr>
          <p:nvPr>
            <p:ph type="title"/>
          </p:nvPr>
        </p:nvSpPr>
        <p:spPr>
          <a:xfrm>
            <a:off x="1702024" y="3429000"/>
            <a:ext cx="6048672" cy="2773362"/>
          </a:xfrm>
        </p:spPr>
        <p:txBody>
          <a:bodyPr>
            <a:prstTxWarp prst="textWave1">
              <a:avLst/>
            </a:prstTxWarp>
          </a:bodyPr>
          <a:lstStyle/>
          <a:p>
            <a:pPr marL="0" indent="0" algn="ctr">
              <a:buNone/>
            </a:pPr>
            <a:r>
              <a:rPr lang="ru-RU" altLang="ru-RU" sz="2800" b="1" dirty="0" smtClean="0">
                <a:solidFill>
                  <a:srgbClr val="FF0000"/>
                </a:solidFill>
                <a:effectLst/>
              </a:rPr>
              <a:t>Кто с физкультурой дружит, тот никогда не тужит</a:t>
            </a:r>
          </a:p>
        </p:txBody>
      </p:sp>
      <p:pic>
        <p:nvPicPr>
          <p:cNvPr id="13317" name="Picture 5" descr="http://orskxram.prihod.ru/users/93/1293/editor_files/image/3_(2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2827412" cy="2976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17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667000" y="457200"/>
            <a:ext cx="32004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2292" name="Прямоугольник 21"/>
          <p:cNvSpPr>
            <a:spLocks noChangeArrowheads="1"/>
          </p:cNvSpPr>
          <p:nvPr/>
        </p:nvSpPr>
        <p:spPr bwMode="auto">
          <a:xfrm>
            <a:off x="4191000" y="2667000"/>
            <a:ext cx="46038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/>
            <a:endParaRPr lang="ru-RU" altLang="ru-RU" sz="2800" b="1">
              <a:solidFill>
                <a:srgbClr val="FF0066"/>
              </a:solidFill>
              <a:cs typeface="Times New Roman" pitchFamily="18" charset="0"/>
            </a:endParaRPr>
          </a:p>
        </p:txBody>
      </p:sp>
      <p:sp>
        <p:nvSpPr>
          <p:cNvPr id="12293" name="Прямоугольник 24"/>
          <p:cNvSpPr>
            <a:spLocks noChangeArrowheads="1"/>
          </p:cNvSpPr>
          <p:nvPr/>
        </p:nvSpPr>
        <p:spPr bwMode="auto">
          <a:xfrm>
            <a:off x="467544" y="332656"/>
            <a:ext cx="80010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tabLst>
                <a:tab pos="8001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8001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just"/>
            <a:r>
              <a:rPr lang="ru-RU" altLang="ru-RU" sz="20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Портрет </a:t>
            </a:r>
            <a:r>
              <a:rPr lang="ru-RU" altLang="ru-RU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здоровой в психическом плане личности </a:t>
            </a:r>
            <a:r>
              <a:rPr lang="ru-RU" altLang="ru-RU" sz="2000" b="1" dirty="0" err="1">
                <a:solidFill>
                  <a:srgbClr val="FF0000"/>
                </a:solidFill>
                <a:latin typeface="+mn-lt"/>
                <a:cs typeface="Times New Roman" pitchFamily="18" charset="0"/>
              </a:rPr>
              <a:t>ребенка</a:t>
            </a:r>
            <a:r>
              <a:rPr lang="ru-RU" altLang="ru-RU" sz="2000" b="1" dirty="0">
                <a:solidFill>
                  <a:srgbClr val="FF0000"/>
                </a:solidFill>
                <a:latin typeface="+mn-lt"/>
                <a:cs typeface="Times New Roman" pitchFamily="18" charset="0"/>
              </a:rPr>
              <a:t> выглядит следующим образом:</a:t>
            </a:r>
            <a:endParaRPr lang="ru-RU" altLang="ru-RU" sz="2000" b="1" dirty="0">
              <a:solidFill>
                <a:srgbClr val="FF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способный бескорыстно любить родителей, близких людей, друзей;</a:t>
            </a:r>
            <a:endParaRPr lang="ru-RU" altLang="ru-RU" sz="2000" i="1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адекватно (в соответствии с возрастом) воспринимает реальность;</a:t>
            </a:r>
            <a:endParaRPr lang="ru-RU" altLang="ru-RU" sz="2000" i="1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умеет понимать юмор;</a:t>
            </a:r>
            <a:endParaRPr lang="ru-RU" altLang="ru-RU" sz="2000" i="1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непосредственен в поведении, соблюдает культуру поведения;</a:t>
            </a:r>
            <a:endParaRPr lang="ru-RU" altLang="ru-RU" sz="2000" i="1" dirty="0">
              <a:solidFill>
                <a:srgbClr val="000000"/>
              </a:solidFill>
              <a:latin typeface="+mn-lt"/>
            </a:endParaRPr>
          </a:p>
          <a:p>
            <a:pPr algn="just">
              <a:buFontTx/>
              <a:buChar char="•"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способен к самоуправлению, самоконтролю</a:t>
            </a:r>
            <a:r>
              <a:rPr lang="ru-RU" altLang="ru-RU" sz="2000" dirty="0">
                <a:latin typeface="+mn-lt"/>
                <a:cs typeface="Times New Roman" pitchFamily="18" charset="0"/>
              </a:rPr>
              <a:t>.</a:t>
            </a:r>
            <a:endParaRPr lang="ru-RU" altLang="ru-RU" sz="2000" dirty="0">
              <a:latin typeface="+mn-lt"/>
            </a:endParaRPr>
          </a:p>
        </p:txBody>
      </p:sp>
      <p:pic>
        <p:nvPicPr>
          <p:cNvPr id="10242" name="Picture 2" descr="http://edu.mari.ru/mouo-yoshkarola/dou65/DocLib25/%D0%9F%D0%A0%D0%A1/%D0%B4%D0%B5%D1%82%D0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4615" y="3573016"/>
            <a:ext cx="3918495" cy="2946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3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530</Words>
  <Application>Microsoft Office PowerPoint</Application>
  <PresentationFormat>Экран (4:3)</PresentationFormat>
  <Paragraphs>81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Разговор  о здоровье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Береги здоровье смолоду</vt:lpstr>
      <vt:lpstr>Чистота – залог здоровья</vt:lpstr>
      <vt:lpstr>Кто с физкультурой дружит, тот никогда не тужит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Разговор  о здоровье</dc:title>
  <dc:creator>Дмитрий</dc:creator>
  <cp:lastModifiedBy>Дмитрий</cp:lastModifiedBy>
  <cp:revision>8</cp:revision>
  <dcterms:created xsi:type="dcterms:W3CDTF">2013-12-02T17:21:46Z</dcterms:created>
  <dcterms:modified xsi:type="dcterms:W3CDTF">2014-06-21T11:55:42Z</dcterms:modified>
</cp:coreProperties>
</file>