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7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6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ipartlord.com/wp-content/uploads/2013/11/comb.png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hyperlink" Target="http://www.graycell.ru/picture/big/redis3.jpg" TargetMode="External"/><Relationship Id="rId3" Type="http://schemas.openxmlformats.org/officeDocument/2006/relationships/image" Target="../media/image5.jpeg"/><Relationship Id="rId21" Type="http://schemas.openxmlformats.org/officeDocument/2006/relationships/image" Target="../media/image16.png"/><Relationship Id="rId7" Type="http://schemas.openxmlformats.org/officeDocument/2006/relationships/hyperlink" Target="http://www.clipartov.net/images/mini/13/0000012407.jpg" TargetMode="External"/><Relationship Id="rId12" Type="http://schemas.openxmlformats.org/officeDocument/2006/relationships/image" Target="../media/image7.jpeg"/><Relationship Id="rId17" Type="http://schemas.openxmlformats.org/officeDocument/2006/relationships/image" Target="../media/image12.png"/><Relationship Id="rId25" Type="http://schemas.openxmlformats.org/officeDocument/2006/relationships/hyperlink" Target="http://amolife.com/image/images/stories/Nature/Water/morning_dew%20(7).jpg" TargetMode="External"/><Relationship Id="rId2" Type="http://schemas.openxmlformats.org/officeDocument/2006/relationships/audio" Target="../media/audio1.wav"/><Relationship Id="rId16" Type="http://schemas.openxmlformats.org/officeDocument/2006/relationships/image" Target="../media/image11.jpeg"/><Relationship Id="rId20" Type="http://schemas.openxmlformats.org/officeDocument/2006/relationships/image" Target="../media/image15.jpeg"/><Relationship Id="rId29" Type="http://schemas.openxmlformats.org/officeDocument/2006/relationships/hyperlink" Target="http://www.playcast.ru/uploads/2015/04/02/1296226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ezete2.z.e.pic.centerblog.net/o/09a66d9a.png" TargetMode="External"/><Relationship Id="rId11" Type="http://schemas.openxmlformats.org/officeDocument/2006/relationships/image" Target="../media/image6.jpeg"/><Relationship Id="rId24" Type="http://schemas.openxmlformats.org/officeDocument/2006/relationships/hyperlink" Target="http://pixabay.com/static/uploads/photo/2013/07/12/18/58/backpack-154121_640.png?i" TargetMode="External"/><Relationship Id="rId5" Type="http://schemas.openxmlformats.org/officeDocument/2006/relationships/hyperlink" Target="http://s.pikabu.ru/images/big_size_comm/2013-01_3/13582723924372.png" TargetMode="External"/><Relationship Id="rId15" Type="http://schemas.openxmlformats.org/officeDocument/2006/relationships/image" Target="../media/image10.png"/><Relationship Id="rId23" Type="http://schemas.openxmlformats.org/officeDocument/2006/relationships/hyperlink" Target="https://sites.google.com/site/logopedonlain/" TargetMode="External"/><Relationship Id="rId28" Type="http://schemas.openxmlformats.org/officeDocument/2006/relationships/hyperlink" Target="http://v-nashem-mire.ru/wp-content/uploads/2015/03/%D0%A0%D0%B5%D0%BF%D0%B5%D0%B9%D0%BD%D0%BE%D0%B5-%D0%BC%D0%B0%D1%81%D0%BB%D0%BE-%D0%B4%D0%BB%D1%8F-%D0%B2%D0%BE%D0%BB%D0%BE%D1%814.jpg" TargetMode="External"/><Relationship Id="rId10" Type="http://schemas.openxmlformats.org/officeDocument/2006/relationships/hyperlink" Target="http://www.averyschools.net/cms/lib3/NC01000809/Centricity/Domain/394/p.gif" TargetMode="External"/><Relationship Id="rId19" Type="http://schemas.openxmlformats.org/officeDocument/2006/relationships/image" Target="../media/image14.jpeg"/><Relationship Id="rId4" Type="http://schemas.openxmlformats.org/officeDocument/2006/relationships/hyperlink" Target="http://www.playcast.ru/uploads/2014/11/26/10808314.png" TargetMode="External"/><Relationship Id="rId9" Type="http://schemas.openxmlformats.org/officeDocument/2006/relationships/hyperlink" Target="http://i003.radikal.ru/1112/56/09911b2743b4t.jpg" TargetMode="External"/><Relationship Id="rId14" Type="http://schemas.openxmlformats.org/officeDocument/2006/relationships/image" Target="../media/image9.png"/><Relationship Id="rId22" Type="http://schemas.openxmlformats.org/officeDocument/2006/relationships/image" Target="../media/image17.jpeg"/><Relationship Id="rId27" Type="http://schemas.openxmlformats.org/officeDocument/2006/relationships/hyperlink" Target="http://www.playcast.ru/uploads/2015/05/22/13692596.png" TargetMode="External"/><Relationship Id="rId30" Type="http://schemas.openxmlformats.org/officeDocument/2006/relationships/hyperlink" Target="http://gifs.gifmania.co.il/Animated-Gifs-Animated-Letters/Animations-Alphabet/Images-Letters-P/p-letter15.gi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v-nashem-mire.ru/wp-content/uploads/2015/03/%D0%A0%D0%B5%D0%BF%D0%B5%D0%B9%D0%BD%D0%BE%D0%B5-%D0%BC%D0%B0%D1%81%D0%BB%D0%BE-%D0%B4%D0%BB%D1%8F-%D0%B2%D0%BE%D0%BB%D0%BE%D1%814.jpg" TargetMode="External"/><Relationship Id="rId13" Type="http://schemas.openxmlformats.org/officeDocument/2006/relationships/hyperlink" Target="http://zezete2.z.e.pic.centerblog.net/o/09a66d9a.png" TargetMode="External"/><Relationship Id="rId3" Type="http://schemas.openxmlformats.org/officeDocument/2006/relationships/hyperlink" Target="https://sites.google.com/site/logopedonlain/" TargetMode="External"/><Relationship Id="rId7" Type="http://schemas.openxmlformats.org/officeDocument/2006/relationships/hyperlink" Target="http://www.playcast.ru/uploads/2015/05/22/13692596.png" TargetMode="External"/><Relationship Id="rId12" Type="http://schemas.openxmlformats.org/officeDocument/2006/relationships/hyperlink" Target="http://s.pikabu.ru/images/big_size_comm/2013-01_3/13582723924372.png" TargetMode="External"/><Relationship Id="rId17" Type="http://schemas.openxmlformats.org/officeDocument/2006/relationships/hyperlink" Target="http://www.averyschools.net/cms/lib3/NC01000809/Centricity/Domain/394/p.gif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://i003.radikal.ru/1112/56/09911b2743b4t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raycell.ru/picture/big/redis3.jpg" TargetMode="External"/><Relationship Id="rId11" Type="http://schemas.openxmlformats.org/officeDocument/2006/relationships/hyperlink" Target="http://www.playcast.ru/uploads/2014/11/26/10808314.png" TargetMode="External"/><Relationship Id="rId5" Type="http://schemas.openxmlformats.org/officeDocument/2006/relationships/hyperlink" Target="http://amolife.com/image/images/stories/Nature/Water/morning_dew%20(7).jpg" TargetMode="External"/><Relationship Id="rId15" Type="http://schemas.openxmlformats.org/officeDocument/2006/relationships/hyperlink" Target="http://www.clipartlord.com/wp-content/uploads/2013/11/comb.png" TargetMode="External"/><Relationship Id="rId10" Type="http://schemas.openxmlformats.org/officeDocument/2006/relationships/hyperlink" Target="http://gifs.gifmania.co.il/Animated-Gifs-Animated-Letters/Animations-Alphabet/Images-Letters-P/p-letter15.gif" TargetMode="External"/><Relationship Id="rId4" Type="http://schemas.openxmlformats.org/officeDocument/2006/relationships/hyperlink" Target="http://pixabay.com/static/uploads/photo/2013/07/12/18/58/backpack-154121_640.png?i" TargetMode="External"/><Relationship Id="rId9" Type="http://schemas.openxmlformats.org/officeDocument/2006/relationships/hyperlink" Target="http://www.playcast.ru/uploads/2015/04/02/12962260.jpg" TargetMode="External"/><Relationship Id="rId14" Type="http://schemas.openxmlformats.org/officeDocument/2006/relationships/hyperlink" Target="http://www.clipartov.net/images/mini/13/000001240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916832"/>
            <a:ext cx="6480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 на звуки </a:t>
            </a:r>
          </a:p>
          <a:p>
            <a:pPr algn="ctr"/>
            <a:r>
              <a:rPr lang="ru-RU" sz="6600" b="1" dirty="0" smtClean="0">
                <a:ln w="10541" cmpd="sng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 и Р</a:t>
            </a:r>
            <a:r>
              <a:rPr lang="en-US" sz="6600" b="1" dirty="0" smtClean="0">
                <a:ln w="10541" cmpd="sng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`</a:t>
            </a:r>
            <a:r>
              <a:rPr lang="ru-RU" sz="6600" b="1" dirty="0" smtClean="0">
                <a:ln w="10541" cmpd="sng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6600" b="1" dirty="0">
              <a:ln w="10541" cmpd="sng">
                <a:solidFill>
                  <a:srgbClr val="CC0099"/>
                </a:solidFill>
                <a:prstDash val="solid"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0_8ab4a_3a61f55_S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56176" y="4149080"/>
            <a:ext cx="1635062" cy="1872208"/>
          </a:xfrm>
          <a:prstGeom prst="rect">
            <a:avLst/>
          </a:prstGeom>
        </p:spPr>
      </p:pic>
      <p:pic>
        <p:nvPicPr>
          <p:cNvPr id="9" name="Рисунок 8" descr="p-letter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221088"/>
            <a:ext cx="2209800" cy="2143125"/>
          </a:xfrm>
          <a:prstGeom prst="rect">
            <a:avLst/>
          </a:prstGeom>
        </p:spPr>
      </p:pic>
      <p:pic>
        <p:nvPicPr>
          <p:cNvPr id="6" name="Рисунок 5" descr="letter_i_in_a_red_circle_clip_art_13305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32440" y="216024"/>
            <a:ext cx="367878" cy="367878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Группа 159"/>
          <p:cNvGrpSpPr/>
          <p:nvPr/>
        </p:nvGrpSpPr>
        <p:grpSpPr>
          <a:xfrm>
            <a:off x="179512" y="116632"/>
            <a:ext cx="4364055" cy="6552728"/>
            <a:chOff x="179512" y="116632"/>
            <a:chExt cx="4364055" cy="6552728"/>
          </a:xfrm>
        </p:grpSpPr>
        <p:pic>
          <p:nvPicPr>
            <p:cNvPr id="161" name="Рисунок 160" descr="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9512" y="116632"/>
              <a:ext cx="4364055" cy="6552728"/>
            </a:xfrm>
            <a:prstGeom prst="rect">
              <a:avLst/>
            </a:prstGeom>
          </p:spPr>
        </p:pic>
        <p:sp>
          <p:nvSpPr>
            <p:cNvPr id="162" name="TextBox 161"/>
            <p:cNvSpPr txBox="1"/>
            <p:nvPr/>
          </p:nvSpPr>
          <p:spPr>
            <a:xfrm>
              <a:off x="323528" y="1556792"/>
              <a:ext cx="39604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CC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ЛОГОПЕДИЧЕСКИЕ УПРАЖНЕНИЯ</a:t>
              </a:r>
              <a:endParaRPr lang="ru-RU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95536" y="4725144"/>
              <a:ext cx="3960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CC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(КНИЖКА-ЛИСТАЛКА)</a:t>
              </a:r>
              <a:endParaRPr lang="ru-RU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5" name="Группа 154"/>
          <p:cNvGrpSpPr/>
          <p:nvPr/>
        </p:nvGrpSpPr>
        <p:grpSpPr>
          <a:xfrm>
            <a:off x="4499992" y="116632"/>
            <a:ext cx="4465880" cy="6552728"/>
            <a:chOff x="4499993" y="116632"/>
            <a:chExt cx="4465880" cy="6552728"/>
          </a:xfrm>
        </p:grpSpPr>
        <p:pic>
          <p:nvPicPr>
            <p:cNvPr id="156" name="Рисунок 155" descr="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99993" y="116632"/>
              <a:ext cx="4465880" cy="6552728"/>
            </a:xfrm>
            <a:prstGeom prst="rect">
              <a:avLst/>
            </a:prstGeom>
          </p:spPr>
        </p:pic>
        <p:sp>
          <p:nvSpPr>
            <p:cNvPr id="157" name="TextBox 156"/>
            <p:cNvSpPr txBox="1"/>
            <p:nvPr/>
          </p:nvSpPr>
          <p:spPr>
            <a:xfrm>
              <a:off x="4716016" y="1844824"/>
              <a:ext cx="4032448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hlinkClick r:id="rId4"/>
                </a:rPr>
                <a:t>Рак</a:t>
              </a:r>
              <a:endParaRPr lang="ru-RU" sz="2400" dirty="0" smtClean="0"/>
            </a:p>
            <a:p>
              <a:r>
                <a:rPr lang="ru-RU" sz="2400" dirty="0" smtClean="0">
                  <a:hlinkClick r:id="rId5"/>
                </a:rPr>
                <a:t>Репа</a:t>
              </a:r>
              <a:endParaRPr lang="ru-RU" sz="2400" dirty="0" smtClean="0"/>
            </a:p>
            <a:p>
              <a:r>
                <a:rPr lang="ru-RU" sz="2400" dirty="0" smtClean="0">
                  <a:hlinkClick r:id="rId6"/>
                </a:rPr>
                <a:t>Радуга</a:t>
              </a:r>
              <a:endParaRPr lang="ru-RU" sz="2400" dirty="0" smtClean="0"/>
            </a:p>
            <a:p>
              <a:r>
                <a:rPr lang="ru-RU" sz="2400" dirty="0" smtClean="0">
                  <a:hlinkClick r:id="rId7"/>
                </a:rPr>
                <a:t>Решето</a:t>
              </a:r>
              <a:endParaRPr lang="ru-RU" sz="2400" dirty="0" smtClean="0"/>
            </a:p>
            <a:p>
              <a:r>
                <a:rPr lang="ru-RU" sz="2400" dirty="0" smtClean="0">
                  <a:hlinkClick r:id="rId8"/>
                </a:rPr>
                <a:t>Расческа</a:t>
              </a:r>
              <a:endParaRPr lang="ru-RU" sz="2400" dirty="0" smtClean="0"/>
            </a:p>
            <a:p>
              <a:r>
                <a:rPr lang="ru-RU" sz="2400" dirty="0" smtClean="0">
                  <a:hlinkClick r:id="rId9"/>
                </a:rPr>
                <a:t>Фон титульного листа</a:t>
              </a:r>
              <a:endParaRPr lang="ru-RU" sz="2400" dirty="0" smtClean="0"/>
            </a:p>
            <a:p>
              <a:r>
                <a:rPr lang="ru-RU" sz="2400" dirty="0" smtClean="0">
                  <a:hlinkClick r:id="rId10"/>
                </a:rPr>
                <a:t>Буква Р красная</a:t>
              </a:r>
              <a:endParaRPr lang="ru-RU" sz="2400" dirty="0" smtClean="0"/>
            </a:p>
            <a:p>
              <a:endParaRPr lang="ru-RU" sz="2400" dirty="0" smtClean="0"/>
            </a:p>
            <a:p>
              <a:endParaRPr lang="ru-RU" sz="2400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076056" y="1124744"/>
              <a:ext cx="35283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ln w="10541" cmpd="sng">
                    <a:solidFill>
                      <a:srgbClr val="CC0099"/>
                    </a:solidFill>
                    <a:prstDash val="solid"/>
                  </a:ln>
                  <a:solidFill>
                    <a:srgbClr val="CC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РЕСУРСЫ</a:t>
              </a:r>
              <a:endParaRPr lang="ru-RU" sz="4400" b="1" dirty="0">
                <a:ln w="10541" cmpd="sng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4499992" y="116632"/>
            <a:ext cx="4465880" cy="6552728"/>
            <a:chOff x="4499993" y="116632"/>
            <a:chExt cx="4465880" cy="6552728"/>
          </a:xfrm>
        </p:grpSpPr>
        <p:pic>
          <p:nvPicPr>
            <p:cNvPr id="147" name="Рисунок 146" descr="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99993" y="116632"/>
              <a:ext cx="4465880" cy="6552728"/>
            </a:xfrm>
            <a:prstGeom prst="rect">
              <a:avLst/>
            </a:prstGeom>
          </p:spPr>
        </p:pic>
        <p:sp>
          <p:nvSpPr>
            <p:cNvPr id="148" name="TextBox 147"/>
            <p:cNvSpPr txBox="1"/>
            <p:nvPr/>
          </p:nvSpPr>
          <p:spPr>
            <a:xfrm>
              <a:off x="4716016" y="1844824"/>
              <a:ext cx="4032448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hlinkClick r:id="rId4"/>
                </a:rPr>
                <a:t>Рак</a:t>
              </a:r>
              <a:endParaRPr lang="ru-RU" sz="2400" dirty="0" smtClean="0"/>
            </a:p>
            <a:p>
              <a:r>
                <a:rPr lang="ru-RU" sz="2400" dirty="0" smtClean="0">
                  <a:hlinkClick r:id="rId5"/>
                </a:rPr>
                <a:t>Репа</a:t>
              </a:r>
              <a:endParaRPr lang="ru-RU" sz="2400" dirty="0" smtClean="0"/>
            </a:p>
            <a:p>
              <a:r>
                <a:rPr lang="ru-RU" sz="2400" dirty="0" smtClean="0">
                  <a:hlinkClick r:id="rId6"/>
                </a:rPr>
                <a:t>Радуга</a:t>
              </a:r>
              <a:endParaRPr lang="ru-RU" sz="2400" dirty="0" smtClean="0"/>
            </a:p>
            <a:p>
              <a:r>
                <a:rPr lang="ru-RU" sz="2400" dirty="0" smtClean="0">
                  <a:hlinkClick r:id="rId7"/>
                </a:rPr>
                <a:t>Решето</a:t>
              </a:r>
              <a:endParaRPr lang="ru-RU" sz="2400" dirty="0" smtClean="0"/>
            </a:p>
            <a:p>
              <a:r>
                <a:rPr lang="ru-RU" sz="2400" dirty="0" smtClean="0">
                  <a:hlinkClick r:id="rId8"/>
                </a:rPr>
                <a:t>Расческа</a:t>
              </a:r>
              <a:endParaRPr lang="ru-RU" sz="2400" dirty="0" smtClean="0"/>
            </a:p>
            <a:p>
              <a:r>
                <a:rPr lang="ru-RU" sz="2400" dirty="0" smtClean="0">
                  <a:hlinkClick r:id="rId9"/>
                </a:rPr>
                <a:t>Фон титульного листа</a:t>
              </a:r>
              <a:endParaRPr lang="ru-RU" sz="2400" dirty="0" smtClean="0"/>
            </a:p>
            <a:p>
              <a:r>
                <a:rPr lang="ru-RU" sz="2400" dirty="0" smtClean="0">
                  <a:hlinkClick r:id="rId10"/>
                </a:rPr>
                <a:t>Буква Р красная</a:t>
              </a:r>
              <a:endParaRPr lang="ru-RU" sz="2400" dirty="0" smtClean="0"/>
            </a:p>
            <a:p>
              <a:endParaRPr lang="ru-RU" sz="2400" dirty="0" smtClean="0"/>
            </a:p>
            <a:p>
              <a:endParaRPr lang="ru-RU" sz="24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076056" y="1124744"/>
              <a:ext cx="35283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ln w="10541" cmpd="sng">
                    <a:solidFill>
                      <a:srgbClr val="CC0099"/>
                    </a:solidFill>
                    <a:prstDash val="solid"/>
                  </a:ln>
                  <a:solidFill>
                    <a:srgbClr val="CC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РЕСУРСЫ</a:t>
              </a:r>
              <a:endParaRPr lang="ru-RU" sz="4400" b="1" dirty="0">
                <a:ln w="10541" cmpd="sng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4499992" y="116632"/>
            <a:ext cx="4465880" cy="6552728"/>
            <a:chOff x="4499993" y="116632"/>
            <a:chExt cx="4465880" cy="6552728"/>
          </a:xfrm>
        </p:grpSpPr>
        <p:grpSp>
          <p:nvGrpSpPr>
            <p:cNvPr id="137" name="Группа 7"/>
            <p:cNvGrpSpPr/>
            <p:nvPr/>
          </p:nvGrpSpPr>
          <p:grpSpPr>
            <a:xfrm>
              <a:off x="4499993" y="116632"/>
              <a:ext cx="4465880" cy="6552728"/>
              <a:chOff x="4499993" y="116632"/>
              <a:chExt cx="4465880" cy="6552728"/>
            </a:xfrm>
          </p:grpSpPr>
          <p:pic>
            <p:nvPicPr>
              <p:cNvPr id="139" name="Рисунок 138" descr="2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4499993" y="116632"/>
                <a:ext cx="4465880" cy="6552728"/>
              </a:xfrm>
              <a:prstGeom prst="rect">
                <a:avLst/>
              </a:prstGeom>
            </p:spPr>
          </p:pic>
          <p:sp>
            <p:nvSpPr>
              <p:cNvPr id="140" name="TextBox 139"/>
              <p:cNvSpPr txBox="1"/>
              <p:nvPr/>
            </p:nvSpPr>
            <p:spPr>
              <a:xfrm>
                <a:off x="5004048" y="2420888"/>
                <a:ext cx="35283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Кто ни прикасается –</a:t>
                </a:r>
              </a:p>
              <a:p>
                <a:r>
                  <a:rPr lang="ru-RU" sz="2400" dirty="0" smtClean="0"/>
                  <a:t>За того цепляется.</a:t>
                </a:r>
                <a:endParaRPr lang="ru-RU" sz="2400" dirty="0"/>
              </a:p>
            </p:txBody>
          </p:sp>
        </p:grpSp>
        <p:sp>
          <p:nvSpPr>
            <p:cNvPr id="138" name="Скругленный прямоугольник 137"/>
            <p:cNvSpPr/>
            <p:nvPr/>
          </p:nvSpPr>
          <p:spPr>
            <a:xfrm>
              <a:off x="5724128" y="5085184"/>
              <a:ext cx="1656184" cy="36004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ПРОВЕРКА</a:t>
              </a:r>
              <a:endParaRPr lang="ru-RU" b="1" dirty="0"/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4499992" y="116632"/>
            <a:ext cx="4465880" cy="6552728"/>
            <a:chOff x="4499993" y="116632"/>
            <a:chExt cx="4465880" cy="6552728"/>
          </a:xfrm>
        </p:grpSpPr>
        <p:grpSp>
          <p:nvGrpSpPr>
            <p:cNvPr id="123" name="Группа 6"/>
            <p:cNvGrpSpPr/>
            <p:nvPr/>
          </p:nvGrpSpPr>
          <p:grpSpPr>
            <a:xfrm>
              <a:off x="4499993" y="116632"/>
              <a:ext cx="4465880" cy="6552728"/>
              <a:chOff x="4499993" y="116632"/>
              <a:chExt cx="4465880" cy="6552728"/>
            </a:xfrm>
          </p:grpSpPr>
          <p:pic>
            <p:nvPicPr>
              <p:cNvPr id="125" name="Рисунок 124" descr="2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4499993" y="116632"/>
                <a:ext cx="4465880" cy="6552728"/>
              </a:xfrm>
              <a:prstGeom prst="rect">
                <a:avLst/>
              </a:prstGeom>
            </p:spPr>
          </p:pic>
          <p:sp>
            <p:nvSpPr>
              <p:cNvPr id="126" name="TextBox 125"/>
              <p:cNvSpPr txBox="1"/>
              <p:nvPr/>
            </p:nvSpPr>
            <p:spPr>
              <a:xfrm>
                <a:off x="5004048" y="2420888"/>
                <a:ext cx="381642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До чего же скучно, братцы,</a:t>
                </a:r>
              </a:p>
              <a:p>
                <a:r>
                  <a:rPr lang="ru-RU" sz="2400" dirty="0" smtClean="0"/>
                  <a:t>На чужой спине кататься!</a:t>
                </a:r>
              </a:p>
              <a:p>
                <a:r>
                  <a:rPr lang="ru-RU" sz="2400" dirty="0" smtClean="0"/>
                  <a:t>Дал бы кто мне пару ног,</a:t>
                </a:r>
              </a:p>
              <a:p>
                <a:r>
                  <a:rPr lang="ru-RU" sz="2400" dirty="0" smtClean="0"/>
                  <a:t>Чтобы сам я бегать мог,</a:t>
                </a:r>
              </a:p>
              <a:p>
                <a:r>
                  <a:rPr lang="ru-RU" sz="2400" dirty="0" smtClean="0"/>
                  <a:t>Я б такой исполнил танец!</a:t>
                </a:r>
              </a:p>
              <a:p>
                <a:r>
                  <a:rPr lang="ru-RU" sz="2400" dirty="0" smtClean="0"/>
                  <a:t>Да нельзя, я – школьный …</a:t>
                </a:r>
                <a:endParaRPr lang="ru-RU" sz="2400" dirty="0"/>
              </a:p>
            </p:txBody>
          </p:sp>
        </p:grpSp>
        <p:sp>
          <p:nvSpPr>
            <p:cNvPr id="124" name="Скругленный прямоугольник 123"/>
            <p:cNvSpPr/>
            <p:nvPr/>
          </p:nvSpPr>
          <p:spPr>
            <a:xfrm>
              <a:off x="5724128" y="5085184"/>
              <a:ext cx="1656184" cy="36004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ПРОВЕРКА</a:t>
              </a:r>
              <a:endParaRPr lang="ru-RU" b="1" dirty="0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4499992" y="116632"/>
            <a:ext cx="4465880" cy="6552728"/>
            <a:chOff x="4499993" y="116632"/>
            <a:chExt cx="4465880" cy="6552728"/>
          </a:xfrm>
        </p:grpSpPr>
        <p:grpSp>
          <p:nvGrpSpPr>
            <p:cNvPr id="110" name="Группа 7"/>
            <p:cNvGrpSpPr/>
            <p:nvPr/>
          </p:nvGrpSpPr>
          <p:grpSpPr>
            <a:xfrm>
              <a:off x="4499993" y="116632"/>
              <a:ext cx="4465880" cy="6552728"/>
              <a:chOff x="4499993" y="116632"/>
              <a:chExt cx="4465880" cy="6552728"/>
            </a:xfrm>
          </p:grpSpPr>
          <p:pic>
            <p:nvPicPr>
              <p:cNvPr id="112" name="Рисунок 111" descr="2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4499993" y="116632"/>
                <a:ext cx="4465880" cy="6552728"/>
              </a:xfrm>
              <a:prstGeom prst="rect">
                <a:avLst/>
              </a:prstGeom>
            </p:spPr>
          </p:pic>
          <p:sp>
            <p:nvSpPr>
              <p:cNvPr id="113" name="TextBox 112"/>
              <p:cNvSpPr txBox="1"/>
              <p:nvPr/>
            </p:nvSpPr>
            <p:spPr>
              <a:xfrm>
                <a:off x="4860032" y="2420888"/>
                <a:ext cx="396044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Щеки красные, нос белый,</a:t>
                </a:r>
              </a:p>
              <a:p>
                <a:r>
                  <a:rPr lang="ru-RU" sz="2400" dirty="0" smtClean="0"/>
                  <a:t>В темноте сижу день целый.</a:t>
                </a:r>
              </a:p>
              <a:p>
                <a:r>
                  <a:rPr lang="ru-RU" sz="2400" dirty="0" smtClean="0"/>
                  <a:t>А рубашка зелена,</a:t>
                </a:r>
              </a:p>
              <a:p>
                <a:r>
                  <a:rPr lang="ru-RU" sz="2400" dirty="0" smtClean="0"/>
                  <a:t>Вся на солнышке она.</a:t>
                </a:r>
                <a:endParaRPr lang="ru-RU" sz="2400" dirty="0"/>
              </a:p>
            </p:txBody>
          </p:sp>
        </p:grpSp>
        <p:sp>
          <p:nvSpPr>
            <p:cNvPr id="111" name="Скругленный прямоугольник 110"/>
            <p:cNvSpPr/>
            <p:nvPr/>
          </p:nvSpPr>
          <p:spPr>
            <a:xfrm>
              <a:off x="5724128" y="5085184"/>
              <a:ext cx="1656184" cy="36004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ПРОВЕРКА</a:t>
              </a:r>
              <a:endParaRPr lang="ru-RU" b="1" dirty="0"/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4499992" y="116632"/>
            <a:ext cx="4465880" cy="6552728"/>
            <a:chOff x="4499993" y="116632"/>
            <a:chExt cx="4465880" cy="6552728"/>
          </a:xfrm>
        </p:grpSpPr>
        <p:grpSp>
          <p:nvGrpSpPr>
            <p:cNvPr id="101" name="Группа 6"/>
            <p:cNvGrpSpPr/>
            <p:nvPr/>
          </p:nvGrpSpPr>
          <p:grpSpPr>
            <a:xfrm>
              <a:off x="4499993" y="116632"/>
              <a:ext cx="4465880" cy="6552728"/>
              <a:chOff x="4499993" y="116632"/>
              <a:chExt cx="4465880" cy="6552728"/>
            </a:xfrm>
          </p:grpSpPr>
          <p:pic>
            <p:nvPicPr>
              <p:cNvPr id="103" name="Рисунок 102" descr="2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4499993" y="116632"/>
                <a:ext cx="4465880" cy="6552728"/>
              </a:xfrm>
              <a:prstGeom prst="rect">
                <a:avLst/>
              </a:prstGeom>
            </p:spPr>
          </p:pic>
          <p:sp>
            <p:nvSpPr>
              <p:cNvPr id="104" name="TextBox 103"/>
              <p:cNvSpPr txBox="1"/>
              <p:nvPr/>
            </p:nvSpPr>
            <p:spPr>
              <a:xfrm>
                <a:off x="5004048" y="2420888"/>
                <a:ext cx="374441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Утром бусы засверкали</a:t>
                </a:r>
              </a:p>
              <a:p>
                <a:r>
                  <a:rPr lang="ru-RU" sz="2400" dirty="0" smtClean="0"/>
                  <a:t>Всю траву собой заткали.</a:t>
                </a:r>
              </a:p>
              <a:p>
                <a:r>
                  <a:rPr lang="ru-RU" sz="2400" dirty="0" smtClean="0"/>
                  <a:t>А пошли искать их днем –</a:t>
                </a:r>
              </a:p>
              <a:p>
                <a:r>
                  <a:rPr lang="ru-RU" sz="2400" dirty="0" smtClean="0"/>
                  <a:t>Ищем, ищем, не найдем.</a:t>
                </a:r>
                <a:endParaRPr lang="ru-RU" sz="2400" dirty="0"/>
              </a:p>
            </p:txBody>
          </p:sp>
        </p:grpSp>
        <p:sp>
          <p:nvSpPr>
            <p:cNvPr id="102" name="Скругленный прямоугольник 101"/>
            <p:cNvSpPr/>
            <p:nvPr/>
          </p:nvSpPr>
          <p:spPr>
            <a:xfrm>
              <a:off x="5724128" y="5085184"/>
              <a:ext cx="1656184" cy="36004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ПРОВЕРКА</a:t>
              </a:r>
              <a:endParaRPr lang="ru-RU" b="1" dirty="0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4499992" y="116632"/>
            <a:ext cx="4465880" cy="6552728"/>
            <a:chOff x="4499993" y="116632"/>
            <a:chExt cx="4465880" cy="6552728"/>
          </a:xfrm>
        </p:grpSpPr>
        <p:grpSp>
          <p:nvGrpSpPr>
            <p:cNvPr id="92" name="Группа 7"/>
            <p:cNvGrpSpPr/>
            <p:nvPr/>
          </p:nvGrpSpPr>
          <p:grpSpPr>
            <a:xfrm>
              <a:off x="4499993" y="116632"/>
              <a:ext cx="4465880" cy="6552728"/>
              <a:chOff x="4499993" y="116632"/>
              <a:chExt cx="4465880" cy="6552728"/>
            </a:xfrm>
          </p:grpSpPr>
          <p:pic>
            <p:nvPicPr>
              <p:cNvPr id="94" name="Рисунок 93" descr="2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4499993" y="116632"/>
                <a:ext cx="4465880" cy="6552728"/>
              </a:xfrm>
              <a:prstGeom prst="rect">
                <a:avLst/>
              </a:prstGeom>
            </p:spPr>
          </p:pic>
          <p:sp>
            <p:nvSpPr>
              <p:cNvPr id="95" name="TextBox 94"/>
              <p:cNvSpPr txBox="1"/>
              <p:nvPr/>
            </p:nvSpPr>
            <p:spPr>
              <a:xfrm>
                <a:off x="5004048" y="2420888"/>
                <a:ext cx="367240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Он с тобою и со мною</a:t>
                </a:r>
              </a:p>
              <a:p>
                <a:r>
                  <a:rPr lang="ru-RU" sz="2400" dirty="0" smtClean="0"/>
                  <a:t>Шел лесными стежками.</a:t>
                </a:r>
              </a:p>
              <a:p>
                <a:r>
                  <a:rPr lang="ru-RU" sz="2400" dirty="0" smtClean="0"/>
                  <a:t>Друг походный за спиною</a:t>
                </a:r>
              </a:p>
              <a:p>
                <a:r>
                  <a:rPr lang="ru-RU" sz="2400" dirty="0" smtClean="0"/>
                  <a:t>На ремнях с застежками.</a:t>
                </a:r>
                <a:endParaRPr lang="ru-RU" sz="2400" dirty="0"/>
              </a:p>
            </p:txBody>
          </p:sp>
        </p:grpSp>
        <p:sp>
          <p:nvSpPr>
            <p:cNvPr id="93" name="Скругленный прямоугольник 92"/>
            <p:cNvSpPr/>
            <p:nvPr/>
          </p:nvSpPr>
          <p:spPr>
            <a:xfrm>
              <a:off x="5724128" y="5085184"/>
              <a:ext cx="1656184" cy="36004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ПРОВЕРКА</a:t>
              </a:r>
              <a:endParaRPr lang="ru-RU" b="1" dirty="0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4499992" y="116632"/>
            <a:ext cx="4465880" cy="6552728"/>
            <a:chOff x="4499993" y="116632"/>
            <a:chExt cx="4465880" cy="6552728"/>
          </a:xfrm>
        </p:grpSpPr>
        <p:grpSp>
          <p:nvGrpSpPr>
            <p:cNvPr id="83" name="Группа 6"/>
            <p:cNvGrpSpPr/>
            <p:nvPr/>
          </p:nvGrpSpPr>
          <p:grpSpPr>
            <a:xfrm>
              <a:off x="4499993" y="116632"/>
              <a:ext cx="4465880" cy="6552728"/>
              <a:chOff x="4499993" y="116632"/>
              <a:chExt cx="4465880" cy="6552728"/>
            </a:xfrm>
          </p:grpSpPr>
          <p:pic>
            <p:nvPicPr>
              <p:cNvPr id="85" name="Рисунок 84" descr="2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4499993" y="116632"/>
                <a:ext cx="4465880" cy="6552728"/>
              </a:xfrm>
              <a:prstGeom prst="rect">
                <a:avLst/>
              </a:prstGeom>
            </p:spPr>
          </p:pic>
          <p:sp>
            <p:nvSpPr>
              <p:cNvPr id="86" name="TextBox 85"/>
              <p:cNvSpPr txBox="1"/>
              <p:nvPr/>
            </p:nvSpPr>
            <p:spPr>
              <a:xfrm>
                <a:off x="5004048" y="2420888"/>
                <a:ext cx="35283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Зубов много, </a:t>
                </a:r>
              </a:p>
              <a:p>
                <a:r>
                  <a:rPr lang="ru-RU" sz="2400" dirty="0" smtClean="0"/>
                  <a:t>А ничего не ест.</a:t>
                </a:r>
                <a:endParaRPr lang="ru-RU" sz="2400" dirty="0"/>
              </a:p>
            </p:txBody>
          </p:sp>
        </p:grpSp>
        <p:sp>
          <p:nvSpPr>
            <p:cNvPr id="84" name="Скругленный прямоугольник 83"/>
            <p:cNvSpPr/>
            <p:nvPr/>
          </p:nvSpPr>
          <p:spPr>
            <a:xfrm>
              <a:off x="5724128" y="5085184"/>
              <a:ext cx="1656184" cy="36004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ПРОВЕРКА</a:t>
              </a:r>
              <a:endParaRPr lang="ru-RU" b="1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4499992" y="116632"/>
            <a:ext cx="4465880" cy="6552728"/>
            <a:chOff x="4499993" y="116632"/>
            <a:chExt cx="4465880" cy="6552728"/>
          </a:xfrm>
        </p:grpSpPr>
        <p:grpSp>
          <p:nvGrpSpPr>
            <p:cNvPr id="74" name="Группа 7"/>
            <p:cNvGrpSpPr/>
            <p:nvPr/>
          </p:nvGrpSpPr>
          <p:grpSpPr>
            <a:xfrm>
              <a:off x="4499993" y="116632"/>
              <a:ext cx="4465880" cy="6552728"/>
              <a:chOff x="4499993" y="116632"/>
              <a:chExt cx="4465880" cy="6552728"/>
            </a:xfrm>
          </p:grpSpPr>
          <p:pic>
            <p:nvPicPr>
              <p:cNvPr id="76" name="Рисунок 75" descr="2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4499993" y="116632"/>
                <a:ext cx="4465880" cy="6552728"/>
              </a:xfrm>
              <a:prstGeom prst="rect">
                <a:avLst/>
              </a:prstGeom>
            </p:spPr>
          </p:pic>
          <p:sp>
            <p:nvSpPr>
              <p:cNvPr id="77" name="TextBox 76"/>
              <p:cNvSpPr txBox="1"/>
              <p:nvPr/>
            </p:nvSpPr>
            <p:spPr>
              <a:xfrm>
                <a:off x="5004048" y="2420888"/>
                <a:ext cx="35283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Новая посудина, </a:t>
                </a:r>
              </a:p>
              <a:p>
                <a:r>
                  <a:rPr lang="ru-RU" sz="2400" dirty="0" smtClean="0"/>
                  <a:t>А вся в дырах.</a:t>
                </a:r>
                <a:endParaRPr lang="ru-RU" sz="2400" dirty="0"/>
              </a:p>
            </p:txBody>
          </p:sp>
        </p:grpSp>
        <p:sp>
          <p:nvSpPr>
            <p:cNvPr id="75" name="Скругленный прямоугольник 74"/>
            <p:cNvSpPr/>
            <p:nvPr/>
          </p:nvSpPr>
          <p:spPr>
            <a:xfrm>
              <a:off x="5724128" y="5085184"/>
              <a:ext cx="1656184" cy="36004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ПРОВЕРКА</a:t>
              </a:r>
              <a:endParaRPr lang="ru-RU" b="1" dirty="0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499992" y="116632"/>
            <a:ext cx="4465880" cy="6552728"/>
            <a:chOff x="4499993" y="116632"/>
            <a:chExt cx="4465880" cy="6552728"/>
          </a:xfrm>
        </p:grpSpPr>
        <p:grpSp>
          <p:nvGrpSpPr>
            <p:cNvPr id="60" name="Группа 9"/>
            <p:cNvGrpSpPr/>
            <p:nvPr/>
          </p:nvGrpSpPr>
          <p:grpSpPr>
            <a:xfrm>
              <a:off x="4499993" y="116632"/>
              <a:ext cx="4465880" cy="6552728"/>
              <a:chOff x="4499993" y="116632"/>
              <a:chExt cx="4465880" cy="6552728"/>
            </a:xfrm>
          </p:grpSpPr>
          <p:pic>
            <p:nvPicPr>
              <p:cNvPr id="62" name="Рисунок 61" descr="2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4499993" y="116632"/>
                <a:ext cx="4465880" cy="6552728"/>
              </a:xfrm>
              <a:prstGeom prst="rect">
                <a:avLst/>
              </a:prstGeom>
            </p:spPr>
          </p:pic>
          <p:sp>
            <p:nvSpPr>
              <p:cNvPr id="63" name="TextBox 62"/>
              <p:cNvSpPr txBox="1"/>
              <p:nvPr/>
            </p:nvSpPr>
            <p:spPr>
              <a:xfrm>
                <a:off x="5004048" y="2420888"/>
                <a:ext cx="36724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Разноцветное коромысло</a:t>
                </a:r>
              </a:p>
              <a:p>
                <a:r>
                  <a:rPr lang="ru-RU" sz="2400" dirty="0" smtClean="0"/>
                  <a:t> Над рекою повисло.</a:t>
                </a:r>
                <a:endParaRPr lang="ru-RU" sz="2400" dirty="0"/>
              </a:p>
            </p:txBody>
          </p:sp>
        </p:grpSp>
        <p:sp>
          <p:nvSpPr>
            <p:cNvPr id="61" name="Скругленный прямоугольник 60"/>
            <p:cNvSpPr/>
            <p:nvPr/>
          </p:nvSpPr>
          <p:spPr>
            <a:xfrm>
              <a:off x="5724128" y="5085184"/>
              <a:ext cx="1656184" cy="36004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ПРОВЕРКА</a:t>
              </a:r>
              <a:endParaRPr lang="ru-RU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499992" y="116632"/>
            <a:ext cx="4465880" cy="6552728"/>
            <a:chOff x="4499993" y="116632"/>
            <a:chExt cx="4465880" cy="6552728"/>
          </a:xfrm>
        </p:grpSpPr>
        <p:grpSp>
          <p:nvGrpSpPr>
            <p:cNvPr id="47" name="Группа 8"/>
            <p:cNvGrpSpPr/>
            <p:nvPr/>
          </p:nvGrpSpPr>
          <p:grpSpPr>
            <a:xfrm>
              <a:off x="4499993" y="116632"/>
              <a:ext cx="4465880" cy="6552728"/>
              <a:chOff x="4499993" y="116632"/>
              <a:chExt cx="4465880" cy="6552728"/>
            </a:xfrm>
          </p:grpSpPr>
          <p:pic>
            <p:nvPicPr>
              <p:cNvPr id="49" name="Рисунок 48" descr="2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4499993" y="116632"/>
                <a:ext cx="4465880" cy="6552728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5004048" y="2420888"/>
                <a:ext cx="352839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Кругла, да не мяч,</a:t>
                </a:r>
              </a:p>
              <a:p>
                <a:r>
                  <a:rPr lang="ru-RU" sz="2400" dirty="0" smtClean="0"/>
                  <a:t>Желта, да не масло,</a:t>
                </a:r>
              </a:p>
              <a:p>
                <a:r>
                  <a:rPr lang="ru-RU" sz="2400" dirty="0" smtClean="0"/>
                  <a:t>Сладка да не сахар,</a:t>
                </a:r>
              </a:p>
              <a:p>
                <a:r>
                  <a:rPr lang="ru-RU" sz="2400" dirty="0" smtClean="0"/>
                  <a:t>С хвостом, да не мышь.</a:t>
                </a:r>
                <a:endParaRPr lang="ru-RU" sz="2400" dirty="0"/>
              </a:p>
            </p:txBody>
          </p:sp>
        </p:grpSp>
        <p:sp>
          <p:nvSpPr>
            <p:cNvPr id="48" name="Скругленный прямоугольник 47"/>
            <p:cNvSpPr/>
            <p:nvPr/>
          </p:nvSpPr>
          <p:spPr>
            <a:xfrm>
              <a:off x="5724128" y="5085184"/>
              <a:ext cx="1656184" cy="36004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ПРОВЕРКА</a:t>
              </a:r>
              <a:endParaRPr lang="ru-RU" b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499993" y="116632"/>
            <a:ext cx="4465880" cy="6552728"/>
            <a:chOff x="4499993" y="116632"/>
            <a:chExt cx="4465880" cy="6552728"/>
          </a:xfrm>
        </p:grpSpPr>
        <p:grpSp>
          <p:nvGrpSpPr>
            <p:cNvPr id="24" name="Группа 10"/>
            <p:cNvGrpSpPr/>
            <p:nvPr/>
          </p:nvGrpSpPr>
          <p:grpSpPr>
            <a:xfrm>
              <a:off x="4499993" y="116632"/>
              <a:ext cx="4465880" cy="6552728"/>
              <a:chOff x="4499993" y="116632"/>
              <a:chExt cx="4465880" cy="6552728"/>
            </a:xfrm>
          </p:grpSpPr>
          <p:pic>
            <p:nvPicPr>
              <p:cNvPr id="29" name="Рисунок 28" descr="2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4499993" y="116632"/>
                <a:ext cx="4465880" cy="6552728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5004048" y="2420888"/>
                <a:ext cx="352839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Ползёт наоборот</a:t>
                </a:r>
              </a:p>
              <a:p>
                <a:r>
                  <a:rPr lang="ru-RU" sz="2400" dirty="0" smtClean="0"/>
                  <a:t>Задом наперёд,</a:t>
                </a:r>
              </a:p>
              <a:p>
                <a:r>
                  <a:rPr lang="ru-RU" sz="2400" dirty="0" smtClean="0"/>
                  <a:t>Всё под водой</a:t>
                </a:r>
              </a:p>
              <a:p>
                <a:r>
                  <a:rPr lang="ru-RU" sz="2400" dirty="0" smtClean="0"/>
                  <a:t>Хватает клешнёй</a:t>
                </a:r>
              </a:p>
            </p:txBody>
          </p:sp>
        </p:grpSp>
        <p:sp>
          <p:nvSpPr>
            <p:cNvPr id="27" name="Скругленный прямоугольник 26"/>
            <p:cNvSpPr/>
            <p:nvPr/>
          </p:nvSpPr>
          <p:spPr>
            <a:xfrm>
              <a:off x="5724128" y="5085184"/>
              <a:ext cx="1656184" cy="36004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ПРОВЕРКА</a:t>
              </a:r>
              <a:endParaRPr lang="ru-RU" b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499992" y="116632"/>
            <a:ext cx="4465880" cy="6552728"/>
            <a:chOff x="4499993" y="116632"/>
            <a:chExt cx="4465880" cy="6552728"/>
          </a:xfrm>
        </p:grpSpPr>
        <p:pic>
          <p:nvPicPr>
            <p:cNvPr id="2" name="Рисунок 1" descr="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99993" y="116632"/>
              <a:ext cx="4465880" cy="65527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004048" y="4293096"/>
              <a:ext cx="34563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Автор:  учитель-логопед </a:t>
              </a:r>
            </a:p>
            <a:p>
              <a:pPr algn="ctr"/>
              <a:r>
                <a:rPr lang="ru-RU" b="1" dirty="0" smtClean="0"/>
                <a:t> МБДОУ </a:t>
              </a:r>
              <a:r>
                <a:rPr lang="ru-RU" b="1" dirty="0" err="1" smtClean="0"/>
                <a:t>д</a:t>
              </a:r>
              <a:r>
                <a:rPr lang="ru-RU" b="1" dirty="0" smtClean="0"/>
                <a:t>/с № 62</a:t>
              </a:r>
            </a:p>
            <a:p>
              <a:pPr algn="ctr"/>
              <a:r>
                <a:rPr lang="ru-RU" b="1" dirty="0" smtClean="0"/>
                <a:t> г. Новороссийск</a:t>
              </a:r>
            </a:p>
            <a:p>
              <a:pPr algn="ctr"/>
              <a:r>
                <a:rPr lang="ru-RU" b="1" dirty="0" smtClean="0"/>
                <a:t> </a:t>
              </a:r>
              <a:r>
                <a:rPr lang="ru-RU" b="1" dirty="0" err="1" smtClean="0"/>
                <a:t>Полевская</a:t>
              </a:r>
              <a:r>
                <a:rPr lang="ru-RU" b="1" dirty="0" smtClean="0"/>
                <a:t> Элеонора Юрьевна</a:t>
              </a:r>
              <a:endParaRPr lang="ru-RU" b="1" dirty="0"/>
            </a:p>
          </p:txBody>
        </p:sp>
        <p:pic>
          <p:nvPicPr>
            <p:cNvPr id="25" name="Picture 2" descr="C:\Users\Пользователь\Documents\Сайт Полевская Э\Мои фото\image (1).jpg"/>
            <p:cNvPicPr>
              <a:picLocks noChangeAspect="1" noChangeArrowheads="1"/>
            </p:cNvPicPr>
            <p:nvPr/>
          </p:nvPicPr>
          <p:blipFill>
            <a:blip r:embed="rId11" cstate="print"/>
            <a:srcRect l="10626" t="32281" r="9051"/>
            <a:stretch>
              <a:fillRect/>
            </a:stretch>
          </p:blipFill>
          <p:spPr bwMode="auto">
            <a:xfrm>
              <a:off x="5364088" y="1124744"/>
              <a:ext cx="2808312" cy="3156798"/>
            </a:xfrm>
            <a:prstGeom prst="rect">
              <a:avLst/>
            </a:prstGeom>
            <a:noFill/>
          </p:spPr>
        </p:pic>
      </p:grpSp>
      <p:pic>
        <p:nvPicPr>
          <p:cNvPr id="28" name="Рисунок 27" descr="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16632"/>
            <a:ext cx="4364055" cy="6552728"/>
          </a:xfrm>
          <a:prstGeom prst="rect">
            <a:avLst/>
          </a:prstGeom>
        </p:spPr>
      </p:pic>
      <p:pic>
        <p:nvPicPr>
          <p:cNvPr id="10" name="Рисунок 9" descr="75132263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883352" y="6597352"/>
            <a:ext cx="260648" cy="260648"/>
          </a:xfrm>
          <a:prstGeom prst="ellipse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79512" y="116632"/>
            <a:ext cx="4364055" cy="6552728"/>
            <a:chOff x="179512" y="116632"/>
            <a:chExt cx="4364055" cy="6552728"/>
          </a:xfrm>
        </p:grpSpPr>
        <p:pic>
          <p:nvPicPr>
            <p:cNvPr id="3" name="Рисунок 2" descr="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9512" y="116632"/>
              <a:ext cx="4364055" cy="655272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95536" y="1772816"/>
              <a:ext cx="39604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CC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ЛОГОПЕДИЧЕСКИЕ УПРАЖНЕНИЯ</a:t>
              </a:r>
              <a:endParaRPr lang="ru-RU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15616" y="4941168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(КНИЖКА-ЛИСТАЛКА)</a:t>
              </a:r>
              <a:endParaRPr lang="ru-RU" b="1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79512" y="116632"/>
            <a:ext cx="4364055" cy="6552728"/>
            <a:chOff x="179512" y="116632"/>
            <a:chExt cx="4364055" cy="6552728"/>
          </a:xfrm>
        </p:grpSpPr>
        <p:pic>
          <p:nvPicPr>
            <p:cNvPr id="32" name="Рисунок 31" descr="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9512" y="116632"/>
              <a:ext cx="4364055" cy="6552728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563888" y="1052736"/>
              <a:ext cx="7920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Р</a:t>
              </a:r>
              <a:endPara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37" name="Рисунок 36" descr="261ec2e6b5f2.png"/>
            <p:cNvPicPr>
              <a:picLocks noChangeAspect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>
            <a:xfrm>
              <a:off x="251520" y="2082425"/>
              <a:ext cx="4104456" cy="3074767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251520" y="116632"/>
            <a:ext cx="4364055" cy="6552728"/>
            <a:chOff x="179512" y="116632"/>
            <a:chExt cx="4364055" cy="6552728"/>
          </a:xfrm>
        </p:grpSpPr>
        <p:pic>
          <p:nvPicPr>
            <p:cNvPr id="56" name="Рисунок 55" descr="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9512" y="116632"/>
              <a:ext cx="4364055" cy="6552728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3347864" y="1052736"/>
              <a:ext cx="1080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Р</a:t>
              </a:r>
              <a:r>
                <a:rPr lang="en-US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`</a:t>
              </a:r>
              <a:endPara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58" name="Рисунок 57" descr="13582723924372.png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395536" y="1052736"/>
              <a:ext cx="2808312" cy="4549466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179512" y="116632"/>
            <a:ext cx="4364055" cy="6552728"/>
            <a:chOff x="179512" y="116632"/>
            <a:chExt cx="4364055" cy="6552728"/>
          </a:xfrm>
        </p:grpSpPr>
        <p:pic>
          <p:nvPicPr>
            <p:cNvPr id="65" name="Рисунок 64" descr="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9512" y="116632"/>
              <a:ext cx="4364055" cy="6552728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3563888" y="1052736"/>
              <a:ext cx="7920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Р</a:t>
              </a:r>
              <a:endPara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67" name="Рисунок 66" descr="09a66d9a.png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251520" y="2420888"/>
              <a:ext cx="4159762" cy="2376264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251520" y="116632"/>
            <a:ext cx="4364055" cy="6552728"/>
            <a:chOff x="179512" y="116632"/>
            <a:chExt cx="4364055" cy="6552728"/>
          </a:xfrm>
        </p:grpSpPr>
        <p:pic>
          <p:nvPicPr>
            <p:cNvPr id="79" name="Рисунок 78" descr="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9512" y="116632"/>
              <a:ext cx="4364055" cy="655272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3347864" y="1052736"/>
              <a:ext cx="1080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Р</a:t>
              </a:r>
              <a:r>
                <a:rPr lang="en-US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`</a:t>
              </a:r>
              <a:endPara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81" name="Рисунок 80" descr="0000012407.jpg"/>
            <p:cNvPicPr>
              <a:picLocks noChangeAspect="1"/>
            </p:cNvPicPr>
            <p:nvPr/>
          </p:nvPicPr>
          <p:blipFill>
            <a:blip r:embed="rId1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360846">
              <a:off x="643196" y="2164493"/>
              <a:ext cx="3108919" cy="3108919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179512" y="116632"/>
            <a:ext cx="4364055" cy="6552728"/>
            <a:chOff x="179512" y="116632"/>
            <a:chExt cx="4364055" cy="6552728"/>
          </a:xfrm>
        </p:grpSpPr>
        <p:pic>
          <p:nvPicPr>
            <p:cNvPr id="88" name="Рисунок 87" descr="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9512" y="116632"/>
              <a:ext cx="4364055" cy="6552728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3563888" y="1052736"/>
              <a:ext cx="7920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Р</a:t>
              </a:r>
              <a:endPara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90" name="Рисунок 89" descr="comb.png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>
              <a:off x="395536" y="2708920"/>
              <a:ext cx="3903850" cy="2075547"/>
            </a:xfrm>
            <a:prstGeom prst="rect">
              <a:avLst/>
            </a:prstGeom>
          </p:spPr>
        </p:pic>
      </p:grpSp>
      <p:grpSp>
        <p:nvGrpSpPr>
          <p:cNvPr id="96" name="Группа 95"/>
          <p:cNvGrpSpPr/>
          <p:nvPr/>
        </p:nvGrpSpPr>
        <p:grpSpPr>
          <a:xfrm>
            <a:off x="179512" y="116632"/>
            <a:ext cx="4364055" cy="6552728"/>
            <a:chOff x="179512" y="116632"/>
            <a:chExt cx="4364055" cy="6552728"/>
          </a:xfrm>
        </p:grpSpPr>
        <p:pic>
          <p:nvPicPr>
            <p:cNvPr id="97" name="Рисунок 96" descr="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9512" y="116632"/>
              <a:ext cx="4364055" cy="655272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3347864" y="1052736"/>
              <a:ext cx="1080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Р</a:t>
              </a:r>
              <a:r>
                <a:rPr lang="en-US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`</a:t>
              </a:r>
              <a:endPara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99" name="Рисунок 98" descr="backpack-154121_640.png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>
              <a:off x="611560" y="2060848"/>
              <a:ext cx="3538138" cy="3240360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179512" y="116632"/>
            <a:ext cx="4364055" cy="6552728"/>
            <a:chOff x="179512" y="116632"/>
            <a:chExt cx="4364055" cy="6552728"/>
          </a:xfrm>
        </p:grpSpPr>
        <p:pic>
          <p:nvPicPr>
            <p:cNvPr id="106" name="Рисунок 105" descr="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9512" y="116632"/>
              <a:ext cx="4364055" cy="6552728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3563888" y="1052736"/>
              <a:ext cx="7920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Р</a:t>
              </a:r>
              <a:endPara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108" name="Рисунок 107" descr="morning_dew (7).jpg"/>
            <p:cNvPicPr>
              <a:picLocks noChangeAspect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>
            <a:xfrm>
              <a:off x="323528" y="2204864"/>
              <a:ext cx="3960440" cy="3259633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179512" y="116632"/>
            <a:ext cx="4364055" cy="6552728"/>
            <a:chOff x="179512" y="116632"/>
            <a:chExt cx="4364055" cy="6552728"/>
          </a:xfrm>
        </p:grpSpPr>
        <p:pic>
          <p:nvPicPr>
            <p:cNvPr id="119" name="Рисунок 118" descr="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9512" y="116632"/>
              <a:ext cx="4364055" cy="6552728"/>
            </a:xfrm>
            <a:prstGeom prst="rect">
              <a:avLst/>
            </a:prstGeom>
          </p:spPr>
        </p:pic>
        <p:sp>
          <p:nvSpPr>
            <p:cNvPr id="120" name="TextBox 119"/>
            <p:cNvSpPr txBox="1"/>
            <p:nvPr/>
          </p:nvSpPr>
          <p:spPr>
            <a:xfrm>
              <a:off x="3347864" y="1052736"/>
              <a:ext cx="1080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Р</a:t>
              </a:r>
              <a:r>
                <a:rPr lang="en-US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`</a:t>
              </a:r>
              <a:endPara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121" name="Рисунок 120" descr="redis3.jpg"/>
            <p:cNvPicPr>
              <a:picLocks noChangeAspect="1"/>
            </p:cNvPicPr>
            <p:nvPr/>
          </p:nvPicPr>
          <p:blipFill>
            <a:blip r:embed="rId20" cstate="email"/>
            <a:srcRect/>
            <a:stretch>
              <a:fillRect/>
            </a:stretch>
          </p:blipFill>
          <p:spPr>
            <a:xfrm>
              <a:off x="395536" y="1988840"/>
              <a:ext cx="3860033" cy="3456384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179512" y="116632"/>
            <a:ext cx="4364055" cy="6552728"/>
            <a:chOff x="179512" y="116632"/>
            <a:chExt cx="4364055" cy="6552728"/>
          </a:xfrm>
        </p:grpSpPr>
        <p:pic>
          <p:nvPicPr>
            <p:cNvPr id="128" name="Рисунок 127" descr="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9512" y="116632"/>
              <a:ext cx="4364055" cy="6552728"/>
            </a:xfrm>
            <a:prstGeom prst="rect">
              <a:avLst/>
            </a:prstGeom>
          </p:spPr>
        </p:pic>
        <p:sp>
          <p:nvSpPr>
            <p:cNvPr id="129" name="TextBox 128"/>
            <p:cNvSpPr txBox="1"/>
            <p:nvPr/>
          </p:nvSpPr>
          <p:spPr>
            <a:xfrm>
              <a:off x="3635896" y="1052736"/>
              <a:ext cx="7920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Р</a:t>
              </a:r>
              <a:endPara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130" name="Рисунок 129" descr="13692596.png"/>
            <p:cNvPicPr>
              <a:picLocks noChangeAspect="1"/>
            </p:cNvPicPr>
            <p:nvPr/>
          </p:nvPicPr>
          <p:blipFill>
            <a:blip r:embed="rId21" cstate="email"/>
            <a:stretch>
              <a:fillRect/>
            </a:stretch>
          </p:blipFill>
          <p:spPr>
            <a:xfrm>
              <a:off x="395536" y="2348880"/>
              <a:ext cx="3744416" cy="3157467"/>
            </a:xfrm>
            <a:prstGeom prst="rect">
              <a:avLst/>
            </a:prstGeom>
          </p:spPr>
        </p:pic>
      </p:grpSp>
      <p:grpSp>
        <p:nvGrpSpPr>
          <p:cNvPr id="141" name="Группа 140"/>
          <p:cNvGrpSpPr/>
          <p:nvPr/>
        </p:nvGrpSpPr>
        <p:grpSpPr>
          <a:xfrm>
            <a:off x="179512" y="116632"/>
            <a:ext cx="4364055" cy="6552728"/>
            <a:chOff x="179512" y="116632"/>
            <a:chExt cx="4364055" cy="6552728"/>
          </a:xfrm>
        </p:grpSpPr>
        <p:pic>
          <p:nvPicPr>
            <p:cNvPr id="142" name="Рисунок 141" descr="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9512" y="116632"/>
              <a:ext cx="4364055" cy="6552728"/>
            </a:xfrm>
            <a:prstGeom prst="rect">
              <a:avLst/>
            </a:prstGeom>
          </p:spPr>
        </p:pic>
        <p:sp>
          <p:nvSpPr>
            <p:cNvPr id="143" name="TextBox 142"/>
            <p:cNvSpPr txBox="1"/>
            <p:nvPr/>
          </p:nvSpPr>
          <p:spPr>
            <a:xfrm>
              <a:off x="3347864" y="1052736"/>
              <a:ext cx="1080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Р</a:t>
              </a:r>
              <a:r>
                <a:rPr lang="en-US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`</a:t>
              </a:r>
              <a:endPara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144" name="Рисунок 143" descr="Безымянный.jpg"/>
            <p:cNvPicPr>
              <a:picLocks noChangeAspect="1"/>
            </p:cNvPicPr>
            <p:nvPr/>
          </p:nvPicPr>
          <p:blipFill>
            <a:blip r:embed="rId22" cstate="email"/>
            <a:srcRect/>
            <a:stretch>
              <a:fillRect/>
            </a:stretch>
          </p:blipFill>
          <p:spPr>
            <a:xfrm>
              <a:off x="395536" y="2420888"/>
              <a:ext cx="3960440" cy="2958515"/>
            </a:xfrm>
            <a:prstGeom prst="rect">
              <a:avLst/>
            </a:prstGeom>
          </p:spPr>
        </p:pic>
      </p:grpSp>
      <p:grpSp>
        <p:nvGrpSpPr>
          <p:cNvPr id="150" name="Группа 149"/>
          <p:cNvGrpSpPr/>
          <p:nvPr/>
        </p:nvGrpSpPr>
        <p:grpSpPr>
          <a:xfrm>
            <a:off x="179512" y="116632"/>
            <a:ext cx="4364055" cy="6552728"/>
            <a:chOff x="179512" y="116632"/>
            <a:chExt cx="4364055" cy="6552728"/>
          </a:xfrm>
        </p:grpSpPr>
        <p:pic>
          <p:nvPicPr>
            <p:cNvPr id="151" name="Рисунок 150" descr="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9512" y="116632"/>
              <a:ext cx="4364055" cy="6552728"/>
            </a:xfrm>
            <a:prstGeom prst="rect">
              <a:avLst/>
            </a:prstGeom>
          </p:spPr>
        </p:pic>
        <p:sp>
          <p:nvSpPr>
            <p:cNvPr id="152" name="TextBox 151"/>
            <p:cNvSpPr txBox="1"/>
            <p:nvPr/>
          </p:nvSpPr>
          <p:spPr>
            <a:xfrm>
              <a:off x="323528" y="1844824"/>
              <a:ext cx="396044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hlinkClick r:id="rId23"/>
                </a:rPr>
                <a:t>Загадки на звуки (Р, Р</a:t>
              </a:r>
              <a:r>
                <a:rPr lang="en-US" sz="2400" dirty="0" smtClean="0">
                  <a:hlinkClick r:id="rId23"/>
                </a:rPr>
                <a:t>`</a:t>
              </a:r>
              <a:r>
                <a:rPr lang="ru-RU" sz="2400" dirty="0" smtClean="0">
                  <a:hlinkClick r:id="rId23"/>
                </a:rPr>
                <a:t>)</a:t>
              </a:r>
              <a:endParaRPr lang="ru-RU" sz="2400" dirty="0" smtClean="0"/>
            </a:p>
            <a:p>
              <a:r>
                <a:rPr lang="ru-RU" sz="2400" dirty="0" smtClean="0">
                  <a:hlinkClick r:id="rId24"/>
                </a:rPr>
                <a:t>Рюкзак</a:t>
              </a:r>
              <a:endParaRPr lang="ru-RU" sz="2400" dirty="0" smtClean="0"/>
            </a:p>
            <a:p>
              <a:r>
                <a:rPr lang="ru-RU" sz="2400" dirty="0" smtClean="0">
                  <a:hlinkClick r:id="rId25"/>
                </a:rPr>
                <a:t>Роса</a:t>
              </a:r>
              <a:endParaRPr lang="ru-RU" sz="2400" dirty="0" smtClean="0"/>
            </a:p>
            <a:p>
              <a:r>
                <a:rPr lang="ru-RU" sz="2400" dirty="0" smtClean="0">
                  <a:hlinkClick r:id="rId26"/>
                </a:rPr>
                <a:t>Редис</a:t>
              </a:r>
              <a:endParaRPr lang="ru-RU" sz="2400" dirty="0" smtClean="0"/>
            </a:p>
            <a:p>
              <a:r>
                <a:rPr lang="ru-RU" sz="2400" dirty="0" smtClean="0">
                  <a:hlinkClick r:id="rId27"/>
                </a:rPr>
                <a:t>Ранец</a:t>
              </a:r>
              <a:endParaRPr lang="ru-RU" sz="2400" dirty="0" smtClean="0"/>
            </a:p>
            <a:p>
              <a:r>
                <a:rPr lang="ru-RU" sz="2400" dirty="0" smtClean="0">
                  <a:hlinkClick r:id="rId28"/>
                </a:rPr>
                <a:t>Репейник</a:t>
              </a:r>
              <a:endParaRPr lang="ru-RU" sz="2400" dirty="0" smtClean="0"/>
            </a:p>
            <a:p>
              <a:r>
                <a:rPr lang="ru-RU" sz="2400" dirty="0" smtClean="0">
                  <a:hlinkClick r:id="rId29"/>
                </a:rPr>
                <a:t>Кадр кинопленки</a:t>
              </a:r>
              <a:endParaRPr lang="ru-RU" sz="2400" dirty="0" smtClean="0"/>
            </a:p>
            <a:p>
              <a:r>
                <a:rPr lang="ru-RU" sz="2400" dirty="0" smtClean="0">
                  <a:hlinkClick r:id="rId30"/>
                </a:rPr>
                <a:t>Буква Р зеленая</a:t>
              </a:r>
              <a:endParaRPr lang="ru-RU" sz="2400" dirty="0" smtClean="0"/>
            </a:p>
            <a:p>
              <a:endParaRPr lang="ru-RU" sz="2400" dirty="0" smtClean="0"/>
            </a:p>
            <a:p>
              <a:endParaRPr lang="ru-RU" sz="24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67544" y="1124744"/>
              <a:ext cx="35283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ln w="10541" cmpd="sng">
                    <a:solidFill>
                      <a:srgbClr val="CC0099"/>
                    </a:solidFill>
                    <a:prstDash val="solid"/>
                  </a:ln>
                  <a:solidFill>
                    <a:srgbClr val="CC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ИНТЕРНЕТ</a:t>
              </a:r>
              <a:endParaRPr lang="ru-RU" sz="4400" b="1" dirty="0">
                <a:ln w="10541" cmpd="sng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истание нарез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истание нарез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истание нарез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истание нарез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истание нарез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истание нарез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истание нарез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истание нарез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истание нарез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истание нарез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истание нарез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истание нарез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99993" y="116632"/>
            <a:ext cx="4465880" cy="6552728"/>
          </a:xfrm>
          <a:prstGeom prst="rect">
            <a:avLst/>
          </a:prstGeom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16632"/>
            <a:ext cx="4364055" cy="6552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556792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3"/>
              </a:rPr>
              <a:t>Загадки на звуки (Р, Р</a:t>
            </a:r>
            <a:r>
              <a:rPr lang="en-US" sz="1600" dirty="0" smtClean="0">
                <a:hlinkClick r:id="rId3"/>
              </a:rPr>
              <a:t>`</a:t>
            </a:r>
            <a:r>
              <a:rPr lang="ru-RU" sz="1600" dirty="0" smtClean="0">
                <a:hlinkClick r:id="rId3"/>
              </a:rPr>
              <a:t>)</a:t>
            </a:r>
            <a:endParaRPr lang="ru-RU" sz="1600" dirty="0" smtClean="0"/>
          </a:p>
          <a:p>
            <a:r>
              <a:rPr lang="ru-RU" sz="1600" dirty="0" smtClean="0">
                <a:hlinkClick r:id="rId4"/>
              </a:rPr>
              <a:t>Рюкзак</a:t>
            </a:r>
            <a:endParaRPr lang="ru-RU" sz="1600" dirty="0" smtClean="0"/>
          </a:p>
          <a:p>
            <a:r>
              <a:rPr lang="ru-RU" sz="1600" dirty="0" smtClean="0">
                <a:hlinkClick r:id="rId5"/>
              </a:rPr>
              <a:t>Роса</a:t>
            </a:r>
            <a:endParaRPr lang="ru-RU" sz="1600" dirty="0" smtClean="0"/>
          </a:p>
          <a:p>
            <a:r>
              <a:rPr lang="ru-RU" sz="1600" dirty="0" smtClean="0">
                <a:hlinkClick r:id="rId6"/>
              </a:rPr>
              <a:t>Редис</a:t>
            </a:r>
            <a:endParaRPr lang="ru-RU" sz="1600" dirty="0" smtClean="0"/>
          </a:p>
          <a:p>
            <a:r>
              <a:rPr lang="ru-RU" sz="1600" dirty="0" smtClean="0">
                <a:hlinkClick r:id="rId7"/>
              </a:rPr>
              <a:t>Ранец</a:t>
            </a:r>
            <a:endParaRPr lang="ru-RU" sz="1600" dirty="0" smtClean="0"/>
          </a:p>
          <a:p>
            <a:r>
              <a:rPr lang="ru-RU" sz="1600" dirty="0" smtClean="0">
                <a:hlinkClick r:id="rId8"/>
              </a:rPr>
              <a:t>Репейник</a:t>
            </a:r>
            <a:endParaRPr lang="ru-RU" sz="1600" dirty="0" smtClean="0"/>
          </a:p>
          <a:p>
            <a:r>
              <a:rPr lang="ru-RU" sz="1600" dirty="0" smtClean="0">
                <a:hlinkClick r:id="rId9"/>
              </a:rPr>
              <a:t>Кадр кинопленки</a:t>
            </a:r>
            <a:endParaRPr lang="ru-RU" sz="1600" dirty="0" smtClean="0"/>
          </a:p>
          <a:p>
            <a:r>
              <a:rPr lang="ru-RU" sz="1600" dirty="0" smtClean="0">
                <a:hlinkClick r:id="rId10"/>
              </a:rPr>
              <a:t>Буква Р зеленая</a:t>
            </a:r>
            <a:endParaRPr lang="ru-RU" sz="1600" dirty="0" smtClean="0"/>
          </a:p>
          <a:p>
            <a:r>
              <a:rPr lang="ru-RU" sz="1600" dirty="0" smtClean="0">
                <a:hlinkClick r:id="rId11"/>
              </a:rPr>
              <a:t>Рак</a:t>
            </a:r>
            <a:endParaRPr lang="ru-RU" sz="1600" dirty="0" smtClean="0"/>
          </a:p>
          <a:p>
            <a:r>
              <a:rPr lang="ru-RU" sz="1600" dirty="0" smtClean="0">
                <a:hlinkClick r:id="rId12"/>
              </a:rPr>
              <a:t>Репа</a:t>
            </a:r>
            <a:endParaRPr lang="ru-RU" sz="1600" dirty="0" smtClean="0"/>
          </a:p>
          <a:p>
            <a:r>
              <a:rPr lang="ru-RU" sz="1600" dirty="0" smtClean="0">
                <a:hlinkClick r:id="rId13"/>
              </a:rPr>
              <a:t>Радуга</a:t>
            </a:r>
            <a:endParaRPr lang="ru-RU" sz="1600" dirty="0" smtClean="0"/>
          </a:p>
          <a:p>
            <a:r>
              <a:rPr lang="ru-RU" sz="1600" dirty="0" smtClean="0">
                <a:hlinkClick r:id="rId14"/>
              </a:rPr>
              <a:t>Решето</a:t>
            </a:r>
            <a:endParaRPr lang="ru-RU" sz="1600" dirty="0" smtClean="0"/>
          </a:p>
          <a:p>
            <a:r>
              <a:rPr lang="ru-RU" sz="1600" dirty="0" smtClean="0">
                <a:hlinkClick r:id="rId15"/>
              </a:rPr>
              <a:t>Расческа</a:t>
            </a:r>
            <a:endParaRPr lang="ru-RU" sz="1600" dirty="0" smtClean="0"/>
          </a:p>
          <a:p>
            <a:r>
              <a:rPr lang="ru-RU" sz="1600" dirty="0" smtClean="0">
                <a:hlinkClick r:id="rId16"/>
              </a:rPr>
              <a:t>Фон титульного листа</a:t>
            </a:r>
            <a:endParaRPr lang="ru-RU" sz="1600" dirty="0" smtClean="0"/>
          </a:p>
          <a:p>
            <a:r>
              <a:rPr lang="ru-RU" sz="1600" dirty="0" smtClean="0">
                <a:hlinkClick r:id="rId17"/>
              </a:rPr>
              <a:t>Буква Р красная</a:t>
            </a:r>
            <a:endParaRPr lang="ru-RU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4008" y="1700808"/>
            <a:ext cx="4032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1.   Логопедия./ Под ред. Л. С. Волковой, С. Н. Шаховской. – М., 1998. С. 112 – 115</a:t>
            </a:r>
          </a:p>
          <a:p>
            <a:r>
              <a:rPr lang="ru-RU" sz="1600" dirty="0" smtClean="0"/>
              <a:t>2.   </a:t>
            </a:r>
            <a:r>
              <a:rPr lang="ru-RU" sz="1600" dirty="0" err="1" smtClean="0"/>
              <a:t>Новотворцева</a:t>
            </a:r>
            <a:r>
              <a:rPr lang="ru-RU" sz="1600" dirty="0" smtClean="0"/>
              <a:t> Н. В. Рабочая тетрадь по развитию речи на звуки Р и Р’. – М., 1998. – С. 54</a:t>
            </a:r>
          </a:p>
          <a:p>
            <a:r>
              <a:rPr lang="ru-RU" sz="1600" dirty="0" smtClean="0"/>
              <a:t>3.   Основы теории и практики логопедии / Под ред. Р. Е. Левиной – М., 1968. – С. 271 – 337</a:t>
            </a:r>
          </a:p>
          <a:p>
            <a:r>
              <a:rPr lang="ru-RU" sz="1600" dirty="0" smtClean="0"/>
              <a:t>4.   Успенская Л. П., Успенский М. Б. Учитесь правильно говорить. Кн. в 2-х частях. Часть II. – М., 1995. С. 36 – 86</a:t>
            </a:r>
          </a:p>
          <a:p>
            <a:r>
              <a:rPr lang="ru-RU" sz="1600" dirty="0" smtClean="0"/>
              <a:t>5.   Хрестоматия по логопедии. В 2тт.Т. I / Под ред. Л. С. Волковой и В. И. Селиверстова.– М., 1997. С. 51 – 55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12474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РЕСУРСЫ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6056" y="112474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ЛИТЕРАТУРЫ</a:t>
            </a:r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855968" y="6569968"/>
            <a:ext cx="288032" cy="288032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299</Words>
  <Application>Microsoft Office PowerPoint</Application>
  <PresentationFormat>Экран (4:3)</PresentationFormat>
  <Paragraphs>111</Paragraphs>
  <Slides>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МБДОУ д/с № 62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на звуки  (Р и Р`)</dc:title>
  <dc:subject>Логопедические упражнения</dc:subject>
  <dc:creator>Полевская Э.Ю.</dc:creator>
  <cp:keywords>книжка-листалка</cp:keywords>
  <cp:lastModifiedBy>Пользователь</cp:lastModifiedBy>
  <cp:revision>136</cp:revision>
  <dcterms:created xsi:type="dcterms:W3CDTF">2015-07-08T08:14:53Z</dcterms:created>
  <dcterms:modified xsi:type="dcterms:W3CDTF">2015-07-19T05:46:25Z</dcterms:modified>
  <cp:category>презентация</cp:category>
</cp:coreProperties>
</file>