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  <p:sldMasterId id="2147483736" r:id="rId2"/>
    <p:sldMasterId id="2147483796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1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58037-30E3-4F4E-B7B5-6D5093C15FBF}" type="datetimeFigureOut">
              <a:rPr lang="ru-RU"/>
              <a:pPr>
                <a:defRPr/>
              </a:pPr>
              <a:t>14.07.2015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11B12-5D51-43E5-B4C4-F52AA29EA9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44E23-1E2F-4DA0-876E-ECAD75BE1C62}" type="datetimeFigureOut">
              <a:rPr lang="ru-RU"/>
              <a:pPr>
                <a:defRPr/>
              </a:pPr>
              <a:t>14.07.2015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698AA-E6DF-4C11-94B7-2D3EACF6CC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D6D08-E064-4C1C-BA43-C079661637F9}" type="datetimeFigureOut">
              <a:rPr lang="ru-RU"/>
              <a:pPr>
                <a:defRPr/>
              </a:pPr>
              <a:t>14.07.2015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B739F-543C-46E2-894A-800D85883D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E3CF2-2AF8-4385-A672-512224643B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8ACBB-F6F0-4F16-ADD2-7B781F3B38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ircl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9277D-7ABB-4458-B5B5-4ADB28C58D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ircl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6E87C-96BC-475B-9FC8-4E7C87C49C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ircl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70317-7C3E-4565-B33F-61D4043EF4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ircl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C517E-F6F6-4922-AFA9-F3F5685900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ircl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9A123-B1B8-4FFC-8916-5008D23D8F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ircl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C39A0-CB98-4F06-B8B5-E2CB4DAE2B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9E4AD-26CB-412D-83E2-D426F405E295}" type="datetimeFigureOut">
              <a:rPr lang="ru-RU"/>
              <a:pPr>
                <a:defRPr/>
              </a:pPr>
              <a:t>14.07.2015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0AF95-EBB0-4C79-9E20-3624CCD3B8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6164D-CA61-49E2-ADFE-191A96188F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ircl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C85F3-4FBD-4E8A-AF9C-71DA63CE92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ircl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0745B-CE46-4720-A417-D03515E323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ircl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 cap="none" spc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0" cap="none" spc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circl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03675-92AC-4264-BBED-9B343B2E0151}" type="datetimeFigureOut">
              <a:rPr lang="ru-RU"/>
              <a:pPr>
                <a:defRPr/>
              </a:pPr>
              <a:t>14.07.2015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28296-483F-44A3-9726-4AC31C7DBD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circl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circl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61D2E-179C-4776-A371-7C4DB06E219F}" type="datetimeFigureOut">
              <a:rPr lang="ru-RU"/>
              <a:pPr>
                <a:defRPr/>
              </a:pPr>
              <a:t>14.07.2015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7C2F2-16CA-4740-840C-A13E22C126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0D010-F1FE-4D4A-BE99-A3DBE71C1DF9}" type="datetimeFigureOut">
              <a:rPr lang="ru-RU"/>
              <a:pPr>
                <a:defRPr/>
              </a:pPr>
              <a:t>14.07.2015</a:t>
            </a:fld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76F59-7D6A-4975-9364-CC5031225E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BF5B0-6A8B-4F81-AD95-FC6DA6D65358}" type="datetimeFigureOut">
              <a:rPr lang="ru-RU"/>
              <a:pPr>
                <a:defRPr/>
              </a:pPr>
              <a:t>14.07.2015</a:t>
            </a:fld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089FB-94C1-45F7-954C-33E8D81FCE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5A13C-9BB1-4ADD-831B-7FB9DEA6F6A5}" type="datetimeFigureOut">
              <a:rPr lang="ru-RU"/>
              <a:pPr>
                <a:defRPr/>
              </a:pPr>
              <a:t>14.07.2015</a:t>
            </a:fld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3A204-AC18-42F6-AFA4-A45AE5EB7D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DAFEE-F540-41E6-A2B8-43A6F84DE5CF}" type="datetimeFigureOut">
              <a:rPr lang="ru-RU"/>
              <a:pPr>
                <a:defRPr/>
              </a:pPr>
              <a:t>14.07.2015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B90BF-9616-419F-B317-A3543E306C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FA994-5EAA-43B3-B785-96A6DEAEC624}" type="datetimeFigureOut">
              <a:rPr lang="ru-RU"/>
              <a:pPr>
                <a:defRPr/>
              </a:pPr>
              <a:t>14.07.2015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AFDF8-B223-4553-ACF6-7BDC5AD214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002658E-ADE5-45DA-9DF4-4D1FF42B6B51}" type="datetimeFigureOut">
              <a:rPr lang="ru-RU"/>
              <a:pPr>
                <a:defRPr/>
              </a:pPr>
              <a:t>14.07.2015</a:t>
            </a:fld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0BD384C-B869-463E-866C-91EBD43768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5" r:id="rId1"/>
    <p:sldLayoutId id="2147484136" r:id="rId2"/>
    <p:sldLayoutId id="2147484137" r:id="rId3"/>
    <p:sldLayoutId id="2147484138" r:id="rId4"/>
    <p:sldLayoutId id="2147484139" r:id="rId5"/>
    <p:sldLayoutId id="2147484140" r:id="rId6"/>
    <p:sldLayoutId id="2147484141" r:id="rId7"/>
    <p:sldLayoutId id="2147484142" r:id="rId8"/>
    <p:sldLayoutId id="2147484143" r:id="rId9"/>
    <p:sldLayoutId id="2147484144" r:id="rId10"/>
    <p:sldLayoutId id="2147484145" r:id="rId11"/>
  </p:sldLayoutIdLst>
  <p:transition>
    <p:circl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614062A-6AC3-4DE2-B04E-021B996CC5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6" r:id="rId1"/>
    <p:sldLayoutId id="2147484146" r:id="rId2"/>
    <p:sldLayoutId id="2147484147" r:id="rId3"/>
    <p:sldLayoutId id="2147484148" r:id="rId4"/>
    <p:sldLayoutId id="2147484149" r:id="rId5"/>
    <p:sldLayoutId id="2147484150" r:id="rId6"/>
    <p:sldLayoutId id="2147484151" r:id="rId7"/>
    <p:sldLayoutId id="2147484152" r:id="rId8"/>
    <p:sldLayoutId id="2147484153" r:id="rId9"/>
    <p:sldLayoutId id="2147484154" r:id="rId10"/>
    <p:sldLayoutId id="2147484155" r:id="rId11"/>
  </p:sldLayoutIdLst>
  <p:transition>
    <p:circl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5F6D8"/>
            </a:gs>
            <a:gs pos="25000">
              <a:srgbClr val="CCEDB1"/>
            </a:gs>
            <a:gs pos="75000">
              <a:srgbClr val="ABB9DE"/>
            </a:gs>
            <a:gs pos="100000">
              <a:srgbClr val="00B0F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13" cstate="screen"/>
          <a:stretch>
            <a:fillRect/>
          </a:stretch>
        </p:blipFill>
        <p:spPr>
          <a:xfrm>
            <a:off x="7885113" y="2492375"/>
            <a:ext cx="1084262" cy="893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14" cstate="screen"/>
          <a:stretch>
            <a:fillRect/>
          </a:stretch>
        </p:blipFill>
        <p:spPr>
          <a:xfrm>
            <a:off x="7885113" y="4221163"/>
            <a:ext cx="1060450" cy="8842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0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002E8FA-54A6-4C56-A171-46F079F736E7}" type="datetimeFigureOut">
              <a:rPr lang="ru-RU"/>
              <a:pPr>
                <a:defRPr/>
              </a:pPr>
              <a:t>14.07.2015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9D0F1B4-9166-41AD-A2D9-6F3DFC281A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4105" name="Picture 2"/>
          <p:cNvPicPr>
            <a:picLocks noChangeAspect="1" noChangeArrowheads="1"/>
          </p:cNvPicPr>
          <p:nvPr/>
        </p:nvPicPr>
        <p:blipFill>
          <a:blip r:embed="rId15" cstate="screen"/>
          <a:srcRect/>
          <a:stretch>
            <a:fillRect/>
          </a:stretch>
        </p:blipFill>
        <p:spPr bwMode="auto">
          <a:xfrm>
            <a:off x="7667625" y="5516563"/>
            <a:ext cx="1652588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3"/>
          <p:cNvPicPr>
            <a:picLocks noChangeAspect="1" noChangeArrowheads="1"/>
          </p:cNvPicPr>
          <p:nvPr/>
        </p:nvPicPr>
        <p:blipFill>
          <a:blip r:embed="rId16" cstate="screen"/>
          <a:srcRect/>
          <a:stretch>
            <a:fillRect/>
          </a:stretch>
        </p:blipFill>
        <p:spPr bwMode="auto">
          <a:xfrm>
            <a:off x="6284913" y="5229225"/>
            <a:ext cx="1652587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4"/>
          <p:cNvPicPr>
            <a:picLocks noChangeAspect="1" noChangeArrowheads="1"/>
          </p:cNvPicPr>
          <p:nvPr/>
        </p:nvPicPr>
        <p:blipFill>
          <a:blip r:embed="rId16" cstate="screen"/>
          <a:srcRect/>
          <a:stretch>
            <a:fillRect/>
          </a:stretch>
        </p:blipFill>
        <p:spPr bwMode="auto">
          <a:xfrm>
            <a:off x="4859338" y="5514975"/>
            <a:ext cx="1652587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5"/>
          <p:cNvPicPr>
            <a:picLocks noChangeAspect="1" noChangeArrowheads="1"/>
          </p:cNvPicPr>
          <p:nvPr/>
        </p:nvPicPr>
        <p:blipFill>
          <a:blip r:embed="rId16" cstate="screen"/>
          <a:srcRect/>
          <a:stretch>
            <a:fillRect/>
          </a:stretch>
        </p:blipFill>
        <p:spPr bwMode="auto">
          <a:xfrm>
            <a:off x="3059113" y="5589588"/>
            <a:ext cx="1652587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6"/>
          <p:cNvPicPr>
            <a:picLocks noChangeAspect="1" noChangeArrowheads="1"/>
          </p:cNvPicPr>
          <p:nvPr/>
        </p:nvPicPr>
        <p:blipFill>
          <a:blip r:embed="rId17" cstate="screen"/>
          <a:srcRect/>
          <a:stretch>
            <a:fillRect/>
          </a:stretch>
        </p:blipFill>
        <p:spPr bwMode="auto">
          <a:xfrm>
            <a:off x="1258888" y="5356225"/>
            <a:ext cx="1676400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7"/>
          <p:cNvPicPr>
            <a:picLocks noChangeAspect="1" noChangeArrowheads="1"/>
          </p:cNvPicPr>
          <p:nvPr/>
        </p:nvPicPr>
        <p:blipFill>
          <a:blip r:embed="rId17" cstate="screen"/>
          <a:srcRect/>
          <a:stretch>
            <a:fillRect/>
          </a:stretch>
        </p:blipFill>
        <p:spPr bwMode="auto">
          <a:xfrm>
            <a:off x="5292725" y="4360863"/>
            <a:ext cx="1676400" cy="148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58" r:id="rId2"/>
    <p:sldLayoutId id="2147484159" r:id="rId3"/>
    <p:sldLayoutId id="2147484160" r:id="rId4"/>
    <p:sldLayoutId id="2147484161" r:id="rId5"/>
    <p:sldLayoutId id="2147484162" r:id="rId6"/>
    <p:sldLayoutId id="2147484163" r:id="rId7"/>
    <p:sldLayoutId id="2147484164" r:id="rId8"/>
    <p:sldLayoutId id="2147484165" r:id="rId9"/>
    <p:sldLayoutId id="2147484166" r:id="rId10"/>
    <p:sldLayoutId id="2147484167" r:id="rId11"/>
  </p:sldLayoutIdLst>
  <p:transition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b="1" kern="1200">
          <a:ln w="24500" cmpd="dbl">
            <a:solidFill>
              <a:schemeClr val="accent2">
                <a:shade val="85000"/>
                <a:satMod val="155000"/>
              </a:schemeClr>
            </a:solidFill>
            <a:prstDash val="solid"/>
            <a:miter lim="800000"/>
          </a:ln>
          <a:gradFill>
            <a:gsLst>
              <a:gs pos="10000">
                <a:schemeClr val="accent2">
                  <a:tint val="10000"/>
                  <a:satMod val="155000"/>
                </a:schemeClr>
              </a:gs>
              <a:gs pos="60000">
                <a:schemeClr val="accent2">
                  <a:tint val="30000"/>
                  <a:satMod val="155000"/>
                </a:schemeClr>
              </a:gs>
              <a:gs pos="100000">
                <a:schemeClr val="accent2">
                  <a:tint val="73000"/>
                  <a:satMod val="155000"/>
                </a:schemeClr>
              </a:gs>
            </a:gsLst>
            <a:lin ang="5400000"/>
          </a:gradFill>
          <a:effectLst>
            <a:outerShdw blurRad="38100" dist="38100" dir="7020000" algn="tl">
              <a:srgbClr val="000000">
                <a:alpha val="35000"/>
              </a:srgbClr>
            </a:outerShdw>
          </a:effectLst>
          <a:latin typeface="Constantia" panose="02030602050306030303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Constant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750B3D"/>
          </a:solidFill>
          <a:latin typeface="Constantia" panose="02030602050306030303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750B3D"/>
          </a:solidFill>
          <a:latin typeface="Constantia" panose="02030602050306030303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50B3D"/>
          </a:solidFill>
          <a:latin typeface="Constantia" panose="02030602050306030303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750B3D"/>
          </a:solidFill>
          <a:latin typeface="Constantia" panose="02030602050306030303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750B3D"/>
          </a:solidFill>
          <a:latin typeface="Constantia" panose="0203060205030603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352928" cy="25922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</a:t>
            </a:r>
            <a:br>
              <a:rPr lang="ru-RU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«Развитие мелкой моторики у детей с нарушениями речи»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FF0000"/>
                </a:solidFill>
                <a:effectLst/>
                <a:latin typeface="+mn-lt"/>
              </a:rPr>
              <a:t>Выполнила: </a:t>
            </a:r>
            <a:r>
              <a:rPr lang="ru-RU" sz="27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учитель-логопед</a:t>
            </a:r>
            <a:br>
              <a:rPr lang="ru-RU" sz="27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Татаренко Лариса Витальевна</a:t>
            </a:r>
            <a:endParaRPr lang="ru-RU" sz="2700" dirty="0">
              <a:solidFill>
                <a:srgbClr val="FF0000"/>
              </a:solidFill>
              <a:effectLst/>
              <a:latin typeface="+mn-lt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sz="4400" dirty="0" smtClean="0">
                <a:solidFill>
                  <a:srgbClr val="0070C0"/>
                </a:solidFill>
              </a:rPr>
              <a:t/>
            </a:r>
            <a:br>
              <a:rPr lang="ru-RU" sz="4400" dirty="0" smtClean="0">
                <a:solidFill>
                  <a:srgbClr val="0070C0"/>
                </a:solidFill>
              </a:rPr>
            </a:b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81075"/>
            <a:ext cx="8686800" cy="516255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Стимулировать развитие речи через активизацию движений пальцев рук.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Овладеть приемами самомассажа и расслабления.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Развивать тактильную чувствительность и умение оперировать мелкими предметами 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Скоординировать движения обеих рук.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Сформировать переключаемость с одного вида движения на другое.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Развивать изобразительные и графические навыки.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Повысить уровень зрительно-двигательной координации, моторной ловкости.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Развивать двигательную память, произвольность и точность движений.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70C0"/>
                </a:solidFill>
              </a:rPr>
              <a:t>УСЛОВИЯ РЕАЛИЗАЦИИ ПРОЕКТА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Заинтересованность родителей в результатах коррекционной работы.</a:t>
            </a:r>
          </a:p>
          <a:p>
            <a:pPr eaLnBrk="1" hangingPunct="1">
              <a:buFont typeface="Wingdings" pitchFamily="2" charset="2"/>
              <a:buChar char="v"/>
            </a:pP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Подборка и разработка специальных заданий.</a:t>
            </a:r>
          </a:p>
          <a:p>
            <a:pPr eaLnBrk="1" hangingPunct="1">
              <a:buFont typeface="Wingdings" pitchFamily="2" charset="2"/>
              <a:buChar char="v"/>
            </a:pP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Интерес детей к занятиям.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Этапы проекта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Выгнутая вправо стрелка 9"/>
          <p:cNvSpPr/>
          <p:nvPr/>
        </p:nvSpPr>
        <p:spPr>
          <a:xfrm>
            <a:off x="7429500" y="1785938"/>
            <a:ext cx="1285875" cy="3000375"/>
          </a:xfrm>
          <a:prstGeom prst="curvedLeftArrow">
            <a:avLst>
              <a:gd name="adj1" fmla="val 33848"/>
              <a:gd name="adj2" fmla="val 50000"/>
              <a:gd name="adj3" fmla="val 25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857250" y="1214438"/>
            <a:ext cx="2857500" cy="164306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1.Подготовительный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4214813" y="1214438"/>
            <a:ext cx="2857500" cy="164306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2.Диагностический</a:t>
            </a:r>
          </a:p>
        </p:txBody>
      </p:sp>
      <p:sp>
        <p:nvSpPr>
          <p:cNvPr id="13" name="Стрелка влево 12"/>
          <p:cNvSpPr/>
          <p:nvPr/>
        </p:nvSpPr>
        <p:spPr>
          <a:xfrm>
            <a:off x="4143375" y="3571875"/>
            <a:ext cx="2857500" cy="1643063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3.Основной</a:t>
            </a:r>
          </a:p>
        </p:txBody>
      </p:sp>
      <p:sp>
        <p:nvSpPr>
          <p:cNvPr id="14" name="Овал 13"/>
          <p:cNvSpPr/>
          <p:nvPr/>
        </p:nvSpPr>
        <p:spPr>
          <a:xfrm>
            <a:off x="571500" y="3500438"/>
            <a:ext cx="3214688" cy="200025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4.Заключительный</a:t>
            </a:r>
          </a:p>
        </p:txBody>
      </p:sp>
      <p:sp>
        <p:nvSpPr>
          <p:cNvPr id="28690" name="Прямоугольник 14"/>
          <p:cNvSpPr>
            <a:spLocks noChangeArrowheads="1"/>
          </p:cNvSpPr>
          <p:nvPr/>
        </p:nvSpPr>
        <p:spPr bwMode="auto">
          <a:xfrm>
            <a:off x="7429500" y="6286500"/>
            <a:ext cx="242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Подготовительный этап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836613"/>
          <a:ext cx="9144000" cy="6021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00687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Программные мероприятия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Сроки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42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Изучение специальной  литературы по проблеме.</a:t>
                      </a:r>
                    </a:p>
                    <a:p>
                      <a:pPr algn="l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Получить необходимые знания и умения.</a:t>
                      </a:r>
                    </a:p>
                    <a:p>
                      <a:pPr algn="l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январь-май</a:t>
                      </a:r>
                    </a:p>
                    <a:p>
                      <a:endParaRPr kumimoji="0" lang="ru-RU" sz="16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62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Изготовление тренажеров из природного материала.</a:t>
                      </a:r>
                    </a:p>
                    <a:p>
                      <a:pPr algn="l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Развивать тактильные ощущения, воображение, мышление. </a:t>
                      </a:r>
                    </a:p>
                    <a:p>
                      <a:pPr algn="l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август-сентябрь</a:t>
                      </a:r>
                    </a:p>
                    <a:p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</a:t>
                      </a:r>
                    </a:p>
                    <a:p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594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Подбор и изготовление игр, игровых упражнений, практических заданий.</a:t>
                      </a:r>
                    </a:p>
                    <a:p>
                      <a:pPr algn="l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Развивать мелкую моторику.</a:t>
                      </a:r>
                    </a:p>
                    <a:p>
                      <a:pPr algn="l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июнь-август</a:t>
                      </a:r>
                    </a:p>
                    <a:p>
                      <a:pPr algn="l"/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42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Подбор пальчиковой гимнастики.</a:t>
                      </a:r>
                    </a:p>
                    <a:p>
                      <a:pPr algn="l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Скоординировать движения пальцев рук.</a:t>
                      </a:r>
                    </a:p>
                    <a:p>
                      <a:pPr algn="l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июнь-август</a:t>
                      </a:r>
                    </a:p>
                    <a:p>
                      <a:pPr algn="l"/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62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Изготовление наглядного материала для родителей</a:t>
                      </a:r>
                    </a:p>
                    <a:p>
                      <a:pPr algn="l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Пропаганда влияния мелкой моторики на развитие речи детей.</a:t>
                      </a:r>
                    </a:p>
                    <a:p>
                      <a:pPr algn="l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течение</a:t>
                      </a:r>
                    </a:p>
                    <a:p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срока обучения</a:t>
                      </a:r>
                    </a:p>
                    <a:p>
                      <a:pPr algn="l"/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Диагностический этап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08050"/>
          <a:ext cx="9144000" cy="594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90532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Программные мероприятия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Сроки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7" marR="86627"/>
                </a:tc>
              </a:tr>
              <a:tr h="12933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Обследование детей.</a:t>
                      </a:r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Выявление уровня развития мелкой моторики.</a:t>
                      </a:r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1-2 недели сентября</a:t>
                      </a:r>
                    </a:p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7" marR="86627"/>
                </a:tc>
              </a:tr>
              <a:tr h="20693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Входной диагностический контроль.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Зафиксировать и проанализировать особенности развития мелкой моторики на начало учебного года.</a:t>
                      </a:r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неделя сентября</a:t>
                      </a:r>
                    </a:p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7" marR="86627"/>
                </a:tc>
              </a:tr>
              <a:tr h="16813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Анкетирование.</a:t>
                      </a:r>
                    </a:p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Выявление компетентности родителей по данной проблеме.</a:t>
                      </a:r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неделя сентября</a:t>
                      </a:r>
                    </a:p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7" marR="86627"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100010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Основной этап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836613"/>
          <a:ext cx="9144000" cy="6021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834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Фронтальные занятия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Цель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 </a:t>
                      </a:r>
                      <a:endParaRPr lang="ru-RU" dirty="0"/>
                    </a:p>
                  </a:txBody>
                  <a:tcPr/>
                </a:tc>
              </a:tr>
              <a:tr h="618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Самомассаж, пальчиковая гимнастика.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Овладение приемами самомассажа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течение всего срока обучения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0302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Игры с палочками, спичками,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природным и бросовым материалом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Игры с прищепками.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с трафаретами.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Тренировка пальцев рук; через тактильные ощущения добиваться эмоционально-положительной реакции детей, развитие внимания,  воображения.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течение всего срока обучения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99543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«Четвертый лишний», «Чего не стало?» (штриховка).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«Составь предмет» (разрезные картинки)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внимания, мышления, воображения.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течение всего срока обучения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995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Печатание, дорисовывание, обведение, штриховка (букв). 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грамматических категорий; развитие мышления, логики, внимания, графических навыков.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течение всего срока обучения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Рисунок 15" descr="новый коллаж1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310343">
            <a:off x="5041900" y="352425"/>
            <a:ext cx="3746500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IMG_311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0506558">
            <a:off x="282672" y="3872984"/>
            <a:ext cx="3211942" cy="23229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 descr="IMG_311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0742070">
            <a:off x="561880" y="695213"/>
            <a:ext cx="3228833" cy="23351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Рисунок 14" descr="IMG_3054 (2)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627784" y="2492896"/>
            <a:ext cx="3335354" cy="23680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Рисунок 11" descr="IMG_3051 - копия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rot="20798639">
            <a:off x="5170661" y="3842203"/>
            <a:ext cx="3240360" cy="24453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Заключительный этап</a:t>
            </a:r>
            <a:endParaRPr lang="ru-RU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500" y="2428875"/>
            <a:ext cx="2928938" cy="1857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  </a:t>
            </a:r>
            <a:r>
              <a:rPr lang="ru-RU" sz="1800" dirty="0" smtClean="0"/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Результаты исследования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57188" y="1214438"/>
            <a:ext cx="2857500" cy="1857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Диагностика</a:t>
            </a:r>
          </a:p>
        </p:txBody>
      </p:sp>
      <p:sp>
        <p:nvSpPr>
          <p:cNvPr id="6" name="Овал 5"/>
          <p:cNvSpPr/>
          <p:nvPr/>
        </p:nvSpPr>
        <p:spPr>
          <a:xfrm>
            <a:off x="5715000" y="3357563"/>
            <a:ext cx="2857500" cy="1857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Презентация проекта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70C0"/>
                </a:solidFill>
              </a:rPr>
              <a:t>АНАЛИЗ РЕЗУЛЬТАТОВ РАБОТЫ</a:t>
            </a:r>
            <a:br>
              <a:rPr lang="ru-RU" sz="3200" dirty="0" smtClean="0">
                <a:solidFill>
                  <a:srgbClr val="0070C0"/>
                </a:solidFill>
              </a:rPr>
            </a:br>
            <a:endParaRPr lang="ru-RU" sz="3200" dirty="0">
              <a:solidFill>
                <a:srgbClr val="0070C0"/>
              </a:solidFill>
            </a:endParaRPr>
          </a:p>
        </p:txBody>
      </p:sp>
      <p:graphicFrame>
        <p:nvGraphicFramePr>
          <p:cNvPr id="1026" name="Объект 2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29600" cy="4286250"/>
        </p:xfrm>
        <a:graphic>
          <a:graphicData uri="http://schemas.openxmlformats.org/presentationml/2006/ole">
            <p:oleObj spid="_x0000_s1026" r:id="rId3" imgW="8687553" imgH="4523624" progId="Excel.Chart.8">
              <p:embed/>
            </p:oleObj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36004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РЕЗУЛЬТАТЫ ИССЛЕДОВАНИЯ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232275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Повысилась эффективность коррекционно-логопедической работы.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Сократились сроки в процессе постановки и автоматизации звука.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Практически в полном объеме воспитанники овладели навыками самомассажа кистей рук.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Значительно расширился и обогатился словарь.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Наблюдается положительная динамика в формировании грамматических категорий.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Сформировались условия для последующего овладения навыком письма.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Повысилась мотивация к процессу обучения. 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Паспорт проекта</a:t>
            </a:r>
            <a:r>
              <a:rPr lang="ru-RU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839200" cy="5160962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Тип: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практико-ориентированный, долгосрочный, открытый, групповой.</a:t>
            </a:r>
          </a:p>
          <a:p>
            <a:pPr eaLnBrk="1" hangingPunct="1">
              <a:buFont typeface="Arial" charset="0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Широта охвата содержания: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развитие речи, посредством активизации тонких движений пальцев рук. </a:t>
            </a:r>
          </a:p>
          <a:p>
            <a:pPr eaLnBrk="1" hangingPunct="1">
              <a:buFont typeface="Wingdings" pitchFamily="2" charset="2"/>
              <a:buChar char="v"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Форма представления: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слайдовая презентация и защита проекта.</a:t>
            </a:r>
          </a:p>
          <a:p>
            <a:pPr eaLnBrk="1" hangingPunct="1"/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70C0"/>
                </a:solidFill>
              </a:rPr>
              <a:t>ВЫВОД</a:t>
            </a:r>
            <a:br>
              <a:rPr lang="ru-RU" sz="3200" dirty="0" smtClean="0">
                <a:solidFill>
                  <a:srgbClr val="0070C0"/>
                </a:solidFill>
              </a:rPr>
            </a:b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</a:t>
            </a:r>
            <a:r>
              <a:rPr lang="ru-RU" sz="2400" smtClean="0"/>
              <a:t>Уровень развития тонкой моторики и координации движения рук – один из основных показателей, как  речевого развития детей, так и интеллектуального, и следовательно, готовности к школьному обучению. 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ИНФОРМАЦИОННЫЕ РЕСУРСЫ</a:t>
            </a:r>
            <a:b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Большакова С.Е. Формирование мелкой моторики. Игры и упражнения. М. Гном. 2005.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Гаврина С. Е. Развиваем руки - чтобы учиться и писать и красиво рисовать. «Академия развития», 1998.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Галкина Г.Г., Дубинина Т.И. Пальцы помогают говорить. М., 2005.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Диченскова М.А. Страна пальчиковых игр, М., Феникс, 2007.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Лопухина И. Логопедия. Речь, ритм, движение. С-П, 1997.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Синицына Е. Умные пальчики. М., 1998.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Ткаченко Т. А. Если дошкольник плохо говорит. С-П, 1997.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Ткаченко Т. А. Развиваем мелкую моторику. Эксмо, 2005.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Цвынтарный В. В. Играем пальчиками и развиваем речь. Санкт-Петербург, 1996.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Эльконин Д. Б., Венгер А. Л. Особенности психического развития детей 5-7 лет, М., Педагогика 1988.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Аннотация проекта</a:t>
            </a:r>
            <a:r>
              <a:rPr lang="ru-RU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143000"/>
            <a:ext cx="8786812" cy="542925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Разработанный проект представляет собой систематизированный материал по развитию мелкой моторики, применяемый во всех видах логопедических занятий, для преодоления речевых нарушений у детей.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проекте отражено практическое применение  материала для решения выше указанной проблемы.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Разнообразие предлагаемых игровых упражнений и практических заданий способствует повышению уровня заинтересованности детей.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Применение данного материала способствует: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-формированию навыков правильного произношения,  т.к. сокращаются сроки в процессе постановки и автоматизации звука;      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-развитию речи в целом.</a:t>
            </a:r>
          </a:p>
          <a:p>
            <a:pPr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None/>
              <a:defRPr/>
            </a:pP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</a:t>
            </a:r>
          </a:p>
          <a:p>
            <a:pPr algn="r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None/>
              <a:defRPr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126680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sz="49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9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9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125538"/>
            <a:ext cx="8064500" cy="5543550"/>
          </a:xfrm>
        </p:spPr>
        <p:txBody>
          <a:bodyPr rtlCol="0">
            <a:normAutofit fontScale="6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Известно, что все ученые, изучавшие деятельность мозга,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психику детей, отмечали большое стимулирующее влияние функции руки.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Движения пальцев рук настолько положительно влияют на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 нашей речи, что стали вспомогательной частью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нашего языка.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Вот почему проблема повышения эффективности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комплексной коррекционной работы по развитию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мелкой моторики и координации пальцев рук детей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дошкольного возраста, остается актуальной и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сегодня.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3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3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Проблемные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вопросы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54163"/>
            <a:ext cx="7921625" cy="4611687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 обусловлена необходимость развития мелкой моторики у дошкольника?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более эффективнее использовать игры и игровые упражнения во всех логопедических занятиях?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 разнообразить задания, чтобы избежать у детей утомляемости и повысить их интерес к занятиям?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Гипотеза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304800" y="981075"/>
            <a:ext cx="8686800" cy="54483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b="1" i="1" smtClean="0"/>
              <a:t>        </a:t>
            </a:r>
            <a:r>
              <a:rPr lang="ru-RU" sz="2400" b="1" u="sng" smtClean="0"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ребенку систематически развивать тонкую моторику пальцев рук, </a:t>
            </a:r>
            <a:r>
              <a:rPr lang="ru-RU" sz="2400" b="1" u="sng" smtClean="0"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он успешнее преодолеет речевые нарушения.</a:t>
            </a:r>
          </a:p>
          <a:p>
            <a:pPr eaLnBrk="1" hangingPunct="1">
              <a:buFont typeface="Wingdings 2" pitchFamily="18" charset="2"/>
              <a:buNone/>
            </a:pPr>
            <a:endParaRPr lang="ru-RU" sz="2400" i="1" smtClean="0"/>
          </a:p>
          <a:p>
            <a:pPr eaLnBrk="1" hangingPunct="1">
              <a:buFont typeface="Wingdings 2" pitchFamily="18" charset="2"/>
              <a:buNone/>
            </a:pPr>
            <a:endParaRPr lang="ru-RU" sz="2400" i="1" smtClean="0"/>
          </a:p>
          <a:p>
            <a:pPr eaLnBrk="1" hangingPunct="1">
              <a:buFont typeface="Wingdings 2" pitchFamily="18" charset="2"/>
              <a:buNone/>
            </a:pPr>
            <a:endParaRPr lang="ru-RU" sz="2400" i="1" smtClean="0"/>
          </a:p>
          <a:p>
            <a:pPr eaLnBrk="1" hangingPunct="1">
              <a:buFont typeface="Wingdings 2" pitchFamily="18" charset="2"/>
              <a:buNone/>
            </a:pPr>
            <a:endParaRPr lang="ru-RU" sz="2400" i="1" smtClean="0"/>
          </a:p>
          <a:p>
            <a:pPr eaLnBrk="1" hangingPunct="1">
              <a:buFont typeface="Wingdings 2" pitchFamily="18" charset="2"/>
              <a:buNone/>
            </a:pPr>
            <a:endParaRPr lang="ru-RU" sz="2400" i="1" smtClean="0"/>
          </a:p>
          <a:p>
            <a:pPr eaLnBrk="1" hangingPunct="1">
              <a:buFont typeface="Wingdings 2" pitchFamily="18" charset="2"/>
              <a:buNone/>
            </a:pPr>
            <a:endParaRPr lang="ru-RU" sz="2400" i="1" smtClean="0"/>
          </a:p>
          <a:p>
            <a:pPr eaLnBrk="1" hangingPunct="1">
              <a:buFont typeface="Wingdings 2" pitchFamily="18" charset="2"/>
              <a:buNone/>
            </a:pPr>
            <a:endParaRPr lang="ru-RU" sz="2400" i="1" smtClean="0"/>
          </a:p>
          <a:p>
            <a:pPr algn="r" eaLnBrk="1" hangingPunct="1">
              <a:buFont typeface="Wingdings 2" pitchFamily="18" charset="2"/>
              <a:buNone/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endParaRPr lang="ru-RU" smtClean="0"/>
          </a:p>
        </p:txBody>
      </p:sp>
      <p:pic>
        <p:nvPicPr>
          <p:cNvPr id="7" name="Рисунок 6" descr="IMG_2806 (2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11960" y="2564904"/>
            <a:ext cx="3982665" cy="28803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1" name="Рисунок 10" descr="IMG_280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0993525">
            <a:off x="559697" y="2337819"/>
            <a:ext cx="4248150" cy="30670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92D05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</a:rPr>
              <a:t>Участники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проекта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50" y="1214438"/>
            <a:ext cx="2857500" cy="157162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Воспитанники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Учитель-логопед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4429125" y="857250"/>
            <a:ext cx="214313" cy="1071563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4643438" y="1928813"/>
            <a:ext cx="571500" cy="28575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Стрелка влево 11"/>
          <p:cNvSpPr/>
          <p:nvPr/>
        </p:nvSpPr>
        <p:spPr>
          <a:xfrm>
            <a:off x="3857625" y="1928813"/>
            <a:ext cx="571500" cy="28575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567" name="Прямоугольник 15"/>
          <p:cNvSpPr>
            <a:spLocks noChangeArrowheads="1"/>
          </p:cNvSpPr>
          <p:nvPr/>
        </p:nvSpPr>
        <p:spPr bwMode="auto">
          <a:xfrm>
            <a:off x="7500938" y="6357938"/>
            <a:ext cx="230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86375" y="1214438"/>
            <a:ext cx="2857500" cy="156649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Родители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6" name="Содержимое 15" descr="IMG_287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 flipH="1">
            <a:off x="755576" y="3068960"/>
            <a:ext cx="3024336" cy="216024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Рисунок 16" descr="IMG_336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20072" y="3140968"/>
            <a:ext cx="3079576" cy="216024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36490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Здоровьесберегающие технологии: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Развитие мелкой моторики, посредством разнообразных практических заданий, используемых на всех видах логопедических занятий. </a:t>
            </a:r>
          </a:p>
          <a:p>
            <a:pPr eaLnBrk="1" hangingPunct="1">
              <a:buFont typeface="Wingdings" pitchFamily="2" charset="2"/>
              <a:buChar char="v"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Совершенствование координации пальцев рук.</a:t>
            </a:r>
          </a:p>
          <a:p>
            <a:pPr eaLnBrk="1" hangingPunct="1">
              <a:buFont typeface="Wingdings" pitchFamily="2" charset="2"/>
              <a:buChar char="v"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Использование релаксации.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4400" dirty="0" smtClean="0">
                <a:solidFill>
                  <a:srgbClr val="0070C0"/>
                </a:solidFill>
              </a:rPr>
              <a:t/>
            </a:r>
            <a:br>
              <a:rPr lang="ru-RU" sz="4400" dirty="0" smtClean="0">
                <a:solidFill>
                  <a:srgbClr val="0070C0"/>
                </a:solidFill>
              </a:rPr>
            </a:b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7594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Преодоление речевых нарушений у детей с нарушениями речи,при помощи развития тонких дифференцированных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движений пальцев рук.</a:t>
            </a:r>
          </a:p>
          <a:p>
            <a:pPr eaLnBrk="1" hangingPunct="1"/>
            <a:endParaRPr lang="ru-RU" smtClean="0"/>
          </a:p>
        </p:txBody>
      </p:sp>
      <p:pic>
        <p:nvPicPr>
          <p:cNvPr id="5" name="Рисунок 4" descr="IMG_281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355976" y="1916832"/>
            <a:ext cx="3429744" cy="248044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IMG_2843 - копия (2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83568" y="2708920"/>
            <a:ext cx="3584399" cy="259228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01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00"/>
      </a:lt1>
      <a:dk2>
        <a:srgbClr val="000000"/>
      </a:dk2>
      <a:lt2>
        <a:srgbClr val="CCCCCC"/>
      </a:lt2>
      <a:accent1>
        <a:srgbClr val="A66708"/>
      </a:accent1>
      <a:accent2>
        <a:srgbClr val="6E6E00"/>
      </a:accent2>
      <a:accent3>
        <a:srgbClr val="FFE2AA"/>
      </a:accent3>
      <a:accent4>
        <a:srgbClr val="000000"/>
      </a:accent4>
      <a:accent5>
        <a:srgbClr val="D0B8AA"/>
      </a:accent5>
      <a:accent6>
        <a:srgbClr val="636300"/>
      </a:accent6>
      <a:hlink>
        <a:srgbClr val="6E5800"/>
      </a:hlink>
      <a:folHlink>
        <a:srgbClr val="2B591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uggg777777777777777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</Template>
  <TotalTime>386</TotalTime>
  <Words>764</Words>
  <Application>Microsoft Office PowerPoint</Application>
  <PresentationFormat>Экран (4:3)</PresentationFormat>
  <Paragraphs>167</Paragraphs>
  <Slides>21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1" baseType="lpstr">
      <vt:lpstr>Arial</vt:lpstr>
      <vt:lpstr>Calibri</vt:lpstr>
      <vt:lpstr>Constantia</vt:lpstr>
      <vt:lpstr>Times New Roman</vt:lpstr>
      <vt:lpstr>Wingdings</vt:lpstr>
      <vt:lpstr>Wingdings 2</vt:lpstr>
      <vt:lpstr>01</vt:lpstr>
      <vt:lpstr>1_Default Design</vt:lpstr>
      <vt:lpstr>luggg777777777777777</vt:lpstr>
      <vt:lpstr>Диаграмма Microsoft Office Excel</vt:lpstr>
      <vt:lpstr>  Проект  «Развитие мелкой моторики у детей с нарушениями речи»  Выполнила: учитель-логопед Татаренко Лариса Витальевна</vt:lpstr>
      <vt:lpstr>Паспорт проекта </vt:lpstr>
      <vt:lpstr>Аннотация проекта </vt:lpstr>
      <vt:lpstr> Актуальность </vt:lpstr>
      <vt:lpstr>Проблемные вопросы </vt:lpstr>
      <vt:lpstr>Гипотеза </vt:lpstr>
      <vt:lpstr>Участники проекта </vt:lpstr>
      <vt:lpstr>Здоровьесберегающие технологии: </vt:lpstr>
      <vt:lpstr>Цель: </vt:lpstr>
      <vt:lpstr>Задачи:  </vt:lpstr>
      <vt:lpstr>УСЛОВИЯ РЕАЛИЗАЦИИ ПРОЕКТА </vt:lpstr>
      <vt:lpstr>Этапы проекта </vt:lpstr>
      <vt:lpstr>Подготовительный этап</vt:lpstr>
      <vt:lpstr>Диагностический этап</vt:lpstr>
      <vt:lpstr>Основной этап</vt:lpstr>
      <vt:lpstr>Слайд 16</vt:lpstr>
      <vt:lpstr>Заключительный этап</vt:lpstr>
      <vt:lpstr>АНАЛИЗ РЕЗУЛЬТАТОВ РАБОТЫ </vt:lpstr>
      <vt:lpstr>  РЕЗУЛЬТАТЫ ИССЛЕДОВАНИЯ  </vt:lpstr>
      <vt:lpstr>ВЫВОД </vt:lpstr>
      <vt:lpstr>ИНФОРМАЦИОННЫЕ РЕСУРСЫ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проект  «Развитие мелкой моторики у детей с нарушениями речи»  Елена Юрьевна давыдова учитель-логопед мбдоу детский сад «алёнка»  р.п.Дмитриевка Никифоровского района</dc:title>
  <dc:creator>DNA7 X86</dc:creator>
  <cp:lastModifiedBy>Лариса</cp:lastModifiedBy>
  <cp:revision>46</cp:revision>
  <dcterms:created xsi:type="dcterms:W3CDTF">2012-09-22T10:33:55Z</dcterms:created>
  <dcterms:modified xsi:type="dcterms:W3CDTF">2015-07-14T14:47:39Z</dcterms:modified>
</cp:coreProperties>
</file>