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1B45645-B683-44D8-840F-D7ED1A8C56BF}" type="datetimeFigureOut">
              <a:rPr lang="ru-RU" smtClean="0"/>
              <a:pPr/>
              <a:t>12.07.2015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0C23A5E-73AA-406B-ADB9-E69CB1F20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5645-B683-44D8-840F-D7ED1A8C56BF}" type="datetimeFigureOut">
              <a:rPr lang="ru-RU" smtClean="0"/>
              <a:pPr/>
              <a:t>12.07.2015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3A5E-73AA-406B-ADB9-E69CB1F20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5645-B683-44D8-840F-D7ED1A8C56BF}" type="datetimeFigureOut">
              <a:rPr lang="ru-RU" smtClean="0"/>
              <a:pPr/>
              <a:t>12.07.2015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3A5E-73AA-406B-ADB9-E69CB1F20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5645-B683-44D8-840F-D7ED1A8C56BF}" type="datetimeFigureOut">
              <a:rPr lang="ru-RU" smtClean="0"/>
              <a:pPr/>
              <a:t>12.07.2015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3A5E-73AA-406B-ADB9-E69CB1F20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5645-B683-44D8-840F-D7ED1A8C56BF}" type="datetimeFigureOut">
              <a:rPr lang="ru-RU" smtClean="0"/>
              <a:pPr/>
              <a:t>12.07.2015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3A5E-73AA-406B-ADB9-E69CB1F20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5645-B683-44D8-840F-D7ED1A8C56BF}" type="datetimeFigureOut">
              <a:rPr lang="ru-RU" smtClean="0"/>
              <a:pPr/>
              <a:t>12.07.2015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3A5E-73AA-406B-ADB9-E69CB1F20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B45645-B683-44D8-840F-D7ED1A8C56BF}" type="datetimeFigureOut">
              <a:rPr lang="ru-RU" smtClean="0"/>
              <a:pPr/>
              <a:t>12.07.2015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0C23A5E-73AA-406B-ADB9-E69CB1F20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1B45645-B683-44D8-840F-D7ED1A8C56BF}" type="datetimeFigureOut">
              <a:rPr lang="ru-RU" smtClean="0"/>
              <a:pPr/>
              <a:t>12.07.2015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0C23A5E-73AA-406B-ADB9-E69CB1F20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5645-B683-44D8-840F-D7ED1A8C56BF}" type="datetimeFigureOut">
              <a:rPr lang="ru-RU" smtClean="0"/>
              <a:pPr/>
              <a:t>12.07.2015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3A5E-73AA-406B-ADB9-E69CB1F20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5645-B683-44D8-840F-D7ED1A8C56BF}" type="datetimeFigureOut">
              <a:rPr lang="ru-RU" smtClean="0"/>
              <a:pPr/>
              <a:t>12.07.2015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3A5E-73AA-406B-ADB9-E69CB1F20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5645-B683-44D8-840F-D7ED1A8C56BF}" type="datetimeFigureOut">
              <a:rPr lang="ru-RU" smtClean="0"/>
              <a:pPr/>
              <a:t>12.07.2015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3A5E-73AA-406B-ADB9-E69CB1F20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1B45645-B683-44D8-840F-D7ED1A8C56BF}" type="datetimeFigureOut">
              <a:rPr lang="ru-RU" smtClean="0"/>
              <a:pPr/>
              <a:t>12.07.2015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0C23A5E-73AA-406B-ADB9-E69CB1F20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642918"/>
            <a:ext cx="7829576" cy="2786082"/>
          </a:xfrm>
        </p:spPr>
        <p:txBody>
          <a:bodyPr>
            <a:prstTxWarp prst="textPlain">
              <a:avLst/>
            </a:prstTxWarp>
            <a:normAutofit fontScale="90000"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Автоматизация звука 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[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]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 детей со стёртой дизартрией</a:t>
            </a:r>
            <a:b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214818"/>
            <a:ext cx="8401080" cy="207170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Автоматизация звука </a:t>
            </a:r>
            <a:r>
              <a:rPr lang="en-US" b="1" dirty="0" smtClean="0"/>
              <a:t>[</a:t>
            </a:r>
            <a:r>
              <a:rPr lang="ru-RU" b="1" dirty="0" smtClean="0"/>
              <a:t>л</a:t>
            </a:r>
            <a:r>
              <a:rPr lang="en-US" b="1" dirty="0" smtClean="0"/>
              <a:t>]</a:t>
            </a:r>
            <a:r>
              <a:rPr lang="ru-RU" b="1" dirty="0" smtClean="0"/>
              <a:t> в слогах </a:t>
            </a:r>
            <a:r>
              <a:rPr lang="ru-RU" b="1" dirty="0" smtClean="0"/>
              <a:t>СГС</a:t>
            </a:r>
            <a:endParaRPr lang="ru-RU" b="1" dirty="0" smtClean="0"/>
          </a:p>
          <a:p>
            <a:endParaRPr lang="ru-RU" dirty="0" smtClean="0"/>
          </a:p>
          <a:p>
            <a:r>
              <a:rPr lang="ru-RU" dirty="0" smtClean="0"/>
              <a:t>Г –гласный звук;</a:t>
            </a:r>
            <a:br>
              <a:rPr lang="ru-RU" dirty="0" smtClean="0"/>
            </a:br>
            <a:r>
              <a:rPr lang="ru-RU" dirty="0" smtClean="0"/>
              <a:t>С – автоматизированный звук</a:t>
            </a:r>
            <a:r>
              <a:rPr lang="ru-RU" dirty="0" smtClean="0"/>
              <a:t>;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10</a:t>
            </a:r>
            <a:r>
              <a:rPr lang="ru-RU" sz="2000" dirty="0" smtClean="0"/>
              <a:t>. </a:t>
            </a:r>
            <a:r>
              <a:rPr lang="ru-RU" sz="2000" dirty="0" smtClean="0"/>
              <a:t>Прочитай слоги </a:t>
            </a:r>
            <a:r>
              <a:rPr lang="ru-RU" sz="2000" dirty="0" smtClean="0"/>
              <a:t>по строчкам и столбикам.</a:t>
            </a:r>
            <a:br>
              <a:rPr lang="ru-RU" sz="2000" dirty="0" smtClean="0"/>
            </a:br>
            <a:r>
              <a:rPr lang="ru-RU" sz="2000" dirty="0" smtClean="0"/>
              <a:t>Последовательность при </a:t>
            </a:r>
            <a:r>
              <a:rPr lang="ru-RU" sz="2000" dirty="0" err="1" smtClean="0"/>
              <a:t>гипотонусе</a:t>
            </a:r>
            <a:r>
              <a:rPr lang="ru-RU" sz="2000" dirty="0" smtClean="0"/>
              <a:t>.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500174"/>
          <a:ext cx="8229600" cy="478634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957269"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л</a:t>
                      </a:r>
                      <a:r>
                        <a:rPr lang="ru-RU" sz="4800" b="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sz="4800" dirty="0" smtClean="0"/>
                        <a:t>л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err="1" smtClean="0"/>
                        <a:t>л</a:t>
                      </a:r>
                      <a:r>
                        <a:rPr lang="ru-RU" sz="4800" b="0" dirty="0" err="1" smtClean="0">
                          <a:solidFill>
                            <a:srgbClr val="FF0000"/>
                          </a:solidFill>
                        </a:rPr>
                        <a:t>э</a:t>
                      </a:r>
                      <a:r>
                        <a:rPr lang="ru-RU" sz="4800" dirty="0" err="1" smtClean="0"/>
                        <a:t>л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err="1" smtClean="0"/>
                        <a:t>л</a:t>
                      </a:r>
                      <a:r>
                        <a:rPr lang="ru-RU" sz="4800" b="0" dirty="0" err="1" smtClean="0">
                          <a:solidFill>
                            <a:srgbClr val="FF0000"/>
                          </a:solidFill>
                        </a:rPr>
                        <a:t>ы</a:t>
                      </a:r>
                      <a:r>
                        <a:rPr lang="ru-RU" sz="4800" dirty="0" err="1" smtClean="0"/>
                        <a:t>л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err="1" smtClean="0"/>
                        <a:t>л</a:t>
                      </a:r>
                      <a:r>
                        <a:rPr lang="ru-RU" sz="4800" b="0" dirty="0" err="1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4800" dirty="0" err="1" smtClean="0"/>
                        <a:t>л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err="1" smtClean="0"/>
                        <a:t>л</a:t>
                      </a:r>
                      <a:r>
                        <a:rPr lang="ru-RU" sz="4800" b="0" dirty="0" err="1" smtClean="0">
                          <a:solidFill>
                            <a:srgbClr val="FF0000"/>
                          </a:solidFill>
                        </a:rPr>
                        <a:t>у</a:t>
                      </a:r>
                      <a:r>
                        <a:rPr lang="ru-RU" sz="4800" dirty="0" err="1" smtClean="0"/>
                        <a:t>л</a:t>
                      </a:r>
                      <a:endParaRPr lang="ru-RU" sz="4800" dirty="0"/>
                    </a:p>
                  </a:txBody>
                  <a:tcPr/>
                </a:tc>
              </a:tr>
              <a:tr h="957269">
                <a:tc>
                  <a:txBody>
                    <a:bodyPr/>
                    <a:lstStyle/>
                    <a:p>
                      <a:r>
                        <a:rPr lang="ru-RU" sz="4800" b="1" dirty="0" err="1" smtClean="0"/>
                        <a:t>л</a:t>
                      </a:r>
                      <a:r>
                        <a:rPr lang="ru-RU" sz="4800" dirty="0" err="1" smtClean="0">
                          <a:solidFill>
                            <a:srgbClr val="FF0000"/>
                          </a:solidFill>
                        </a:rPr>
                        <a:t>э</a:t>
                      </a:r>
                      <a:r>
                        <a:rPr lang="ru-RU" sz="4800" b="1" dirty="0" err="1" smtClean="0"/>
                        <a:t>л</a:t>
                      </a:r>
                      <a:endParaRPr lang="ru-RU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dirty="0" err="1" smtClean="0"/>
                        <a:t>л</a:t>
                      </a:r>
                      <a:r>
                        <a:rPr lang="ru-RU" sz="4800" dirty="0" err="1" smtClean="0">
                          <a:solidFill>
                            <a:srgbClr val="FF0000"/>
                          </a:solidFill>
                        </a:rPr>
                        <a:t>ы</a:t>
                      </a:r>
                      <a:r>
                        <a:rPr lang="ru-RU" sz="4800" b="1" dirty="0" err="1" smtClean="0"/>
                        <a:t>л</a:t>
                      </a:r>
                      <a:endParaRPr lang="ru-RU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dirty="0" err="1" smtClean="0"/>
                        <a:t>л</a:t>
                      </a:r>
                      <a:r>
                        <a:rPr lang="ru-RU" sz="4800" dirty="0" err="1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4800" b="1" dirty="0" err="1" smtClean="0"/>
                        <a:t>л</a:t>
                      </a:r>
                      <a:endParaRPr lang="ru-RU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dirty="0" err="1" smtClean="0"/>
                        <a:t>л</a:t>
                      </a:r>
                      <a:r>
                        <a:rPr lang="ru-RU" sz="4800" dirty="0" err="1" smtClean="0">
                          <a:solidFill>
                            <a:srgbClr val="FF0000"/>
                          </a:solidFill>
                        </a:rPr>
                        <a:t>у</a:t>
                      </a:r>
                      <a:r>
                        <a:rPr lang="ru-RU" sz="4800" b="1" dirty="0" err="1" smtClean="0"/>
                        <a:t>л</a:t>
                      </a:r>
                      <a:endParaRPr lang="ru-RU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dirty="0" smtClean="0"/>
                        <a:t>л</a:t>
                      </a:r>
                      <a:r>
                        <a:rPr lang="ru-RU" sz="480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sz="4800" b="1" dirty="0" smtClean="0"/>
                        <a:t>л</a:t>
                      </a:r>
                      <a:endParaRPr lang="ru-RU" sz="4800" b="1" dirty="0"/>
                    </a:p>
                  </a:txBody>
                  <a:tcPr/>
                </a:tc>
              </a:tr>
              <a:tr h="957269">
                <a:tc>
                  <a:txBody>
                    <a:bodyPr/>
                    <a:lstStyle/>
                    <a:p>
                      <a:r>
                        <a:rPr lang="ru-RU" sz="4800" b="1" dirty="0" err="1" smtClean="0"/>
                        <a:t>л</a:t>
                      </a:r>
                      <a:r>
                        <a:rPr lang="ru-RU" sz="4800" dirty="0" err="1" smtClean="0">
                          <a:solidFill>
                            <a:srgbClr val="FF0000"/>
                          </a:solidFill>
                        </a:rPr>
                        <a:t>ы</a:t>
                      </a:r>
                      <a:r>
                        <a:rPr lang="ru-RU" sz="4800" b="1" dirty="0" err="1" smtClean="0"/>
                        <a:t>л</a:t>
                      </a:r>
                      <a:endParaRPr lang="ru-RU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dirty="0" err="1" smtClean="0"/>
                        <a:t>л</a:t>
                      </a:r>
                      <a:r>
                        <a:rPr lang="ru-RU" sz="4800" dirty="0" err="1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4800" b="1" dirty="0" err="1" smtClean="0"/>
                        <a:t>л</a:t>
                      </a:r>
                      <a:endParaRPr lang="ru-RU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dirty="0" err="1" smtClean="0"/>
                        <a:t>л</a:t>
                      </a:r>
                      <a:r>
                        <a:rPr lang="ru-RU" sz="4800" dirty="0" err="1" smtClean="0">
                          <a:solidFill>
                            <a:srgbClr val="FF0000"/>
                          </a:solidFill>
                        </a:rPr>
                        <a:t>у</a:t>
                      </a:r>
                      <a:r>
                        <a:rPr lang="ru-RU" sz="4800" b="1" dirty="0" err="1" smtClean="0"/>
                        <a:t>л</a:t>
                      </a:r>
                      <a:endParaRPr lang="ru-RU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dirty="0" smtClean="0"/>
                        <a:t>л</a:t>
                      </a:r>
                      <a:r>
                        <a:rPr lang="ru-RU" sz="480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sz="4800" b="1" dirty="0" smtClean="0"/>
                        <a:t>л</a:t>
                      </a:r>
                      <a:endParaRPr lang="ru-RU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dirty="0" err="1" smtClean="0"/>
                        <a:t>л</a:t>
                      </a:r>
                      <a:r>
                        <a:rPr lang="ru-RU" sz="4800" dirty="0" err="1" smtClean="0">
                          <a:solidFill>
                            <a:srgbClr val="FF0000"/>
                          </a:solidFill>
                        </a:rPr>
                        <a:t>э</a:t>
                      </a:r>
                      <a:r>
                        <a:rPr lang="ru-RU" sz="4800" b="1" dirty="0" err="1" smtClean="0"/>
                        <a:t>л</a:t>
                      </a:r>
                      <a:endParaRPr lang="ru-RU" sz="4800" b="1" dirty="0"/>
                    </a:p>
                  </a:txBody>
                  <a:tcPr/>
                </a:tc>
              </a:tr>
              <a:tr h="957269">
                <a:tc>
                  <a:txBody>
                    <a:bodyPr/>
                    <a:lstStyle/>
                    <a:p>
                      <a:r>
                        <a:rPr lang="ru-RU" sz="4800" b="1" dirty="0" err="1" smtClean="0"/>
                        <a:t>л</a:t>
                      </a:r>
                      <a:r>
                        <a:rPr lang="ru-RU" sz="4800" dirty="0" err="1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4800" b="1" dirty="0" err="1" smtClean="0"/>
                        <a:t>л</a:t>
                      </a:r>
                      <a:endParaRPr lang="ru-RU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dirty="0" err="1" smtClean="0"/>
                        <a:t>л</a:t>
                      </a:r>
                      <a:r>
                        <a:rPr lang="ru-RU" sz="4800" dirty="0" err="1" smtClean="0">
                          <a:solidFill>
                            <a:srgbClr val="FF0000"/>
                          </a:solidFill>
                        </a:rPr>
                        <a:t>у</a:t>
                      </a:r>
                      <a:r>
                        <a:rPr lang="ru-RU" sz="4800" b="1" dirty="0" err="1" smtClean="0"/>
                        <a:t>л</a:t>
                      </a:r>
                      <a:endParaRPr lang="ru-RU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dirty="0" smtClean="0"/>
                        <a:t>л</a:t>
                      </a:r>
                      <a:r>
                        <a:rPr lang="ru-RU" sz="480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sz="4800" b="1" dirty="0" smtClean="0"/>
                        <a:t>л</a:t>
                      </a:r>
                      <a:endParaRPr lang="ru-RU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dirty="0" err="1" smtClean="0"/>
                        <a:t>л</a:t>
                      </a:r>
                      <a:r>
                        <a:rPr lang="ru-RU" sz="4800" dirty="0" err="1" smtClean="0">
                          <a:solidFill>
                            <a:srgbClr val="FF0000"/>
                          </a:solidFill>
                        </a:rPr>
                        <a:t>э</a:t>
                      </a:r>
                      <a:r>
                        <a:rPr lang="ru-RU" sz="4800" b="1" dirty="0" err="1" smtClean="0"/>
                        <a:t>л</a:t>
                      </a:r>
                      <a:endParaRPr lang="ru-RU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dirty="0" err="1" smtClean="0"/>
                        <a:t>л</a:t>
                      </a:r>
                      <a:r>
                        <a:rPr lang="ru-RU" sz="4800" dirty="0" err="1" smtClean="0">
                          <a:solidFill>
                            <a:srgbClr val="FF0000"/>
                          </a:solidFill>
                        </a:rPr>
                        <a:t>ы</a:t>
                      </a:r>
                      <a:r>
                        <a:rPr lang="ru-RU" sz="4800" b="1" dirty="0" err="1" smtClean="0"/>
                        <a:t>л</a:t>
                      </a:r>
                      <a:endParaRPr lang="ru-RU" sz="4800" b="1" dirty="0"/>
                    </a:p>
                  </a:txBody>
                  <a:tcPr/>
                </a:tc>
              </a:tr>
              <a:tr h="957269">
                <a:tc>
                  <a:txBody>
                    <a:bodyPr/>
                    <a:lstStyle/>
                    <a:p>
                      <a:r>
                        <a:rPr lang="ru-RU" sz="4800" b="1" dirty="0" err="1" smtClean="0"/>
                        <a:t>л</a:t>
                      </a:r>
                      <a:r>
                        <a:rPr lang="ru-RU" sz="4800" dirty="0" err="1" smtClean="0">
                          <a:solidFill>
                            <a:srgbClr val="FF0000"/>
                          </a:solidFill>
                        </a:rPr>
                        <a:t>у</a:t>
                      </a:r>
                      <a:r>
                        <a:rPr lang="ru-RU" sz="4800" b="1" dirty="0" err="1" smtClean="0"/>
                        <a:t>л</a:t>
                      </a:r>
                      <a:endParaRPr lang="ru-RU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dirty="0" smtClean="0"/>
                        <a:t>л</a:t>
                      </a:r>
                      <a:r>
                        <a:rPr lang="ru-RU" sz="480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sz="4800" b="1" dirty="0" smtClean="0"/>
                        <a:t>л</a:t>
                      </a:r>
                      <a:endParaRPr lang="ru-RU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dirty="0" err="1" smtClean="0"/>
                        <a:t>л</a:t>
                      </a:r>
                      <a:r>
                        <a:rPr lang="ru-RU" sz="4800" dirty="0" err="1" smtClean="0">
                          <a:solidFill>
                            <a:srgbClr val="FF0000"/>
                          </a:solidFill>
                        </a:rPr>
                        <a:t>э</a:t>
                      </a:r>
                      <a:r>
                        <a:rPr lang="ru-RU" sz="4800" b="1" dirty="0" err="1" smtClean="0"/>
                        <a:t>л</a:t>
                      </a:r>
                      <a:endParaRPr lang="ru-RU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dirty="0" err="1" smtClean="0"/>
                        <a:t>л</a:t>
                      </a:r>
                      <a:r>
                        <a:rPr lang="ru-RU" sz="4800" dirty="0" err="1" smtClean="0">
                          <a:solidFill>
                            <a:srgbClr val="FF0000"/>
                          </a:solidFill>
                        </a:rPr>
                        <a:t>ы</a:t>
                      </a:r>
                      <a:r>
                        <a:rPr lang="ru-RU" sz="4800" b="1" dirty="0" err="1" smtClean="0"/>
                        <a:t>л</a:t>
                      </a:r>
                      <a:endParaRPr lang="ru-RU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dirty="0" err="1" smtClean="0"/>
                        <a:t>л</a:t>
                      </a:r>
                      <a:r>
                        <a:rPr lang="ru-RU" sz="4800" dirty="0" err="1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4800" b="1" dirty="0" err="1" smtClean="0"/>
                        <a:t>л</a:t>
                      </a:r>
                      <a:endParaRPr lang="ru-RU" sz="4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10. Прочитай слоги по строчкам и столбикам.</a:t>
            </a:r>
            <a:br>
              <a:rPr lang="ru-RU" sz="2000" dirty="0" smtClean="0"/>
            </a:br>
            <a:r>
              <a:rPr lang="ru-RU" sz="2000" dirty="0" smtClean="0"/>
              <a:t>Последовательность при </a:t>
            </a:r>
            <a:r>
              <a:rPr lang="ru-RU" sz="2000" dirty="0" err="1" smtClean="0"/>
              <a:t>гипертонусе</a:t>
            </a: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42910" y="1571612"/>
          <a:ext cx="8229600" cy="46254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8572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dirty="0" err="1" smtClean="0"/>
                        <a:t>л</a:t>
                      </a:r>
                      <a:r>
                        <a:rPr lang="ru-RU" sz="4000" b="0" dirty="0" err="1" smtClean="0">
                          <a:solidFill>
                            <a:srgbClr val="FF0000"/>
                          </a:solidFill>
                        </a:rPr>
                        <a:t>э</a:t>
                      </a:r>
                      <a:r>
                        <a:rPr lang="ru-RU" sz="4000" dirty="0" err="1" smtClean="0"/>
                        <a:t>л</a:t>
                      </a:r>
                      <a:endParaRPr lang="ru-RU" sz="4000" dirty="0" smtClean="0"/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л</a:t>
                      </a:r>
                      <a:r>
                        <a:rPr lang="ru-RU" sz="4000" b="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sz="4000" dirty="0" smtClean="0"/>
                        <a:t>л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err="1" smtClean="0"/>
                        <a:t>л</a:t>
                      </a:r>
                      <a:r>
                        <a:rPr lang="ru-RU" sz="4000" b="0" dirty="0" err="1" smtClean="0">
                          <a:solidFill>
                            <a:srgbClr val="FF0000"/>
                          </a:solidFill>
                        </a:rPr>
                        <a:t>ы</a:t>
                      </a:r>
                      <a:r>
                        <a:rPr lang="ru-RU" sz="4000" dirty="0" err="1" smtClean="0"/>
                        <a:t>л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err="1" smtClean="0"/>
                        <a:t>л</a:t>
                      </a:r>
                      <a:r>
                        <a:rPr lang="ru-RU" sz="4000" b="0" dirty="0" err="1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4000" dirty="0" err="1" smtClean="0"/>
                        <a:t>л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err="1" smtClean="0"/>
                        <a:t>л</a:t>
                      </a:r>
                      <a:r>
                        <a:rPr lang="ru-RU" sz="4000" b="0" dirty="0" err="1" smtClean="0">
                          <a:solidFill>
                            <a:srgbClr val="FF0000"/>
                          </a:solidFill>
                        </a:rPr>
                        <a:t>у</a:t>
                      </a:r>
                      <a:r>
                        <a:rPr lang="ru-RU" sz="4000" dirty="0" err="1" smtClean="0"/>
                        <a:t>л</a:t>
                      </a:r>
                      <a:endParaRPr lang="ru-RU" sz="4000" dirty="0"/>
                    </a:p>
                  </a:txBody>
                  <a:tcPr/>
                </a:tc>
              </a:tr>
              <a:tr h="729630">
                <a:tc>
                  <a:txBody>
                    <a:bodyPr/>
                    <a:lstStyle/>
                    <a:p>
                      <a:r>
                        <a:rPr lang="ru-RU" sz="4000" b="1" dirty="0" smtClean="0"/>
                        <a:t>л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sz="4000" b="1" dirty="0" smtClean="0"/>
                        <a:t>л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err="1" smtClean="0"/>
                        <a:t>л</a:t>
                      </a:r>
                      <a:r>
                        <a:rPr lang="ru-RU" sz="4000" dirty="0" err="1" smtClean="0">
                          <a:solidFill>
                            <a:srgbClr val="FF0000"/>
                          </a:solidFill>
                        </a:rPr>
                        <a:t>ы</a:t>
                      </a:r>
                      <a:r>
                        <a:rPr lang="ru-RU" sz="4000" b="1" dirty="0" err="1" smtClean="0"/>
                        <a:t>л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err="1" smtClean="0"/>
                        <a:t>л</a:t>
                      </a:r>
                      <a:r>
                        <a:rPr lang="ru-RU" sz="4000" dirty="0" err="1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4000" b="1" dirty="0" err="1" smtClean="0"/>
                        <a:t>л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err="1" smtClean="0"/>
                        <a:t>л</a:t>
                      </a:r>
                      <a:r>
                        <a:rPr lang="ru-RU" sz="4000" dirty="0" err="1" smtClean="0">
                          <a:solidFill>
                            <a:srgbClr val="FF0000"/>
                          </a:solidFill>
                        </a:rPr>
                        <a:t>у</a:t>
                      </a:r>
                      <a:r>
                        <a:rPr lang="ru-RU" sz="4000" b="1" dirty="0" err="1" smtClean="0"/>
                        <a:t>л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err="1" smtClean="0"/>
                        <a:t>л</a:t>
                      </a:r>
                      <a:r>
                        <a:rPr lang="ru-RU" sz="4000" dirty="0" err="1" smtClean="0">
                          <a:solidFill>
                            <a:srgbClr val="FF0000"/>
                          </a:solidFill>
                        </a:rPr>
                        <a:t>э</a:t>
                      </a:r>
                      <a:r>
                        <a:rPr lang="ru-RU" sz="4000" b="1" dirty="0" err="1" smtClean="0"/>
                        <a:t>л</a:t>
                      </a:r>
                      <a:endParaRPr lang="ru-RU" sz="4000" b="1" dirty="0"/>
                    </a:p>
                  </a:txBody>
                  <a:tcPr/>
                </a:tc>
              </a:tr>
              <a:tr h="729630">
                <a:tc>
                  <a:txBody>
                    <a:bodyPr/>
                    <a:lstStyle/>
                    <a:p>
                      <a:r>
                        <a:rPr lang="ru-RU" sz="4000" b="1" dirty="0" err="1" smtClean="0"/>
                        <a:t>л</a:t>
                      </a:r>
                      <a:r>
                        <a:rPr lang="ru-RU" sz="4000" dirty="0" err="1" smtClean="0">
                          <a:solidFill>
                            <a:srgbClr val="FF0000"/>
                          </a:solidFill>
                        </a:rPr>
                        <a:t>ы</a:t>
                      </a:r>
                      <a:r>
                        <a:rPr lang="ru-RU" sz="4000" b="1" dirty="0" err="1" smtClean="0"/>
                        <a:t>л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err="1" smtClean="0"/>
                        <a:t>л</a:t>
                      </a:r>
                      <a:r>
                        <a:rPr lang="ru-RU" sz="4000" dirty="0" err="1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4000" b="1" dirty="0" err="1" smtClean="0"/>
                        <a:t>л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err="1" smtClean="0"/>
                        <a:t>л</a:t>
                      </a:r>
                      <a:r>
                        <a:rPr lang="ru-RU" sz="4000" dirty="0" err="1" smtClean="0">
                          <a:solidFill>
                            <a:srgbClr val="FF0000"/>
                          </a:solidFill>
                        </a:rPr>
                        <a:t>у</a:t>
                      </a:r>
                      <a:r>
                        <a:rPr lang="ru-RU" sz="4000" b="1" dirty="0" err="1" smtClean="0"/>
                        <a:t>л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err="1" smtClean="0"/>
                        <a:t>л</a:t>
                      </a:r>
                      <a:r>
                        <a:rPr lang="ru-RU" sz="4000" dirty="0" err="1" smtClean="0">
                          <a:solidFill>
                            <a:srgbClr val="FF0000"/>
                          </a:solidFill>
                        </a:rPr>
                        <a:t>э</a:t>
                      </a:r>
                      <a:r>
                        <a:rPr lang="ru-RU" sz="4000" b="1" dirty="0" err="1" smtClean="0"/>
                        <a:t>л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/>
                        <a:t>л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sz="4000" b="1" dirty="0" smtClean="0"/>
                        <a:t>л</a:t>
                      </a:r>
                      <a:endParaRPr lang="ru-RU" sz="4000" b="1" dirty="0"/>
                    </a:p>
                  </a:txBody>
                  <a:tcPr/>
                </a:tc>
              </a:tr>
              <a:tr h="729630">
                <a:tc>
                  <a:txBody>
                    <a:bodyPr/>
                    <a:lstStyle/>
                    <a:p>
                      <a:r>
                        <a:rPr lang="ru-RU" sz="4000" b="1" dirty="0" err="1" smtClean="0"/>
                        <a:t>л</a:t>
                      </a:r>
                      <a:r>
                        <a:rPr lang="ru-RU" sz="4000" dirty="0" err="1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4000" b="1" dirty="0" err="1" smtClean="0"/>
                        <a:t>л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err="1" smtClean="0"/>
                        <a:t>л</a:t>
                      </a:r>
                      <a:r>
                        <a:rPr lang="ru-RU" sz="4000" dirty="0" err="1" smtClean="0">
                          <a:solidFill>
                            <a:srgbClr val="FF0000"/>
                          </a:solidFill>
                        </a:rPr>
                        <a:t>у</a:t>
                      </a:r>
                      <a:r>
                        <a:rPr lang="ru-RU" sz="4000" b="1" dirty="0" err="1" smtClean="0"/>
                        <a:t>л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err="1" smtClean="0"/>
                        <a:t>л</a:t>
                      </a:r>
                      <a:r>
                        <a:rPr lang="ru-RU" sz="4000" dirty="0" err="1" smtClean="0">
                          <a:solidFill>
                            <a:srgbClr val="FF0000"/>
                          </a:solidFill>
                        </a:rPr>
                        <a:t>э</a:t>
                      </a:r>
                      <a:r>
                        <a:rPr lang="ru-RU" sz="4000" b="1" dirty="0" err="1" smtClean="0"/>
                        <a:t>л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/>
                        <a:t>л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sz="4000" b="1" dirty="0" smtClean="0"/>
                        <a:t>л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err="1" smtClean="0"/>
                        <a:t>л</a:t>
                      </a:r>
                      <a:r>
                        <a:rPr lang="ru-RU" sz="4000" dirty="0" err="1" smtClean="0">
                          <a:solidFill>
                            <a:srgbClr val="FF0000"/>
                          </a:solidFill>
                        </a:rPr>
                        <a:t>ы</a:t>
                      </a:r>
                      <a:r>
                        <a:rPr lang="ru-RU" sz="4000" b="1" dirty="0" err="1" smtClean="0"/>
                        <a:t>л</a:t>
                      </a:r>
                      <a:endParaRPr lang="ru-RU" sz="4000" b="1" dirty="0"/>
                    </a:p>
                  </a:txBody>
                  <a:tcPr/>
                </a:tc>
              </a:tr>
              <a:tr h="729630">
                <a:tc>
                  <a:txBody>
                    <a:bodyPr/>
                    <a:lstStyle/>
                    <a:p>
                      <a:r>
                        <a:rPr lang="ru-RU" sz="4000" b="1" dirty="0" err="1" smtClean="0"/>
                        <a:t>л</a:t>
                      </a:r>
                      <a:r>
                        <a:rPr lang="ru-RU" sz="4000" dirty="0" err="1" smtClean="0">
                          <a:solidFill>
                            <a:srgbClr val="FF0000"/>
                          </a:solidFill>
                        </a:rPr>
                        <a:t>у</a:t>
                      </a:r>
                      <a:r>
                        <a:rPr lang="ru-RU" sz="4000" b="1" dirty="0" err="1" smtClean="0"/>
                        <a:t>л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err="1" smtClean="0"/>
                        <a:t>л</a:t>
                      </a:r>
                      <a:r>
                        <a:rPr lang="ru-RU" sz="4000" dirty="0" err="1" smtClean="0">
                          <a:solidFill>
                            <a:srgbClr val="FF0000"/>
                          </a:solidFill>
                        </a:rPr>
                        <a:t>э</a:t>
                      </a:r>
                      <a:r>
                        <a:rPr lang="ru-RU" sz="4000" b="1" dirty="0" err="1" smtClean="0"/>
                        <a:t>л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/>
                        <a:t>л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sz="4000" b="1" dirty="0" smtClean="0"/>
                        <a:t>л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err="1" smtClean="0"/>
                        <a:t>л</a:t>
                      </a:r>
                      <a:r>
                        <a:rPr lang="ru-RU" sz="4000" dirty="0" err="1" smtClean="0">
                          <a:solidFill>
                            <a:srgbClr val="FF0000"/>
                          </a:solidFill>
                        </a:rPr>
                        <a:t>ы</a:t>
                      </a:r>
                      <a:r>
                        <a:rPr lang="ru-RU" sz="4000" b="1" dirty="0" err="1" smtClean="0"/>
                        <a:t>л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err="1" smtClean="0"/>
                        <a:t>л</a:t>
                      </a:r>
                      <a:r>
                        <a:rPr lang="ru-RU" sz="4000" dirty="0" err="1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4000" b="1" dirty="0" err="1" smtClean="0"/>
                        <a:t>л</a:t>
                      </a:r>
                      <a:endParaRPr lang="ru-RU" sz="4000" b="1" dirty="0"/>
                    </a:p>
                  </a:txBody>
                  <a:tcPr/>
                </a:tc>
              </a:tr>
              <a:tr h="729630">
                <a:tc>
                  <a:txBody>
                    <a:bodyPr/>
                    <a:lstStyle/>
                    <a:p>
                      <a:r>
                        <a:rPr lang="ru-RU" sz="4800" b="1" dirty="0" err="1" smtClean="0"/>
                        <a:t>л</a:t>
                      </a:r>
                      <a:r>
                        <a:rPr lang="ru-RU" sz="4800" dirty="0" err="1" smtClean="0">
                          <a:solidFill>
                            <a:srgbClr val="FF0000"/>
                          </a:solidFill>
                        </a:rPr>
                        <a:t>э</a:t>
                      </a:r>
                      <a:r>
                        <a:rPr lang="ru-RU" sz="4800" b="1" dirty="0" err="1" smtClean="0"/>
                        <a:t>л</a:t>
                      </a:r>
                      <a:endParaRPr lang="ru-RU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dirty="0" smtClean="0"/>
                        <a:t>л</a:t>
                      </a:r>
                      <a:r>
                        <a:rPr lang="ru-RU" sz="480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sz="4800" b="1" dirty="0" smtClean="0"/>
                        <a:t>л</a:t>
                      </a:r>
                      <a:endParaRPr lang="ru-RU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dirty="0" err="1" smtClean="0"/>
                        <a:t>л</a:t>
                      </a:r>
                      <a:r>
                        <a:rPr lang="ru-RU" sz="4800" dirty="0" err="1" smtClean="0">
                          <a:solidFill>
                            <a:srgbClr val="FF0000"/>
                          </a:solidFill>
                        </a:rPr>
                        <a:t>ы</a:t>
                      </a:r>
                      <a:r>
                        <a:rPr lang="ru-RU" sz="4800" b="1" dirty="0" err="1" smtClean="0"/>
                        <a:t>л</a:t>
                      </a:r>
                      <a:endParaRPr lang="ru-RU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dirty="0" err="1" smtClean="0"/>
                        <a:t>л</a:t>
                      </a:r>
                      <a:r>
                        <a:rPr lang="ru-RU" sz="4800" dirty="0" err="1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4800" b="1" dirty="0" err="1" smtClean="0"/>
                        <a:t>л</a:t>
                      </a:r>
                      <a:endParaRPr lang="ru-RU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dirty="0" err="1" smtClean="0"/>
                        <a:t>л</a:t>
                      </a:r>
                      <a:r>
                        <a:rPr lang="ru-RU" sz="4800" dirty="0" err="1" smtClean="0">
                          <a:solidFill>
                            <a:srgbClr val="FF0000"/>
                          </a:solidFill>
                        </a:rPr>
                        <a:t>у</a:t>
                      </a:r>
                      <a:r>
                        <a:rPr lang="ru-RU" sz="4800" b="1" dirty="0" err="1" smtClean="0"/>
                        <a:t>л</a:t>
                      </a:r>
                      <a:endParaRPr lang="ru-RU" sz="4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54</TotalTime>
  <Words>91</Words>
  <Application>Microsoft Office PowerPoint</Application>
  <PresentationFormat>Экран (4:3)</PresentationFormat>
  <Paragraphs>61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Городская</vt:lpstr>
      <vt:lpstr>Автоматизация звука [л]  у детей со стёртой дизартрией   </vt:lpstr>
      <vt:lpstr>10. Прочитай слоги по строчкам и столбикам. Последовательность при гипотонусе. </vt:lpstr>
      <vt:lpstr>10. Прочитай слоги по строчкам и столбикам. Последовательность при гипертонусе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Lenovo</cp:lastModifiedBy>
  <cp:revision>9</cp:revision>
  <dcterms:created xsi:type="dcterms:W3CDTF">2015-07-12T09:56:38Z</dcterms:created>
  <dcterms:modified xsi:type="dcterms:W3CDTF">2015-07-12T11:21:49Z</dcterms:modified>
</cp:coreProperties>
</file>