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14" autoAdjust="0"/>
  </p:normalViewPr>
  <p:slideViewPr>
    <p:cSldViewPr>
      <p:cViewPr varScale="1">
        <p:scale>
          <a:sx n="94" d="100"/>
          <a:sy n="94" d="100"/>
        </p:scale>
        <p:origin x="-13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993C45B-8ACE-45A5-B8D4-9A4C07E41978}" type="datetimeFigureOut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72F63AB-2AAE-49A6-9721-A276A4E89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95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A49573-83A0-408A-98B2-B9D16102081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D52CEA-0A38-451F-9F65-42821D442E2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64A87-81DF-4AFA-9DC0-5A355CB11DEE}" type="datetimeFigureOut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8922BE8-9155-4623-AD0A-87A970689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CE8C8-7A13-463E-ABF8-203DF6E95903}" type="datetimeFigureOut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81699-0665-43FE-BB21-D11B7163E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B9E72-BFBD-477B-87B3-CD16650957A5}" type="datetimeFigureOut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7BDDC-D85F-4A96-8B9D-610850730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22881-70C8-429B-9372-CCC1E3EF4B6C}" type="datetimeFigureOut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18B55-36D1-4902-B79C-8FCECB649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F3C0F-7EF0-4432-8E69-BC0F0739C939}" type="datetimeFigureOut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579AE-3AA7-4622-9AD4-2F588D82D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08C5B-D5BE-464B-B437-10F5146A712B}" type="datetimeFigureOut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7BC88-D50A-4665-BC79-8CDC87E07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EEE6401-04E9-49B3-9797-ED72FE898A8E}" type="datetimeFigureOut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C17077B-6792-491A-8E5D-192367399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FA9E7-B0F6-46A6-97AA-E4E79EC6A401}" type="datetimeFigureOut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1CDB6-CC45-4AD5-B3D8-B8DA7A3CD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49112-0A24-4DEB-85E0-1D962877AB6F}" type="datetimeFigureOut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462BD-99E2-432E-AB45-2C9B15D93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E286F-9586-4D21-8B0B-6C5F3D4F8CCC}" type="datetimeFigureOut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E1C57-A93B-44AF-8D55-DEBD3F68A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D3F36-2494-4FBC-ABD4-932E0871951C}" type="datetimeFigureOut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930A8-70AB-45CF-973E-64C495FDE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91CB1184-584E-47A1-8B3E-C2C17FD4CCE7}" type="datetimeFigureOut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7ADB46E-C9BB-4384-ABFA-0A7838A51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5" r:id="rId5"/>
    <p:sldLayoutId id="2147483686" r:id="rId6"/>
    <p:sldLayoutId id="2147483680" r:id="rId7"/>
    <p:sldLayoutId id="2147483679" r:id="rId8"/>
    <p:sldLayoutId id="2147483678" r:id="rId9"/>
    <p:sldLayoutId id="2147483677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r>
              <a:rPr lang="ru-RU" smtClean="0"/>
              <a:t>Учимся играя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3800" y="4581525"/>
            <a:ext cx="3744913" cy="1439863"/>
          </a:xfrm>
        </p:spPr>
        <p:txBody>
          <a:bodyPr/>
          <a:lstStyle/>
          <a:p>
            <a:pPr marL="63500"/>
            <a:r>
              <a:rPr lang="ru-RU" sz="1800" smtClean="0"/>
              <a:t>Автор: учитель-логопед</a:t>
            </a:r>
            <a:endParaRPr lang="en-US" sz="1800" smtClean="0"/>
          </a:p>
          <a:p>
            <a:pPr marL="63500"/>
            <a:r>
              <a:rPr lang="ru-RU" sz="1800" smtClean="0"/>
              <a:t>Кондакова Елена Николаевна</a:t>
            </a:r>
          </a:p>
          <a:p>
            <a:pPr marL="63500"/>
            <a:r>
              <a:rPr lang="ru-RU" sz="1800" smtClean="0"/>
              <a:t> МКДОУ д/с №22</a:t>
            </a:r>
          </a:p>
          <a:p>
            <a:pPr marL="63500"/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СПАСИБО ЗА ВНИМАНИЕ!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1081088"/>
          </a:xfrm>
        </p:spPr>
        <p:txBody>
          <a:bodyPr/>
          <a:lstStyle/>
          <a:p>
            <a:pPr algn="ctr"/>
            <a:r>
              <a:rPr lang="ru-RU" smtClean="0"/>
              <a:t>Дидактические   игры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5847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</a:rPr>
              <a:t>Для формирования правильного звукопроизношения логопеду важно максимально использовать наглядность и игровые приемы, учитывая, что игра – ведущая деятельность для дошкольника. Благодаря использованию игр процесс автоматизации поставленных звуков проходит в доступной и привлекательной для детей форме. В процессе игры у детей происходит совокупная работа всех анализаторов: слухового, зрительного, речедвигательного, что позволяет наиболее эффективно проводить коррекционную работу.</a:t>
            </a:r>
          </a:p>
          <a:p>
            <a:pPr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</a:rPr>
              <a:t>Игры, которые я хочу представить вашему вниманию, многофункциональны. Они служат для автоматизации и дифференциации поставленных звуков, направлены на развитие фонематического слуха и восприятия, мелкой и артикуляционной моторики, способствуют формированию лексико-грамматических категорий.</a:t>
            </a:r>
          </a:p>
          <a:p>
            <a:pPr>
              <a:lnSpc>
                <a:spcPct val="80000"/>
              </a:lnSpc>
            </a:pPr>
            <a:endParaRPr lang="ru-RU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«Спираль»</a:t>
            </a:r>
          </a:p>
        </p:txBody>
      </p:sp>
      <p:pic>
        <p:nvPicPr>
          <p:cNvPr id="1843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34358" r="35428" b="-1"/>
          <a:stretch/>
        </p:blipFill>
        <p:spPr>
          <a:xfrm>
            <a:off x="855663" y="2708920"/>
            <a:ext cx="2974999" cy="3966518"/>
          </a:xfrm>
        </p:spPr>
      </p:pic>
      <p:sp>
        <p:nvSpPr>
          <p:cNvPr id="18435" name="Объект 4"/>
          <p:cNvSpPr>
            <a:spLocks noGrp="1"/>
          </p:cNvSpPr>
          <p:nvPr>
            <p:ph sz="half" idx="2"/>
          </p:nvPr>
        </p:nvSpPr>
        <p:spPr>
          <a:xfrm>
            <a:off x="4648200" y="2249488"/>
            <a:ext cx="4038600" cy="4525962"/>
          </a:xfrm>
        </p:spPr>
        <p:txBody>
          <a:bodyPr/>
          <a:lstStyle/>
          <a:p>
            <a:r>
              <a:rPr lang="ru-RU" smtClean="0"/>
              <a:t>Цель: </a:t>
            </a:r>
          </a:p>
          <a:p>
            <a:r>
              <a:rPr lang="ru-RU" smtClean="0"/>
              <a:t>развитие навыков звукопроизношения,</a:t>
            </a:r>
          </a:p>
          <a:p>
            <a:r>
              <a:rPr lang="ru-RU" smtClean="0"/>
              <a:t>фонематического слуха,</a:t>
            </a:r>
          </a:p>
          <a:p>
            <a:r>
              <a:rPr lang="ru-RU" smtClean="0"/>
              <a:t>мелкой моторики.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«Ищем звук»</a:t>
            </a:r>
          </a:p>
        </p:txBody>
      </p:sp>
      <p:sp>
        <p:nvSpPr>
          <p:cNvPr id="19459" name="Объект 3"/>
          <p:cNvSpPr>
            <a:spLocks noGrp="1"/>
          </p:cNvSpPr>
          <p:nvPr>
            <p:ph sz="half" idx="2"/>
          </p:nvPr>
        </p:nvSpPr>
        <p:spPr>
          <a:xfrm>
            <a:off x="4648200" y="2249488"/>
            <a:ext cx="4038600" cy="4525962"/>
          </a:xfrm>
        </p:spPr>
        <p:txBody>
          <a:bodyPr/>
          <a:lstStyle/>
          <a:p>
            <a:r>
              <a:rPr lang="ru-RU" smtClean="0"/>
              <a:t>Цель:</a:t>
            </a:r>
          </a:p>
          <a:p>
            <a:r>
              <a:rPr lang="ru-RU" smtClean="0"/>
              <a:t>дифференциация звуков в словах,</a:t>
            </a:r>
          </a:p>
          <a:p>
            <a:r>
              <a:rPr lang="ru-RU" smtClean="0"/>
              <a:t>развитие мелкой моторики</a:t>
            </a:r>
          </a:p>
        </p:txBody>
      </p:sp>
      <p:pic>
        <p:nvPicPr>
          <p:cNvPr id="19462" name="Picture 6" descr="IMG_8151"/>
          <p:cNvPicPr>
            <a:picLocks noChangeAspect="1" noChangeArrowheads="1"/>
          </p:cNvPicPr>
          <p:nvPr/>
        </p:nvPicPr>
        <p:blipFill rotWithShape="1">
          <a:blip r:embed="rId2"/>
          <a:srcRect l="2186" t="34146" r="26414"/>
          <a:stretch/>
        </p:blipFill>
        <p:spPr bwMode="auto">
          <a:xfrm>
            <a:off x="904239" y="2780928"/>
            <a:ext cx="3338459" cy="2953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«Ну-ка, сосчитай-ка»</a:t>
            </a:r>
          </a:p>
        </p:txBody>
      </p:sp>
      <p:pic>
        <p:nvPicPr>
          <p:cNvPr id="20482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2357" r="32857"/>
          <a:stretch/>
        </p:blipFill>
        <p:spPr>
          <a:xfrm>
            <a:off x="539552" y="3068320"/>
            <a:ext cx="2711648" cy="2957582"/>
          </a:xfrm>
        </p:spPr>
      </p:pic>
      <p:sp>
        <p:nvSpPr>
          <p:cNvPr id="20483" name="Объект 3"/>
          <p:cNvSpPr>
            <a:spLocks noGrp="1"/>
          </p:cNvSpPr>
          <p:nvPr>
            <p:ph sz="half" idx="2"/>
          </p:nvPr>
        </p:nvSpPr>
        <p:spPr>
          <a:xfrm>
            <a:off x="4648200" y="2249488"/>
            <a:ext cx="4038600" cy="4525962"/>
          </a:xfrm>
        </p:spPr>
        <p:txBody>
          <a:bodyPr/>
          <a:lstStyle/>
          <a:p>
            <a:r>
              <a:rPr lang="ru-RU" smtClean="0"/>
              <a:t>Цель:</a:t>
            </a:r>
          </a:p>
          <a:p>
            <a:r>
              <a:rPr lang="ru-RU" smtClean="0"/>
              <a:t>формирование грамматического строя речи,</a:t>
            </a:r>
          </a:p>
          <a:p>
            <a:r>
              <a:rPr lang="ru-RU" smtClean="0"/>
              <a:t>согласование числительных и существительных,</a:t>
            </a:r>
          </a:p>
          <a:p>
            <a:r>
              <a:rPr lang="ru-RU" smtClean="0"/>
              <a:t>закрепление навыков счёта.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727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«Чудо-птица»</a:t>
            </a:r>
            <a:br>
              <a:rPr lang="ru-RU" sz="3200" dirty="0" smtClean="0"/>
            </a:br>
            <a:r>
              <a:rPr lang="ru-RU" sz="2000" dirty="0" smtClean="0"/>
              <a:t>Цель: активизация и расширение словарного запаса детей,</a:t>
            </a:r>
            <a:br>
              <a:rPr lang="ru-RU" sz="2000" dirty="0" smtClean="0"/>
            </a:br>
            <a:r>
              <a:rPr lang="ru-RU" sz="2000" dirty="0" smtClean="0"/>
              <a:t>развитие навыков звукопроизношения, фонематического слуха, мелкой моторики.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1860" t="1500"/>
          <a:stretch/>
        </p:blipFill>
        <p:spPr>
          <a:xfrm>
            <a:off x="899592" y="2492588"/>
            <a:ext cx="3312368" cy="3907964"/>
          </a:xfrm>
        </p:spPr>
      </p:pic>
      <p:pic>
        <p:nvPicPr>
          <p:cNvPr id="21507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553" r="29685"/>
          <a:stretch/>
        </p:blipFill>
        <p:spPr>
          <a:xfrm>
            <a:off x="5004047" y="2492896"/>
            <a:ext cx="3240361" cy="38443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1066800"/>
          </a:xfrm>
        </p:spPr>
        <p:txBody>
          <a:bodyPr/>
          <a:lstStyle/>
          <a:p>
            <a:r>
              <a:rPr lang="ru-RU" sz="2000" b="1" smtClean="0"/>
              <a:t>«Рассели картинки в домики»</a:t>
            </a:r>
            <a:r>
              <a:rPr lang="ru-RU" sz="2000" b="1" i="1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800" i="1" smtClean="0">
                <a:solidFill>
                  <a:srgbClr val="000000"/>
                </a:solidFill>
                <a:latin typeface="Calibri" pitchFamily="34" charset="0"/>
              </a:rPr>
              <a:t>Цель:</a:t>
            </a:r>
            <a:r>
              <a:rPr lang="ru-RU" sz="1800" smtClean="0">
                <a:solidFill>
                  <a:srgbClr val="000000"/>
                </a:solidFill>
                <a:latin typeface="Calibri" pitchFamily="34" charset="0"/>
              </a:rPr>
              <a:t> выделение первого – последнего звуков в словах и соотнесение их со схемой (назвать картинку, определить, где «живёт» звук, «поселить» картинку</a:t>
            </a:r>
            <a:r>
              <a:rPr lang="ru-RU" sz="200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ru-RU" smtClean="0"/>
          </a:p>
        </p:txBody>
      </p:sp>
      <p:pic>
        <p:nvPicPr>
          <p:cNvPr id="22530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508" t="679"/>
          <a:stretch/>
        </p:blipFill>
        <p:spPr>
          <a:xfrm>
            <a:off x="539552" y="2826654"/>
            <a:ext cx="4032176" cy="3178680"/>
          </a:xfrm>
        </p:spPr>
      </p:pic>
      <p:pic>
        <p:nvPicPr>
          <p:cNvPr id="22531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283" r="8554"/>
          <a:stretch/>
        </p:blipFill>
        <p:spPr>
          <a:xfrm>
            <a:off x="4644008" y="2852936"/>
            <a:ext cx="3781208" cy="30923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760" indent="-256032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3200" dirty="0" smtClean="0"/>
              <a:t>«Твёрдый – мягкий»</a:t>
            </a:r>
            <a:r>
              <a:rPr lang="ru-RU" sz="2000" dirty="0">
                <a:solidFill>
                  <a:prstClr val="black"/>
                </a:solidFill>
                <a:latin typeface="Georgia"/>
              </a:rPr>
              <a:t> Цель:</a:t>
            </a:r>
            <a:br>
              <a:rPr lang="ru-RU" sz="2000" dirty="0">
                <a:solidFill>
                  <a:prstClr val="black"/>
                </a:solidFill>
                <a:latin typeface="Georgia"/>
              </a:rPr>
            </a:br>
            <a:r>
              <a:rPr lang="ru-RU" sz="2000" dirty="0">
                <a:solidFill>
                  <a:prstClr val="black"/>
                </a:solidFill>
                <a:latin typeface="Georgia"/>
              </a:rPr>
              <a:t>различение твёрдых и мягких согласных в начале слова.</a:t>
            </a:r>
            <a:br>
              <a:rPr lang="ru-RU" sz="2000" dirty="0">
                <a:solidFill>
                  <a:prstClr val="black"/>
                </a:solidFill>
                <a:latin typeface="Georgia"/>
              </a:rPr>
            </a:br>
            <a:endParaRPr lang="ru-RU" sz="3200" dirty="0"/>
          </a:p>
        </p:txBody>
      </p:sp>
      <p:pic>
        <p:nvPicPr>
          <p:cNvPr id="23554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998788"/>
            <a:ext cx="4038600" cy="3028950"/>
          </a:xfrm>
        </p:spPr>
      </p:pic>
      <p:pic>
        <p:nvPicPr>
          <p:cNvPr id="23555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99878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 презентации использованы:</a:t>
            </a:r>
          </a:p>
        </p:txBody>
      </p:sp>
      <p:sp>
        <p:nvSpPr>
          <p:cNvPr id="24578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ЛИЧНЫЕ ФОТОГРАФИИ дидактических пособий и фрагментов логопедических занятий. 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127</TotalTime>
  <Words>233</Words>
  <Application>Microsoft Office PowerPoint</Application>
  <PresentationFormat>Экран (4:3)</PresentationFormat>
  <Paragraphs>29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Учимся играя</vt:lpstr>
      <vt:lpstr>Дидактические   игры</vt:lpstr>
      <vt:lpstr>«Спираль»</vt:lpstr>
      <vt:lpstr>«Ищем звук»</vt:lpstr>
      <vt:lpstr>«Ну-ка, сосчитай-ка»</vt:lpstr>
      <vt:lpstr>«Чудо-птица» Цель: активизация и расширение словарного запаса детей, развитие навыков звукопроизношения, фонематического слуха, мелкой моторики. </vt:lpstr>
      <vt:lpstr>«Рассели картинки в домики» Цель: выделение первого – последнего звуков в словах и соотнесение их со схемой (назвать картинку, определить, где «живёт» звук, «поселить» картинку.</vt:lpstr>
      <vt:lpstr>«Твёрдый – мягкий» Цель: различение твёрдых и мягких согласных в начале слова. </vt:lpstr>
      <vt:lpstr>В презентации использованы: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играя</dc:title>
  <dc:creator>Дом</dc:creator>
  <cp:lastModifiedBy>Дом</cp:lastModifiedBy>
  <cp:revision>13</cp:revision>
  <dcterms:created xsi:type="dcterms:W3CDTF">2013-11-25T18:25:13Z</dcterms:created>
  <dcterms:modified xsi:type="dcterms:W3CDTF">2015-07-07T11:57:01Z</dcterms:modified>
</cp:coreProperties>
</file>