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1F4D9-4927-4665-9224-FC8AB0509074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E0066-78BD-478F-9680-5DB87D7E7B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E78A09-03D1-4982-972F-0E9F13A455BE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F162D1-87D3-4B5E-AF11-7468B8CF49BA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7D18E6D-CA72-4DE8-A850-0B7A8ACDC8AA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02.08.2015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500063" y="500063"/>
            <a:ext cx="8429625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.</a:t>
            </a:r>
            <a:endParaRPr lang="ru-RU" smtClean="0">
              <a:solidFill>
                <a:srgbClr val="FF0000"/>
              </a:solidFill>
            </a:endParaRPr>
          </a:p>
        </p:txBody>
      </p:sp>
      <p:sp>
        <p:nvSpPr>
          <p:cNvPr id="205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357563"/>
            <a:ext cx="7772400" cy="2971800"/>
          </a:xfrm>
        </p:spPr>
        <p:txBody>
          <a:bodyPr/>
          <a:lstStyle/>
          <a:p>
            <a:pPr algn="r" eaLnBrk="1" hangingPunct="1"/>
            <a:endParaRPr lang="ru-RU" sz="1800" b="1" dirty="0" smtClean="0"/>
          </a:p>
          <a:p>
            <a:pPr algn="r" eaLnBrk="1" hangingPunct="1"/>
            <a:endParaRPr lang="ru-RU" sz="1800" b="1" dirty="0" smtClean="0"/>
          </a:p>
          <a:p>
            <a:pPr algn="r" eaLnBrk="1" hangingPunct="1"/>
            <a:r>
              <a:rPr lang="ru-RU" sz="1800" b="1" dirty="0" smtClean="0"/>
              <a:t>Учитель начальных классов  </a:t>
            </a:r>
          </a:p>
          <a:p>
            <a:pPr algn="r" eaLnBrk="1" hangingPunct="1"/>
            <a:r>
              <a:rPr lang="ru-RU" sz="1800" b="1" dirty="0" smtClean="0"/>
              <a:t>МОУ «СОШ №2 г. Ершова</a:t>
            </a:r>
          </a:p>
          <a:p>
            <a:pPr algn="r" eaLnBrk="1" hangingPunct="1"/>
            <a:r>
              <a:rPr lang="ru-RU" sz="1800" b="1" dirty="0" smtClean="0"/>
              <a:t> Саратовской области»</a:t>
            </a:r>
            <a:endParaRPr lang="ru-RU" sz="1800" b="1" i="1" dirty="0" smtClean="0"/>
          </a:p>
          <a:p>
            <a:pPr algn="r" eaLnBrk="1" hangingPunct="1"/>
            <a:r>
              <a:rPr lang="ru-RU" sz="1800" b="1" dirty="0" smtClean="0"/>
              <a:t>Шевцова Татьяна Николаевна</a:t>
            </a:r>
            <a:endParaRPr lang="ru-RU" sz="1800" b="1" i="1" dirty="0" smtClean="0"/>
          </a:p>
          <a:p>
            <a:pPr eaLnBrk="1" hangingPunct="1"/>
            <a:r>
              <a:rPr lang="ru-RU" sz="2000" dirty="0" smtClean="0"/>
              <a:t>                                                 СУ «Начальная школа ХХ</a:t>
            </a:r>
            <a:r>
              <a:rPr lang="en-US" sz="2000" dirty="0" smtClean="0"/>
              <a:t>I </a:t>
            </a:r>
            <a:r>
              <a:rPr lang="ru-RU" sz="2000" dirty="0" smtClean="0"/>
              <a:t>века»</a:t>
            </a:r>
          </a:p>
          <a:p>
            <a:pPr eaLnBrk="1" hangingPunct="1"/>
            <a:r>
              <a:rPr lang="ru-RU" sz="2000" dirty="0" smtClean="0"/>
              <a:t>2011-2012 </a:t>
            </a:r>
            <a:r>
              <a:rPr lang="ru-RU" sz="2000" dirty="0" err="1" smtClean="0"/>
              <a:t>уч.г</a:t>
            </a:r>
            <a:r>
              <a:rPr lang="ru-RU" sz="2000" dirty="0" smtClean="0"/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548680"/>
            <a:ext cx="8297464" cy="1668542"/>
          </a:xfrm>
          <a:prstGeom prst="roundRect">
            <a:avLst/>
          </a:prstGeom>
          <a:solidFill>
            <a:srgbClr val="FFFF00"/>
          </a:solidFill>
          <a:ln w="28575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Сложение и вычитание</a:t>
            </a:r>
            <a:b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числа </a:t>
            </a:r>
            <a:r>
              <a:rPr lang="ru-RU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ru-RU" sz="32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636912"/>
            <a:ext cx="85250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Тип </a:t>
            </a:r>
            <a:r>
              <a:rPr lang="ru-RU" sz="2800" b="1" dirty="0">
                <a:solidFill>
                  <a:srgbClr val="FF0000"/>
                </a:solidFill>
              </a:rPr>
              <a:t>урока. Освоение нового материала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37"/>
          <p:cNvSpPr txBox="1">
            <a:spLocks noChangeArrowheads="1"/>
          </p:cNvSpPr>
          <p:nvPr/>
        </p:nvSpPr>
        <p:spPr bwMode="auto">
          <a:xfrm>
            <a:off x="214313" y="300037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0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786313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286250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786188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429000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857500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428875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000250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1500188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1000125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085" name="TextBox 48"/>
          <p:cNvSpPr txBox="1">
            <a:spLocks noChangeArrowheads="1"/>
          </p:cNvSpPr>
          <p:nvPr/>
        </p:nvSpPr>
        <p:spPr bwMode="auto">
          <a:xfrm>
            <a:off x="571500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214938" y="3214688"/>
            <a:ext cx="57150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53" name="AutoShape 23"/>
          <p:cNvSpPr>
            <a:spLocks noChangeArrowheads="1"/>
          </p:cNvSpPr>
          <p:nvPr/>
        </p:nvSpPr>
        <p:spPr bwMode="auto">
          <a:xfrm>
            <a:off x="1143000" y="2643188"/>
            <a:ext cx="500063" cy="28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519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AutoShape 23"/>
          <p:cNvSpPr>
            <a:spLocks noChangeArrowheads="1"/>
          </p:cNvSpPr>
          <p:nvPr/>
        </p:nvSpPr>
        <p:spPr bwMode="auto">
          <a:xfrm>
            <a:off x="1571625" y="2643188"/>
            <a:ext cx="500063" cy="28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519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AutoShape 23"/>
          <p:cNvSpPr>
            <a:spLocks noChangeArrowheads="1"/>
          </p:cNvSpPr>
          <p:nvPr/>
        </p:nvSpPr>
        <p:spPr bwMode="auto">
          <a:xfrm>
            <a:off x="2071688" y="2643188"/>
            <a:ext cx="500062" cy="28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519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" name="AutoShape 23"/>
          <p:cNvSpPr>
            <a:spLocks noChangeArrowheads="1"/>
          </p:cNvSpPr>
          <p:nvPr/>
        </p:nvSpPr>
        <p:spPr bwMode="auto">
          <a:xfrm>
            <a:off x="2571750" y="2643188"/>
            <a:ext cx="500063" cy="28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519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" name="AutoShape 23"/>
          <p:cNvSpPr>
            <a:spLocks noChangeArrowheads="1"/>
          </p:cNvSpPr>
          <p:nvPr/>
        </p:nvSpPr>
        <p:spPr bwMode="auto">
          <a:xfrm>
            <a:off x="3000375" y="2643188"/>
            <a:ext cx="500063" cy="28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519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" name="AutoShape 23"/>
          <p:cNvSpPr>
            <a:spLocks noChangeArrowheads="1"/>
          </p:cNvSpPr>
          <p:nvPr/>
        </p:nvSpPr>
        <p:spPr bwMode="auto">
          <a:xfrm>
            <a:off x="3500438" y="2643188"/>
            <a:ext cx="500062" cy="28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519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6" name="AutoShape 23"/>
          <p:cNvSpPr>
            <a:spLocks noChangeArrowheads="1"/>
          </p:cNvSpPr>
          <p:nvPr/>
        </p:nvSpPr>
        <p:spPr bwMode="auto">
          <a:xfrm>
            <a:off x="3929063" y="2643188"/>
            <a:ext cx="500062" cy="28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519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7" name="AutoShape 23"/>
          <p:cNvSpPr>
            <a:spLocks noChangeArrowheads="1"/>
          </p:cNvSpPr>
          <p:nvPr/>
        </p:nvSpPr>
        <p:spPr bwMode="auto">
          <a:xfrm>
            <a:off x="4357688" y="2643188"/>
            <a:ext cx="500062" cy="28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519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" name="AutoShape 23"/>
          <p:cNvSpPr>
            <a:spLocks noChangeArrowheads="1"/>
          </p:cNvSpPr>
          <p:nvPr/>
        </p:nvSpPr>
        <p:spPr bwMode="auto">
          <a:xfrm>
            <a:off x="4857750" y="2643188"/>
            <a:ext cx="500063" cy="28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519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9" name="AutoShape 23"/>
          <p:cNvSpPr>
            <a:spLocks noChangeArrowheads="1"/>
          </p:cNvSpPr>
          <p:nvPr/>
        </p:nvSpPr>
        <p:spPr bwMode="auto">
          <a:xfrm>
            <a:off x="714375" y="2643188"/>
            <a:ext cx="500063" cy="2857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519B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97" name="TextBox 25"/>
          <p:cNvSpPr txBox="1">
            <a:spLocks noChangeArrowheads="1"/>
          </p:cNvSpPr>
          <p:nvPr/>
        </p:nvSpPr>
        <p:spPr bwMode="auto">
          <a:xfrm>
            <a:off x="1714500" y="642938"/>
            <a:ext cx="5286375" cy="646112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rgbClr val="F20000"/>
                </a:solidFill>
                <a:latin typeface="Times New Roman" pitchFamily="18" charset="0"/>
                <a:cs typeface="Times New Roman" pitchFamily="18" charset="0"/>
              </a:rPr>
              <a:t>Прибавить</a:t>
            </a:r>
            <a:r>
              <a:rPr lang="ru-RU" sz="3200" b="1" dirty="0">
                <a:solidFill>
                  <a:srgbClr val="F20000"/>
                </a:solidFill>
              </a:rPr>
              <a:t> </a:t>
            </a:r>
            <a:r>
              <a:rPr lang="ru-RU" sz="3600" dirty="0"/>
              <a:t>1</a:t>
            </a:r>
          </a:p>
        </p:txBody>
      </p:sp>
      <p:sp>
        <p:nvSpPr>
          <p:cNvPr id="27" name="Прямоугольник 1"/>
          <p:cNvSpPr>
            <a:spLocks noChangeArrowheads="1"/>
          </p:cNvSpPr>
          <p:nvPr/>
        </p:nvSpPr>
        <p:spPr bwMode="auto">
          <a:xfrm>
            <a:off x="539750" y="4437063"/>
            <a:ext cx="8358188" cy="369887"/>
          </a:xfrm>
          <a:prstGeom prst="rect">
            <a:avLst/>
          </a:prstGeom>
          <a:solidFill>
            <a:srgbClr val="FFD5D5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Чтобы к числу прибавить 1, можно назвать следующее за ним при счёте число.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0" grpId="0" animBg="1"/>
      <p:bldP spid="53" grpId="0" animBg="1"/>
      <p:bldP spid="29" grpId="0" animBg="1"/>
      <p:bldP spid="39" grpId="0" animBg="1"/>
      <p:bldP spid="52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5" name="AutoShape 23"/>
          <p:cNvSpPr>
            <a:spLocks noChangeArrowheads="1"/>
          </p:cNvSpPr>
          <p:nvPr/>
        </p:nvSpPr>
        <p:spPr bwMode="auto">
          <a:xfrm flipH="1">
            <a:off x="4929188" y="2714625"/>
            <a:ext cx="428625" cy="2143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TextBox 37"/>
          <p:cNvSpPr txBox="1">
            <a:spLocks noChangeArrowheads="1"/>
          </p:cNvSpPr>
          <p:nvPr/>
        </p:nvSpPr>
        <p:spPr bwMode="auto">
          <a:xfrm>
            <a:off x="214313" y="3000375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0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786313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286250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786188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357563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857500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2428875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000250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1500188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1000125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71500" y="3214688"/>
            <a:ext cx="285750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111" name="TextBox 49"/>
          <p:cNvSpPr txBox="1">
            <a:spLocks noChangeArrowheads="1"/>
          </p:cNvSpPr>
          <p:nvPr/>
        </p:nvSpPr>
        <p:spPr bwMode="auto">
          <a:xfrm>
            <a:off x="5214938" y="3214688"/>
            <a:ext cx="642937" cy="369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4112" name="Прямоугольник 25"/>
          <p:cNvSpPr>
            <a:spLocks noChangeArrowheads="1"/>
          </p:cNvSpPr>
          <p:nvPr/>
        </p:nvSpPr>
        <p:spPr bwMode="auto">
          <a:xfrm>
            <a:off x="2915816" y="692696"/>
            <a:ext cx="3470052" cy="5842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20000"/>
                </a:solidFill>
                <a:latin typeface="Times New Roman" pitchFamily="18" charset="0"/>
                <a:cs typeface="Times New Roman" pitchFamily="18" charset="0"/>
              </a:rPr>
              <a:t>Вычесть </a:t>
            </a:r>
            <a:r>
              <a:rPr lang="ru-RU" sz="2800" b="1" dirty="0">
                <a:solidFill>
                  <a:srgbClr val="F20000"/>
                </a:solidFill>
              </a:rPr>
              <a:t> </a:t>
            </a:r>
            <a:r>
              <a:rPr lang="ru-RU" sz="3200" dirty="0"/>
              <a:t>1</a:t>
            </a:r>
          </a:p>
        </p:txBody>
      </p:sp>
      <p:sp>
        <p:nvSpPr>
          <p:cNvPr id="27" name="AutoShape 23"/>
          <p:cNvSpPr>
            <a:spLocks noChangeArrowheads="1"/>
          </p:cNvSpPr>
          <p:nvPr/>
        </p:nvSpPr>
        <p:spPr bwMode="auto">
          <a:xfrm flipH="1">
            <a:off x="4429125" y="2714625"/>
            <a:ext cx="428625" cy="2143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AutoShape 23"/>
          <p:cNvSpPr>
            <a:spLocks noChangeArrowheads="1"/>
          </p:cNvSpPr>
          <p:nvPr/>
        </p:nvSpPr>
        <p:spPr bwMode="auto">
          <a:xfrm flipH="1">
            <a:off x="4000500" y="2714625"/>
            <a:ext cx="428625" cy="2143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AutoShape 23"/>
          <p:cNvSpPr>
            <a:spLocks noChangeArrowheads="1"/>
          </p:cNvSpPr>
          <p:nvPr/>
        </p:nvSpPr>
        <p:spPr bwMode="auto">
          <a:xfrm flipH="1">
            <a:off x="3571875" y="2714625"/>
            <a:ext cx="428625" cy="2143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8" name="AutoShape 23"/>
          <p:cNvSpPr>
            <a:spLocks noChangeArrowheads="1"/>
          </p:cNvSpPr>
          <p:nvPr/>
        </p:nvSpPr>
        <p:spPr bwMode="auto">
          <a:xfrm flipH="1">
            <a:off x="3071813" y="2714625"/>
            <a:ext cx="428625" cy="2143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AutoShape 23"/>
          <p:cNvSpPr>
            <a:spLocks noChangeArrowheads="1"/>
          </p:cNvSpPr>
          <p:nvPr/>
        </p:nvSpPr>
        <p:spPr bwMode="auto">
          <a:xfrm flipH="1">
            <a:off x="2571750" y="2714625"/>
            <a:ext cx="428625" cy="2143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" name="AutoShape 23"/>
          <p:cNvSpPr>
            <a:spLocks noChangeArrowheads="1"/>
          </p:cNvSpPr>
          <p:nvPr/>
        </p:nvSpPr>
        <p:spPr bwMode="auto">
          <a:xfrm flipH="1">
            <a:off x="2143125" y="2714625"/>
            <a:ext cx="428625" cy="2143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" name="AutoShape 23"/>
          <p:cNvSpPr>
            <a:spLocks noChangeArrowheads="1"/>
          </p:cNvSpPr>
          <p:nvPr/>
        </p:nvSpPr>
        <p:spPr bwMode="auto">
          <a:xfrm flipH="1">
            <a:off x="1714500" y="2714625"/>
            <a:ext cx="428625" cy="2143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" name="AutoShape 23"/>
          <p:cNvSpPr>
            <a:spLocks noChangeArrowheads="1"/>
          </p:cNvSpPr>
          <p:nvPr/>
        </p:nvSpPr>
        <p:spPr bwMode="auto">
          <a:xfrm flipH="1">
            <a:off x="1214438" y="2714625"/>
            <a:ext cx="428625" cy="2143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" name="AutoShape 23"/>
          <p:cNvSpPr>
            <a:spLocks noChangeArrowheads="1"/>
          </p:cNvSpPr>
          <p:nvPr/>
        </p:nvSpPr>
        <p:spPr bwMode="auto">
          <a:xfrm flipH="1">
            <a:off x="785813" y="2714625"/>
            <a:ext cx="428625" cy="2143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TextBox 6"/>
          <p:cNvSpPr txBox="1">
            <a:spLocks noChangeArrowheads="1"/>
          </p:cNvSpPr>
          <p:nvPr/>
        </p:nvSpPr>
        <p:spPr bwMode="auto">
          <a:xfrm>
            <a:off x="468313" y="4149725"/>
            <a:ext cx="8351837" cy="368300"/>
          </a:xfrm>
          <a:prstGeom prst="rect">
            <a:avLst/>
          </a:prstGeom>
          <a:solidFill>
            <a:srgbClr val="FFD5D5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Times New Roman" pitchFamily="18" charset="0"/>
                <a:cs typeface="Times New Roman" pitchFamily="18" charset="0"/>
              </a:rPr>
              <a:t>Чтобы из числа вычесть 1,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можно назвать предыдущее при счёте число.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5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27" grpId="0" animBg="1"/>
      <p:bldP spid="28" grpId="0" animBg="1"/>
      <p:bldP spid="29" grpId="0" animBg="1"/>
      <p:bldP spid="38" grpId="0" animBg="1"/>
      <p:bldP spid="39" grpId="0" animBg="1"/>
      <p:bldP spid="50" grpId="0" animBg="1"/>
      <p:bldP spid="51" grpId="0" animBg="1"/>
      <p:bldP spid="52" grpId="0" animBg="1"/>
      <p:bldP spid="54" grpId="0" animBg="1"/>
      <p:bldP spid="3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</TotalTime>
  <Words>99</Words>
  <Application>Microsoft Office PowerPoint</Application>
  <PresentationFormat>Экран (4:3)</PresentationFormat>
  <Paragraphs>42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Аспект</vt:lpstr>
      <vt:lpstr> .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.</dc:title>
  <dc:creator>Администратор</dc:creator>
  <cp:lastModifiedBy>RePack by SPecialiST</cp:lastModifiedBy>
  <cp:revision>4</cp:revision>
  <dcterms:created xsi:type="dcterms:W3CDTF">2015-08-02T17:49:09Z</dcterms:created>
  <dcterms:modified xsi:type="dcterms:W3CDTF">2015-08-02T18:08:58Z</dcterms:modified>
</cp:coreProperties>
</file>