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71" r:id="rId12"/>
    <p:sldId id="273" r:id="rId13"/>
    <p:sldId id="275" r:id="rId14"/>
    <p:sldId id="276" r:id="rId15"/>
    <p:sldId id="269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38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axId val="85340928"/>
        <c:axId val="85342464"/>
      </c:barChart>
      <c:catAx>
        <c:axId val="85340928"/>
        <c:scaling>
          <c:orientation val="minMax"/>
        </c:scaling>
        <c:axPos val="b"/>
        <c:tickLblPos val="nextTo"/>
        <c:crossAx val="85342464"/>
        <c:crosses val="autoZero"/>
        <c:auto val="1"/>
        <c:lblAlgn val="ctr"/>
        <c:lblOffset val="100"/>
      </c:catAx>
      <c:valAx>
        <c:axId val="85342464"/>
        <c:scaling>
          <c:orientation val="minMax"/>
        </c:scaling>
        <c:axPos val="l"/>
        <c:majorGridlines/>
        <c:numFmt formatCode="General" sourceLinked="1"/>
        <c:tickLblPos val="nextTo"/>
        <c:crossAx val="85340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719762975054048"/>
          <c:y val="6.0406383417715516E-2"/>
          <c:w val="0.53123664678283589"/>
          <c:h val="0.562693034107321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axId val="85383808"/>
        <c:axId val="74711424"/>
      </c:barChart>
      <c:catAx>
        <c:axId val="85383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4711424"/>
        <c:crosses val="autoZero"/>
        <c:auto val="1"/>
        <c:lblAlgn val="ctr"/>
        <c:lblOffset val="100"/>
      </c:catAx>
      <c:valAx>
        <c:axId val="74711424"/>
        <c:scaling>
          <c:orientation val="minMax"/>
        </c:scaling>
        <c:axPos val="l"/>
        <c:majorGridlines/>
        <c:numFmt formatCode="General" sourceLinked="1"/>
        <c:tickLblPos val="nextTo"/>
        <c:crossAx val="85383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719762975054042"/>
          <c:y val="6.0406383417715523E-2"/>
          <c:w val="0.53123664678283566"/>
          <c:h val="0.562693034107321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14</c:v>
                </c:pt>
                <c:pt idx="2">
                  <c:v>1</c:v>
                </c:pt>
              </c:numCache>
            </c:numRef>
          </c:val>
        </c:ser>
        <c:axId val="74748672"/>
        <c:axId val="74750208"/>
      </c:barChart>
      <c:catAx>
        <c:axId val="7474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4750208"/>
        <c:crosses val="autoZero"/>
        <c:auto val="1"/>
        <c:lblAlgn val="ctr"/>
        <c:lblOffset val="100"/>
      </c:catAx>
      <c:valAx>
        <c:axId val="74750208"/>
        <c:scaling>
          <c:orientation val="minMax"/>
        </c:scaling>
        <c:axPos val="l"/>
        <c:majorGridlines/>
        <c:numFmt formatCode="General" sourceLinked="1"/>
        <c:tickLblPos val="nextTo"/>
        <c:crossAx val="74748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719762975054037"/>
          <c:y val="6.0406383417715523E-2"/>
          <c:w val="0.53123664678283544"/>
          <c:h val="0.562693034107321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axId val="85691008"/>
        <c:axId val="85696896"/>
      </c:barChart>
      <c:catAx>
        <c:axId val="85691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5696896"/>
        <c:crosses val="autoZero"/>
        <c:auto val="1"/>
        <c:lblAlgn val="ctr"/>
        <c:lblOffset val="100"/>
      </c:catAx>
      <c:valAx>
        <c:axId val="85696896"/>
        <c:scaling>
          <c:orientation val="minMax"/>
        </c:scaling>
        <c:axPos val="l"/>
        <c:majorGridlines/>
        <c:numFmt formatCode="General" sourceLinked="1"/>
        <c:tickLblPos val="nextTo"/>
        <c:crossAx val="85691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719762975054037"/>
          <c:y val="6.0406383417715523E-2"/>
          <c:w val="0.53123664678283522"/>
          <c:h val="0.562693034107321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14</c:v>
                </c:pt>
                <c:pt idx="2">
                  <c:v>1</c:v>
                </c:pt>
              </c:numCache>
            </c:numRef>
          </c:val>
        </c:ser>
        <c:axId val="85676800"/>
        <c:axId val="85678336"/>
      </c:barChart>
      <c:catAx>
        <c:axId val="8567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5678336"/>
        <c:crosses val="autoZero"/>
        <c:auto val="1"/>
        <c:lblAlgn val="ctr"/>
        <c:lblOffset val="100"/>
      </c:catAx>
      <c:valAx>
        <c:axId val="85678336"/>
        <c:scaling>
          <c:orientation val="minMax"/>
        </c:scaling>
        <c:axPos val="l"/>
        <c:majorGridlines/>
        <c:numFmt formatCode="General" sourceLinked="1"/>
        <c:tickLblPos val="nextTo"/>
        <c:crossAx val="85676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6EEAA-FE5D-4E3F-A76F-953B46F72E38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F541A-0AC7-4C45-BF10-CE78F53D34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41A-0AC7-4C45-BF10-CE78F53D34F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E0B9-3030-40ED-85E1-35AB4870AF57}" type="datetimeFigureOut">
              <a:rPr lang="ru-RU"/>
              <a:pPr>
                <a:defRPr/>
              </a:pPr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CA9B-8782-4EAF-87FB-A537A0125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0C22-1ABA-4E0E-A281-5D37DD4B74B5}" type="datetimeFigureOut">
              <a:rPr lang="ru-RU" smtClean="0"/>
              <a:pPr/>
              <a:t>05.07.2015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092A-DA23-47E8-A5E4-6C7303CC5C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6724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аспекты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 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ребенка в контексте ФГОС ДО»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984776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  воспитатель МБДОУ № 64                       Автозаводского района г. Нижнего Новгорода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Мальцева Светлана Викторовна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</a:pPr>
            <a:r>
              <a:rPr lang="ru-RU" sz="2200" dirty="0" smtClean="0"/>
              <a:t>                                                                     </a:t>
            </a:r>
            <a:endParaRPr lang="ru-RU" sz="1900" dirty="0" smtClean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 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3059113" y="620713"/>
            <a:ext cx="3025775" cy="31686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Работа 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детьми. 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68313" y="1989138"/>
            <a:ext cx="2520950" cy="177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Формирование</a:t>
            </a:r>
          </a:p>
          <a:p>
            <a:pPr algn="ctr"/>
            <a:r>
              <a:rPr lang="ru-RU" dirty="0">
                <a:latin typeface="Arial" charset="0"/>
              </a:rPr>
              <a:t>сенсомоторных</a:t>
            </a:r>
          </a:p>
          <a:p>
            <a:pPr algn="ctr"/>
            <a:r>
              <a:rPr lang="ru-RU" dirty="0">
                <a:latin typeface="Arial" charset="0"/>
              </a:rPr>
              <a:t>координаций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3419475" y="3933825"/>
            <a:ext cx="2520950" cy="177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Развитие основных</a:t>
            </a:r>
          </a:p>
          <a:p>
            <a:pPr algn="ctr"/>
            <a:r>
              <a:rPr lang="ru-RU" dirty="0">
                <a:latin typeface="Arial" charset="0"/>
              </a:rPr>
              <a:t>Физических</a:t>
            </a:r>
          </a:p>
          <a:p>
            <a:pPr algn="ctr"/>
            <a:r>
              <a:rPr lang="ru-RU" dirty="0">
                <a:latin typeface="Arial" charset="0"/>
              </a:rPr>
              <a:t>качеств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300788" y="1628775"/>
            <a:ext cx="2520950" cy="177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Развитие </a:t>
            </a:r>
          </a:p>
          <a:p>
            <a:pPr algn="ctr"/>
            <a:r>
              <a:rPr lang="ru-RU" dirty="0">
                <a:latin typeface="Arial" charset="0"/>
              </a:rPr>
              <a:t>интеграционных</a:t>
            </a:r>
          </a:p>
          <a:p>
            <a:pPr algn="ctr"/>
            <a:r>
              <a:rPr lang="ru-RU" dirty="0">
                <a:latin typeface="Arial" charset="0"/>
              </a:rPr>
              <a:t>качеств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Формирование сенсомоторной координации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00_11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4752330" cy="295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Развитие основных физических качеств</a:t>
            </a:r>
            <a:endParaRPr lang="ru-RU" dirty="0"/>
          </a:p>
        </p:txBody>
      </p:sp>
      <p:pic>
        <p:nvPicPr>
          <p:cNvPr id="20486" name="Picture 6" descr="100_1160"/>
          <p:cNvPicPr>
            <a:picLocks noChangeAspect="1" noChangeArrowheads="1"/>
          </p:cNvPicPr>
          <p:nvPr/>
        </p:nvPicPr>
        <p:blipFill>
          <a:blip r:embed="rId2" cstate="print"/>
          <a:srcRect r="20946" b="21227"/>
          <a:stretch>
            <a:fillRect/>
          </a:stretch>
        </p:blipFill>
        <p:spPr bwMode="auto">
          <a:xfrm>
            <a:off x="2267744" y="2204864"/>
            <a:ext cx="4336262" cy="249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0_1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902075" cy="2447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06084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Развитие слухомоторных координаций</a:t>
            </a:r>
          </a:p>
        </p:txBody>
      </p:sp>
      <p:pic>
        <p:nvPicPr>
          <p:cNvPr id="4" name="Picture 9" descr="100_1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902075" cy="2193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62068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Развитие ритмичных движений</a:t>
            </a:r>
            <a:endParaRPr lang="ru-RU" dirty="0"/>
          </a:p>
        </p:txBody>
      </p:sp>
      <p:pic>
        <p:nvPicPr>
          <p:cNvPr id="7" name="Picture 10" descr="100_1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7112"/>
            <a:ext cx="3902075" cy="21939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371703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Артикуляционная и дыхательная  гимнастика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</a:rPr>
              <a:t>Развитие мелкой моторики на занятиях по художественному творчеству в старшем дошкольном возрасте.</a:t>
            </a:r>
          </a:p>
        </p:txBody>
      </p:sp>
      <p:sp>
        <p:nvSpPr>
          <p:cNvPr id="33801" name="Rectangle 9"/>
          <p:cNvSpPr>
            <a:spLocks noGrp="1"/>
          </p:cNvSpPr>
          <p:nvPr>
            <p:ph sz="quarter" idx="1"/>
          </p:nvPr>
        </p:nvSpPr>
        <p:spPr>
          <a:xfrm>
            <a:off x="871539" y="1916832"/>
            <a:ext cx="3052390" cy="1656184"/>
          </a:xfrm>
        </p:spPr>
        <p:txBody>
          <a:bodyPr/>
          <a:lstStyle/>
          <a:p>
            <a:endParaRPr lang="ru-RU" sz="1800" dirty="0" smtClean="0"/>
          </a:p>
        </p:txBody>
      </p:sp>
      <p:sp>
        <p:nvSpPr>
          <p:cNvPr id="33802" name="Rectangle 10"/>
          <p:cNvSpPr>
            <a:spLocks noGrp="1"/>
          </p:cNvSpPr>
          <p:nvPr>
            <p:ph sz="quarter" idx="2"/>
          </p:nvPr>
        </p:nvSpPr>
        <p:spPr>
          <a:xfrm>
            <a:off x="5148064" y="1772816"/>
            <a:ext cx="3528392" cy="1512168"/>
          </a:xfrm>
        </p:spPr>
        <p:txBody>
          <a:bodyPr/>
          <a:lstStyle/>
          <a:p>
            <a:endParaRPr lang="ru-RU" sz="1800" dirty="0" smtClean="0"/>
          </a:p>
        </p:txBody>
      </p:sp>
      <p:sp>
        <p:nvSpPr>
          <p:cNvPr id="33804" name="Rectangle 12"/>
          <p:cNvSpPr>
            <a:spLocks noGrp="1"/>
          </p:cNvSpPr>
          <p:nvPr>
            <p:ph sz="quarter" idx="4"/>
          </p:nvPr>
        </p:nvSpPr>
        <p:spPr>
          <a:xfrm>
            <a:off x="5796136" y="4476750"/>
            <a:ext cx="2484264" cy="1649413"/>
          </a:xfrm>
        </p:spPr>
        <p:txBody>
          <a:bodyPr/>
          <a:lstStyle/>
          <a:p>
            <a:endParaRPr lang="ru-RU" sz="1800" dirty="0" smtClean="0"/>
          </a:p>
        </p:txBody>
      </p:sp>
      <p:pic>
        <p:nvPicPr>
          <p:cNvPr id="33806" name="Picture 14" descr="Изображение 1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8668" y="2204864"/>
            <a:ext cx="4471937" cy="2520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060575"/>
            <a:ext cx="8785225" cy="4797425"/>
          </a:xfrm>
        </p:spPr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</a:pPr>
            <a:endParaRPr lang="ru-RU" dirty="0" smtClean="0"/>
          </a:p>
          <a:p>
            <a:pPr marL="0" indent="0">
              <a:buFont typeface="Symbol" pitchFamily="18" charset="2"/>
              <a:buNone/>
            </a:pPr>
            <a:endParaRPr lang="ru-RU" dirty="0" smtClean="0"/>
          </a:p>
          <a:p>
            <a:pPr marL="0" indent="0">
              <a:buFont typeface="Symbol" pitchFamily="18" charset="2"/>
              <a:buNone/>
            </a:pP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Формы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организации внедрения  здоровье сберегающих технологий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образовательный процесс.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285750" y="1836738"/>
            <a:ext cx="2016125" cy="9144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Утренний блок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971600" y="2780928"/>
            <a:ext cx="484187" cy="488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411413" y="1854200"/>
            <a:ext cx="2016125" cy="9144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Дневной блок</a:t>
            </a:r>
          </a:p>
        </p:txBody>
      </p:sp>
      <p:sp>
        <p:nvSpPr>
          <p:cNvPr id="9" name="Волна 8"/>
          <p:cNvSpPr/>
          <p:nvPr/>
        </p:nvSpPr>
        <p:spPr>
          <a:xfrm>
            <a:off x="6875463" y="1892300"/>
            <a:ext cx="2017712" cy="9144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Вечерний блок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53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825" y="2754313"/>
            <a:ext cx="53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768600"/>
            <a:ext cx="53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олна 10"/>
          <p:cNvSpPr/>
          <p:nvPr/>
        </p:nvSpPr>
        <p:spPr>
          <a:xfrm>
            <a:off x="4643438" y="1820863"/>
            <a:ext cx="2089150" cy="914400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Прогулки 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79512" y="3212976"/>
            <a:ext cx="2088232" cy="3455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>
                <a:latin typeface="Arial" charset="0"/>
              </a:rPr>
              <a:t>1.Утренний ритуал</a:t>
            </a:r>
          </a:p>
          <a:p>
            <a:pPr algn="ctr"/>
            <a:r>
              <a:rPr lang="ru-RU" sz="1400" dirty="0">
                <a:latin typeface="Arial" charset="0"/>
              </a:rPr>
              <a:t>2.утренняя гимнастика</a:t>
            </a:r>
          </a:p>
          <a:p>
            <a:pPr algn="ctr"/>
            <a:r>
              <a:rPr lang="ru-RU" sz="1400" dirty="0">
                <a:latin typeface="Arial" charset="0"/>
              </a:rPr>
              <a:t>с использованием</a:t>
            </a:r>
          </a:p>
          <a:p>
            <a:pPr algn="ctr"/>
            <a:r>
              <a:rPr lang="ru-RU" sz="1400" dirty="0">
                <a:latin typeface="Arial" charset="0"/>
              </a:rPr>
              <a:t>ритмопластики</a:t>
            </a:r>
          </a:p>
          <a:p>
            <a:pPr algn="ctr"/>
            <a:r>
              <a:rPr lang="ru-RU" sz="1400" dirty="0" smtClean="0">
                <a:latin typeface="Arial" charset="0"/>
              </a:rPr>
              <a:t>3.Оздоровительно-</a:t>
            </a:r>
          </a:p>
          <a:p>
            <a:pPr algn="ctr"/>
            <a:r>
              <a:rPr lang="ru-RU" sz="1400" dirty="0" smtClean="0">
                <a:latin typeface="Arial" charset="0"/>
              </a:rPr>
              <a:t>закаливающий </a:t>
            </a:r>
          </a:p>
          <a:p>
            <a:pPr algn="ctr"/>
            <a:r>
              <a:rPr lang="ru-RU" sz="1400" dirty="0" smtClean="0">
                <a:latin typeface="Arial" charset="0"/>
              </a:rPr>
              <a:t>Комплекс</a:t>
            </a:r>
          </a:p>
          <a:p>
            <a:pPr algn="ctr"/>
            <a:r>
              <a:rPr lang="ru-RU" sz="1400" dirty="0" smtClean="0">
                <a:latin typeface="Arial" charset="0"/>
              </a:rPr>
              <a:t>4.Культурно-</a:t>
            </a:r>
          </a:p>
          <a:p>
            <a:pPr algn="ctr"/>
            <a:r>
              <a:rPr lang="ru-RU" sz="1400" dirty="0" smtClean="0">
                <a:latin typeface="Arial" charset="0"/>
              </a:rPr>
              <a:t>гигиенические</a:t>
            </a:r>
          </a:p>
          <a:p>
            <a:pPr algn="ctr"/>
            <a:r>
              <a:rPr lang="ru-RU" sz="1400" dirty="0" smtClean="0">
                <a:latin typeface="Arial" charset="0"/>
              </a:rPr>
              <a:t> навыки</a:t>
            </a:r>
          </a:p>
          <a:p>
            <a:pPr algn="ctr"/>
            <a:r>
              <a:rPr lang="ru-RU" sz="1400" dirty="0" smtClean="0">
                <a:latin typeface="Arial" charset="0"/>
              </a:rPr>
              <a:t> </a:t>
            </a:r>
            <a:endParaRPr lang="ru-RU" sz="1400" dirty="0">
              <a:latin typeface="Arial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411760" y="3356992"/>
            <a:ext cx="2088232" cy="3311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>
                <a:latin typeface="Arial" charset="0"/>
              </a:rPr>
              <a:t>1.Непосредственная</a:t>
            </a:r>
          </a:p>
          <a:p>
            <a:pPr algn="ctr"/>
            <a:r>
              <a:rPr lang="ru-RU" sz="1400" dirty="0">
                <a:latin typeface="Arial" charset="0"/>
              </a:rPr>
              <a:t> образовательная</a:t>
            </a:r>
          </a:p>
          <a:p>
            <a:pPr algn="ctr"/>
            <a:r>
              <a:rPr lang="ru-RU" sz="1400" dirty="0">
                <a:latin typeface="Arial" charset="0"/>
              </a:rPr>
              <a:t>деятельность с</a:t>
            </a:r>
          </a:p>
          <a:p>
            <a:pPr algn="ctr"/>
            <a:r>
              <a:rPr lang="ru-RU" sz="1400" dirty="0">
                <a:latin typeface="Arial" charset="0"/>
              </a:rPr>
              <a:t> использованием </a:t>
            </a:r>
          </a:p>
          <a:p>
            <a:pPr algn="ctr"/>
            <a:r>
              <a:rPr lang="ru-RU" sz="1400" dirty="0">
                <a:latin typeface="Arial" charset="0"/>
              </a:rPr>
              <a:t>здоровьесберегающих</a:t>
            </a:r>
          </a:p>
          <a:p>
            <a:pPr algn="ctr"/>
            <a:r>
              <a:rPr lang="ru-RU" sz="1400" dirty="0" smtClean="0">
                <a:latin typeface="Arial" charset="0"/>
              </a:rPr>
              <a:t>Технологий:</a:t>
            </a:r>
          </a:p>
          <a:p>
            <a:pPr algn="ctr"/>
            <a:r>
              <a:rPr lang="ru-RU" sz="1400" dirty="0" smtClean="0">
                <a:latin typeface="Arial" charset="0"/>
              </a:rPr>
              <a:t>Пальчиковая гимнастика</a:t>
            </a:r>
          </a:p>
          <a:p>
            <a:pPr algn="ctr"/>
            <a:r>
              <a:rPr lang="ru-RU" sz="1400" dirty="0" smtClean="0">
                <a:latin typeface="Arial" charset="0"/>
              </a:rPr>
              <a:t>Гимнастика для глаз</a:t>
            </a:r>
          </a:p>
          <a:p>
            <a:pPr algn="ctr"/>
            <a:r>
              <a:rPr lang="ru-RU" sz="1400" dirty="0" smtClean="0">
                <a:latin typeface="Arial" charset="0"/>
              </a:rPr>
              <a:t>Дыхательная гимнастика</a:t>
            </a:r>
          </a:p>
          <a:p>
            <a:pPr algn="ctr"/>
            <a:r>
              <a:rPr lang="ru-RU" sz="1400" dirty="0" smtClean="0">
                <a:latin typeface="Arial" charset="0"/>
              </a:rPr>
              <a:t>Разминочная гимнастика</a:t>
            </a:r>
            <a:endParaRPr lang="ru-RU" sz="1400" dirty="0">
              <a:latin typeface="Arial" charset="0"/>
            </a:endParaRPr>
          </a:p>
          <a:p>
            <a:pPr algn="ctr"/>
            <a:r>
              <a:rPr lang="ru-RU" sz="1400" dirty="0" smtClean="0">
                <a:latin typeface="Arial" charset="0"/>
              </a:rPr>
              <a:t>2.физ</a:t>
            </a:r>
            <a:r>
              <a:rPr lang="ru-RU" sz="1400" dirty="0">
                <a:latin typeface="Arial" charset="0"/>
              </a:rPr>
              <a:t>. минутки</a:t>
            </a:r>
          </a:p>
          <a:p>
            <a:pPr algn="ctr"/>
            <a:r>
              <a:rPr lang="ru-RU" sz="1400" dirty="0">
                <a:latin typeface="Arial" charset="0"/>
              </a:rPr>
              <a:t>Динамические паузы</a:t>
            </a:r>
          </a:p>
          <a:p>
            <a:pPr algn="ctr"/>
            <a:r>
              <a:rPr lang="ru-RU" sz="1400" dirty="0" smtClean="0">
                <a:latin typeface="Arial" charset="0"/>
              </a:rPr>
              <a:t>3.Подвижные </a:t>
            </a:r>
            <a:r>
              <a:rPr lang="ru-RU" sz="1400" dirty="0">
                <a:latin typeface="Arial" charset="0"/>
              </a:rPr>
              <a:t>игры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644009" y="3284984"/>
            <a:ext cx="2088231" cy="33843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>
                <a:latin typeface="Arial" charset="0"/>
              </a:rPr>
              <a:t>1. Целевые </a:t>
            </a:r>
          </a:p>
          <a:p>
            <a:pPr algn="ctr"/>
            <a:r>
              <a:rPr lang="ru-RU" sz="1400" dirty="0">
                <a:latin typeface="Arial" charset="0"/>
              </a:rPr>
              <a:t>2. Экскурсии </a:t>
            </a:r>
          </a:p>
          <a:p>
            <a:pPr algn="ctr"/>
            <a:r>
              <a:rPr lang="ru-RU" sz="1400" dirty="0">
                <a:latin typeface="Arial" charset="0"/>
              </a:rPr>
              <a:t>3. Экскурсии походы</a:t>
            </a:r>
          </a:p>
          <a:p>
            <a:pPr algn="ctr"/>
            <a:r>
              <a:rPr lang="ru-RU" sz="1400" dirty="0">
                <a:latin typeface="Arial" charset="0"/>
              </a:rPr>
              <a:t>4. Индивидуальная </a:t>
            </a:r>
          </a:p>
          <a:p>
            <a:pPr algn="ctr"/>
            <a:r>
              <a:rPr lang="ru-RU" sz="1400" dirty="0">
                <a:latin typeface="Arial" charset="0"/>
              </a:rPr>
              <a:t>работа по развитию </a:t>
            </a:r>
          </a:p>
          <a:p>
            <a:pPr algn="ctr"/>
            <a:r>
              <a:rPr lang="ru-RU" sz="1400" dirty="0">
                <a:latin typeface="Arial" charset="0"/>
              </a:rPr>
              <a:t>движений</a:t>
            </a:r>
            <a:r>
              <a:rPr lang="ru-RU" sz="1400" dirty="0" smtClean="0">
                <a:latin typeface="Arial" charset="0"/>
              </a:rPr>
              <a:t>.</a:t>
            </a:r>
          </a:p>
          <a:p>
            <a:pPr algn="ctr"/>
            <a:r>
              <a:rPr lang="ru-RU" sz="1400" dirty="0" smtClean="0">
                <a:latin typeface="Arial" charset="0"/>
              </a:rPr>
              <a:t>5.Подвижные и</a:t>
            </a:r>
          </a:p>
          <a:p>
            <a:pPr algn="ctr"/>
            <a:r>
              <a:rPr lang="ru-RU" sz="1400" dirty="0" smtClean="0">
                <a:latin typeface="Arial" charset="0"/>
              </a:rPr>
              <a:t>спортивные игры</a:t>
            </a:r>
            <a:endParaRPr lang="ru-RU" sz="1400" dirty="0">
              <a:latin typeface="Arial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876257" y="3284984"/>
            <a:ext cx="2088232" cy="3384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ru-RU" sz="1400" dirty="0" smtClean="0">
                <a:latin typeface="Arial" charset="0"/>
              </a:rPr>
              <a:t>1.Бодрящая гимнастика </a:t>
            </a:r>
            <a:endParaRPr lang="ru-RU" sz="1400" dirty="0">
              <a:latin typeface="Arial" charset="0"/>
            </a:endParaRPr>
          </a:p>
          <a:p>
            <a:pPr marL="342900" indent="-342900"/>
            <a:r>
              <a:rPr lang="ru-RU" sz="1400" dirty="0">
                <a:latin typeface="Arial" charset="0"/>
              </a:rPr>
              <a:t>п</a:t>
            </a:r>
            <a:r>
              <a:rPr lang="ru-RU" sz="1400" dirty="0" smtClean="0">
                <a:latin typeface="Arial" charset="0"/>
              </a:rPr>
              <a:t>осле сна</a:t>
            </a:r>
            <a:endParaRPr lang="ru-RU" sz="1400" dirty="0">
              <a:latin typeface="Arial" charset="0"/>
            </a:endParaRPr>
          </a:p>
          <a:p>
            <a:pPr marL="342900" indent="-342900"/>
            <a:r>
              <a:rPr lang="ru-RU" sz="1400" dirty="0">
                <a:latin typeface="Arial" charset="0"/>
              </a:rPr>
              <a:t>2.Дружеские посиделки</a:t>
            </a:r>
          </a:p>
          <a:p>
            <a:pPr marL="342900" indent="-342900"/>
            <a:r>
              <a:rPr lang="ru-RU" sz="1400" dirty="0">
                <a:latin typeface="Arial" charset="0"/>
              </a:rPr>
              <a:t>3.Творческие задания</a:t>
            </a:r>
          </a:p>
          <a:p>
            <a:pPr marL="342900" indent="-342900"/>
            <a:r>
              <a:rPr lang="ru-RU" sz="1400" dirty="0">
                <a:latin typeface="Arial" charset="0"/>
              </a:rPr>
              <a:t>4.Кружковая работа</a:t>
            </a:r>
          </a:p>
          <a:p>
            <a:pPr marL="342900" indent="-342900"/>
            <a:r>
              <a:rPr lang="ru-RU" sz="1400" dirty="0">
                <a:latin typeface="Arial" charset="0"/>
              </a:rPr>
              <a:t>5.Позитивные беседы</a:t>
            </a:r>
            <a:r>
              <a:rPr lang="ru-RU" sz="1400" dirty="0" smtClean="0">
                <a:latin typeface="Arial" charset="0"/>
              </a:rPr>
              <a:t>.</a:t>
            </a:r>
          </a:p>
          <a:p>
            <a:pPr marL="342900" indent="-342900"/>
            <a:r>
              <a:rPr lang="ru-RU" sz="1400" dirty="0" smtClean="0">
                <a:latin typeface="Arial" charset="0"/>
              </a:rPr>
              <a:t>6.Технологии  </a:t>
            </a:r>
            <a:r>
              <a:rPr lang="ru-RU" sz="1400" dirty="0" err="1" smtClean="0">
                <a:latin typeface="Arial" charset="0"/>
              </a:rPr>
              <a:t>эстети</a:t>
            </a:r>
            <a:r>
              <a:rPr lang="ru-RU" sz="1400" dirty="0" smtClean="0">
                <a:latin typeface="Arial" charset="0"/>
              </a:rPr>
              <a:t>-</a:t>
            </a:r>
          </a:p>
          <a:p>
            <a:pPr marL="342900" indent="-342900"/>
            <a:r>
              <a:rPr lang="ru-RU" sz="1400" dirty="0">
                <a:latin typeface="Arial" charset="0"/>
              </a:rPr>
              <a:t>ч</a:t>
            </a:r>
            <a:r>
              <a:rPr lang="ru-RU" sz="1400" dirty="0" smtClean="0">
                <a:latin typeface="Arial" charset="0"/>
              </a:rPr>
              <a:t>еской направленности</a:t>
            </a:r>
          </a:p>
          <a:p>
            <a:pPr marL="342900" indent="-342900"/>
            <a:r>
              <a:rPr lang="ru-RU" sz="1400" dirty="0" smtClean="0">
                <a:latin typeface="Arial" charset="0"/>
              </a:rPr>
              <a:t>(оформление групп к </a:t>
            </a:r>
          </a:p>
          <a:p>
            <a:pPr marL="342900" indent="-342900"/>
            <a:r>
              <a:rPr lang="ru-RU" sz="1400" dirty="0" smtClean="0">
                <a:latin typeface="Arial" charset="0"/>
              </a:rPr>
              <a:t>праздникам,</a:t>
            </a:r>
          </a:p>
          <a:p>
            <a:pPr marL="342900" indent="-342900"/>
            <a:r>
              <a:rPr lang="ru-RU" sz="1400" dirty="0" smtClean="0">
                <a:latin typeface="Arial" charset="0"/>
              </a:rPr>
              <a:t> коллективные работы)</a:t>
            </a:r>
            <a:endParaRPr lang="ru-RU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871538" y="1268760"/>
            <a:ext cx="7408862" cy="4857403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Физкультурный центр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Предметно- развивающая среда</a:t>
            </a:r>
          </a:p>
        </p:txBody>
      </p:sp>
      <p:pic>
        <p:nvPicPr>
          <p:cNvPr id="15369" name="Picture 9" descr="100_08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916832"/>
            <a:ext cx="3370341" cy="2664296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Администратор\Рабочий стол\Изображение 00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Центр художественного творчества</a:t>
            </a:r>
            <a:endParaRPr lang="ru-RU" u="sng" dirty="0"/>
          </a:p>
        </p:txBody>
      </p:sp>
      <p:sp>
        <p:nvSpPr>
          <p:cNvPr id="16393" name="Rectangle 9"/>
          <p:cNvSpPr>
            <a:spLocks noGrp="1"/>
          </p:cNvSpPr>
          <p:nvPr>
            <p:ph sz="quarter" idx="4294967295"/>
          </p:nvPr>
        </p:nvSpPr>
        <p:spPr>
          <a:xfrm>
            <a:off x="6660232" y="2674938"/>
            <a:ext cx="1620168" cy="754062"/>
          </a:xfrm>
        </p:spPr>
        <p:txBody>
          <a:bodyPr/>
          <a:lstStyle/>
          <a:p>
            <a:endParaRPr lang="ru-RU" sz="1800" dirty="0" smtClean="0"/>
          </a:p>
        </p:txBody>
      </p:sp>
      <p:sp>
        <p:nvSpPr>
          <p:cNvPr id="16394" name="Rectangle 10"/>
          <p:cNvSpPr>
            <a:spLocks noGrp="1"/>
          </p:cNvSpPr>
          <p:nvPr>
            <p:ph sz="quarter" idx="4294967295"/>
          </p:nvPr>
        </p:nvSpPr>
        <p:spPr>
          <a:xfrm>
            <a:off x="4651375" y="4476750"/>
            <a:ext cx="640705" cy="1649413"/>
          </a:xfrm>
        </p:spPr>
        <p:txBody>
          <a:bodyPr/>
          <a:lstStyle/>
          <a:p>
            <a:endParaRPr lang="ru-RU" sz="1800" dirty="0" smtClean="0"/>
          </a:p>
        </p:txBody>
      </p:sp>
      <p:pic>
        <p:nvPicPr>
          <p:cNvPr id="16390" name="Picture 6" descr="P510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4067915" cy="313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r>
              <a:rPr lang="ru-RU" sz="2400" i="1" smtClean="0">
                <a:solidFill>
                  <a:srgbClr val="2B41E5"/>
                </a:solidFill>
              </a:rPr>
              <a:t>Центр музыкально – театрализованного творчества</a:t>
            </a:r>
          </a:p>
        </p:txBody>
      </p:sp>
      <p:pic>
        <p:nvPicPr>
          <p:cNvPr id="30726" name="Picture 6" descr="P1050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528392" cy="2952328"/>
          </a:xfrm>
          <a:prstGeom prst="rect">
            <a:avLst/>
          </a:prstGeom>
          <a:noFill/>
        </p:spPr>
      </p:pic>
      <p:pic>
        <p:nvPicPr>
          <p:cNvPr id="30727" name="Picture 7" descr="IMG_3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384376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Arial" charset="0"/>
              </a:rPr>
              <a:t>Работа с родителями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871538" y="1341438"/>
            <a:ext cx="7408862" cy="26638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- консультации</a:t>
            </a:r>
          </a:p>
          <a:p>
            <a:r>
              <a:rPr lang="ru-RU" sz="2000" dirty="0" smtClean="0">
                <a:latin typeface="Arial" charset="0"/>
              </a:rPr>
              <a:t>- открытые показы</a:t>
            </a:r>
          </a:p>
          <a:p>
            <a:r>
              <a:rPr lang="ru-RU" sz="2000" dirty="0" smtClean="0">
                <a:latin typeface="Arial" charset="0"/>
              </a:rPr>
              <a:t>- родительский уголок </a:t>
            </a:r>
          </a:p>
          <a:p>
            <a:r>
              <a:rPr lang="ru-RU" sz="2000" dirty="0" smtClean="0">
                <a:latin typeface="Arial" charset="0"/>
              </a:rPr>
              <a:t>- выпуск газеты</a:t>
            </a:r>
          </a:p>
        </p:txBody>
      </p:sp>
      <p:pic>
        <p:nvPicPr>
          <p:cNvPr id="34820" name="Picture 4" descr="100_0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4032250" cy="2827338"/>
          </a:xfrm>
          <a:prstGeom prst="rect">
            <a:avLst/>
          </a:prstGeom>
          <a:noFill/>
        </p:spPr>
      </p:pic>
      <p:pic>
        <p:nvPicPr>
          <p:cNvPr id="34821" name="Picture 5" descr="100_08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76237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 агрессивно воздействующие на здоровье дошкольника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779912" y="3501008"/>
            <a:ext cx="2160240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n w="50800"/>
                <a:solidFill>
                  <a:srgbClr val="0033CC"/>
                </a:solidFill>
              </a:rPr>
              <a:t>Здоровье </a:t>
            </a:r>
            <a:r>
              <a:rPr lang="ru-RU" b="1" dirty="0" smtClean="0">
                <a:ln w="50800"/>
                <a:solidFill>
                  <a:srgbClr val="0033CC"/>
                </a:solidFill>
              </a:rPr>
              <a:t>ребенка</a:t>
            </a:r>
            <a:endParaRPr lang="ru-RU" b="1" dirty="0">
              <a:ln w="50800"/>
              <a:solidFill>
                <a:srgbClr val="0033C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844824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Наследственные факторы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47864" y="1484784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Экологические проблемы: добавки продуктов питания, качество воды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6588224" y="1844824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Бытовые факторы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99592" y="3717032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Внутрисемейные отношения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83768" y="5085184"/>
            <a:ext cx="23762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Чрезмерные физические нагрузки/малоподвижный образ </a:t>
            </a:r>
            <a:r>
              <a:rPr lang="ru-RU" sz="1600" dirty="0"/>
              <a:t>ж</a:t>
            </a:r>
            <a:r>
              <a:rPr lang="ru-RU" sz="1600" dirty="0" smtClean="0"/>
              <a:t>изни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5220072" y="5013176"/>
            <a:ext cx="208823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Увеличение обучающих нагрузок не соответствующих возрасту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6588224" y="3573016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Детские стрессы, тревожность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16016" y="32129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940152" y="306896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12160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43808" y="306896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347864" y="42930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491880" y="4725144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652120" y="4725144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60648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Развитие </a:t>
            </a:r>
            <a:r>
              <a:rPr lang="ru-RU" sz="3200" b="1" dirty="0">
                <a:solidFill>
                  <a:srgbClr val="FFC000"/>
                </a:solidFill>
              </a:rPr>
              <a:t>двигательной координации.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907704" y="1484784"/>
          <a:ext cx="56886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60648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/>
              <a:t>Развитие интеграционных качеств.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979712" y="1484784"/>
          <a:ext cx="56886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60648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/>
              <a:t>Развитие основных физических качеств.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979712" y="1988840"/>
          <a:ext cx="56886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60648"/>
            <a:ext cx="720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latin typeface="Calibri (Основной текст)"/>
              </a:rPr>
              <a:t>Развитие   </a:t>
            </a:r>
            <a:r>
              <a:rPr lang="ru-RU" sz="2000" dirty="0">
                <a:latin typeface="Calibri (Основной текст)"/>
              </a:rPr>
              <a:t>сенсомоторной координации на уровне мелкой моторики</a:t>
            </a:r>
            <a:r>
              <a:rPr lang="ru-RU" sz="2000" dirty="0" smtClean="0">
                <a:latin typeface="Calibri (Основной текст)"/>
              </a:rPr>
              <a:t>.</a:t>
            </a:r>
          </a:p>
          <a:p>
            <a:pPr algn="ctr"/>
            <a:r>
              <a:rPr lang="ru-RU" sz="2000" dirty="0" smtClean="0">
                <a:latin typeface="Calibri (Основной текст)"/>
              </a:rPr>
              <a:t>Умение регулировать </a:t>
            </a:r>
            <a:r>
              <a:rPr lang="ru-RU" sz="2000" dirty="0">
                <a:latin typeface="Calibri (Основной текст)"/>
              </a:rPr>
              <a:t>силу нажима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979712" y="1844824"/>
          <a:ext cx="58326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60648"/>
            <a:ext cx="720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latin typeface="Calibri (Основной текст)"/>
              </a:rPr>
              <a:t>Развитие   </a:t>
            </a:r>
            <a:r>
              <a:rPr lang="ru-RU" sz="2000" dirty="0">
                <a:latin typeface="Calibri (Основной текст)"/>
              </a:rPr>
              <a:t>сенсомоторной координации на уровне мелкой моторики</a:t>
            </a:r>
            <a:r>
              <a:rPr lang="ru-RU" sz="2000" dirty="0" smtClean="0">
                <a:latin typeface="Calibri (Основной текст)"/>
              </a:rPr>
              <a:t>.</a:t>
            </a:r>
          </a:p>
          <a:p>
            <a:pPr algn="ctr"/>
            <a:r>
              <a:rPr lang="ru-RU" sz="2000" dirty="0" smtClean="0">
                <a:latin typeface="Calibri (Основной текст)"/>
              </a:rPr>
              <a:t>Зрительно </a:t>
            </a:r>
            <a:r>
              <a:rPr lang="ru-RU" sz="2000" dirty="0">
                <a:latin typeface="Calibri (Основной текст)"/>
              </a:rPr>
              <a:t>- пространственная ориентация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latin typeface="Arial" charset="0"/>
              </a:rPr>
              <a:t>Перспектива на будущее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ru-RU" i="1" u="sng" dirty="0" smtClean="0">
                <a:solidFill>
                  <a:schemeClr val="tx1"/>
                </a:solidFill>
                <a:latin typeface="Arial" charset="0"/>
              </a:rPr>
              <a:t>Продолжить внедрение </a:t>
            </a:r>
            <a:r>
              <a:rPr lang="ru-RU" i="1" u="sng" dirty="0" err="1" smtClean="0">
                <a:solidFill>
                  <a:schemeClr val="tx1"/>
                </a:solidFill>
                <a:latin typeface="Arial" charset="0"/>
              </a:rPr>
              <a:t>здоровьесберегающих</a:t>
            </a:r>
            <a:r>
              <a:rPr lang="ru-RU" i="1" u="sng" dirty="0" smtClean="0">
                <a:solidFill>
                  <a:schemeClr val="tx1"/>
                </a:solidFill>
                <a:latin typeface="Arial" charset="0"/>
              </a:rPr>
              <a:t> технологий в других образовательных областях ( социально-коммуникативное </a:t>
            </a:r>
            <a:r>
              <a:rPr lang="ru-RU" i="1" u="sng" dirty="0" err="1" smtClean="0">
                <a:solidFill>
                  <a:schemeClr val="tx1"/>
                </a:solidFill>
                <a:latin typeface="Arial" charset="0"/>
              </a:rPr>
              <a:t>развитие,познание</a:t>
            </a:r>
            <a:r>
              <a:rPr lang="ru-RU" i="1" u="sng" dirty="0" smtClean="0">
                <a:solidFill>
                  <a:schemeClr val="tx1"/>
                </a:solidFill>
                <a:latin typeface="Arial" charset="0"/>
              </a:rPr>
              <a:t>) .</a:t>
            </a:r>
          </a:p>
          <a:p>
            <a:pPr marL="457200" indent="-45720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Актуальные проблемы детского развития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1" y="2159715"/>
            <a:ext cx="79928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гиподинамия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(нарушение функций опорно-двигательного аппарата, кровообращения, дыхания, пищеварения)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детские стрессы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(нервные расстройства вследствие отрицательной психологической обстановки в семье, излишнего шума и нервности в детском коллективе)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тревожность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(недостаток эмоциональной поддержки в детском саду и семье, недостаток информации)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89640" cy="2520280"/>
          </a:xfrm>
        </p:spPr>
        <p:txBody>
          <a:bodyPr>
            <a:noAutofit/>
          </a:bodyPr>
          <a:lstStyle/>
          <a:p>
            <a:pPr algn="l"/>
            <a:r>
              <a:rPr lang="ru-RU" sz="2000" b="1" i="1" u="sng" dirty="0" smtClean="0">
                <a:latin typeface="+mn-lt"/>
              </a:rPr>
              <a:t>Здоровье</a:t>
            </a:r>
            <a:r>
              <a:rPr lang="ru-RU" sz="2000" dirty="0" smtClean="0">
                <a:latin typeface="+mn-lt"/>
              </a:rPr>
              <a:t> - состояние полного физического, душевного и социального благополучия, а не только отсутствие болезней или физических дефектов. (ВОЗ)</a:t>
            </a:r>
            <a:endParaRPr lang="ru-RU" sz="2000" dirty="0">
              <a:latin typeface="+mn-lt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3487360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kumimoji="0" lang="ru-RU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технологии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это система мер, включающая взаимосвязь и взаимодействие всех факторов образовательной среды, направленных на формирование и сохранение здоровья ребенка на всех этапах его обучения и развития. (Смирнова Е.О.)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980728"/>
            <a:ext cx="302433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Здоровье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060848"/>
            <a:ext cx="1800200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564904"/>
            <a:ext cx="2160240" cy="6480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психическое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132856"/>
            <a:ext cx="1944216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429000"/>
            <a:ext cx="2304256" cy="864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соматическое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221088"/>
            <a:ext cx="2304256" cy="864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духовное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429000"/>
            <a:ext cx="2520280" cy="864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нравственное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1412776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00192" y="134076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20608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699792" y="2060848"/>
            <a:ext cx="86409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6136" y="2060848"/>
            <a:ext cx="9361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3968" y="213285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83968" y="32849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Основные нормативные документы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704856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lvl="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273-ФЗ  «Об образовании в Российской Федерации» ;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30 августа 2013 г. № 1014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 marL="841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lvl="2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21 ноября 2011 г. N 323-ФЗ                                               «Об основах охраны здоровья граждан в Российской Федерации»;</a:t>
            </a:r>
          </a:p>
          <a:p>
            <a:pPr marL="84138" lvl="2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lvl="2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 2.4.1.3049-13 «Санитарно-эпидемиологические требования к   устройству, содержанию и организации режима работы дошкольных    образовательных организаций», утвержденным постановлением Главного    государственного санитарного врача Российской Федерации от 15 мая       2013 г. N 26 (зарегистрировано Министерством юстиции Российской  Федерации 29 мая 2013 г., регистрационный N 28564);</a:t>
            </a:r>
          </a:p>
          <a:p>
            <a:pPr marL="84138" lvl="2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lvl="2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(Минобрнауки России) от 28 декабря 2010 г. N 2106 «Об утверждении федеральных требований к образовательным учреждениям в части охраны здоровья обучающихся, воспитанников»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Цель: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00FF"/>
                </a:solidFill>
              </a:rPr>
              <a:t>Создание условий для осуществления физического и психического развития ребенка с учетом его возрастных возможностей и индивидуальных особенностей в соответствии с требованиями ФГОС ДО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476672"/>
            <a:ext cx="2736304" cy="1656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Создание условий для осуществления физического и психического развития ребенка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420888"/>
            <a:ext cx="2160240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Предметно-развивающая среда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492896"/>
            <a:ext cx="208823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Коммуникативная среда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2420888"/>
            <a:ext cx="223224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Коррекционно-развивающая среда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3933056"/>
            <a:ext cx="439248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воспитателя со специалистами ДОУ (музыкальный руководитель, инструктор по физической культуре)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5517232"/>
            <a:ext cx="446449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7815562">
            <a:off x="2630394" y="1888494"/>
            <a:ext cx="773635" cy="200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2031397">
            <a:off x="5929568" y="1807590"/>
            <a:ext cx="864096" cy="178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644008" y="220486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716016" y="357301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788024" y="5157192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Задачи: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048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Изучение и внедрение в практику работы новых технологий оздоравливания.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Разработка форм работы с детьми по внедрению здоровьесберегающих технологий в образовательном процессе.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Сенсомоторное развитие детей старшего дошкольного возраста в образовательных областях «Физическое развитие», «Художественно-эстетическое развитие».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469</Words>
  <Application>Microsoft Office PowerPoint</Application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«Здоровьесберегающие аспекты воспитания и развития ребенка в контексте ФГОС ДО» </vt:lpstr>
      <vt:lpstr>Факторы, агрессивно воздействующие на здоровье дошкольника</vt:lpstr>
      <vt:lpstr>Актуальные проблемы детского развития</vt:lpstr>
      <vt:lpstr>Здоровье - состояние полного физического, душевного и социального благополучия, а не только отсутствие болезней или физических дефектов. (ВОЗ)</vt:lpstr>
      <vt:lpstr>Слайд 5</vt:lpstr>
      <vt:lpstr>Основные нормативные документы</vt:lpstr>
      <vt:lpstr>Цель:  Создание условий для осуществления физического и психического развития ребенка с учетом его возрастных возможностей и индивидуальных особенностей в соответствии с требованиями ФГОС ДО</vt:lpstr>
      <vt:lpstr>Слайд 8</vt:lpstr>
      <vt:lpstr>Задачи:</vt:lpstr>
      <vt:lpstr> </vt:lpstr>
      <vt:lpstr>Формирование сенсомоторной координации </vt:lpstr>
      <vt:lpstr>Развитие основных физических качеств</vt:lpstr>
      <vt:lpstr>Слайд 13</vt:lpstr>
      <vt:lpstr>Развитие мелкой моторики на занятиях по художественному творчеству в старшем дошкольном возрасте.</vt:lpstr>
      <vt:lpstr>Формы организации внедрения  здоровье сберегающих технологий в образовательный процесс.</vt:lpstr>
      <vt:lpstr>Предметно- развивающая среда</vt:lpstr>
      <vt:lpstr>Центр художественного творчества</vt:lpstr>
      <vt:lpstr>Центр музыкально – театрализованного творчества</vt:lpstr>
      <vt:lpstr>Работа с родителями</vt:lpstr>
      <vt:lpstr>Слайд 20</vt:lpstr>
      <vt:lpstr>Слайд 21</vt:lpstr>
      <vt:lpstr>Слайд 22</vt:lpstr>
      <vt:lpstr>Слайд 23</vt:lpstr>
      <vt:lpstr>Слайд 24</vt:lpstr>
      <vt:lpstr>Перспектива на будущее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53</cp:revision>
  <dcterms:created xsi:type="dcterms:W3CDTF">2015-01-29T16:40:44Z</dcterms:created>
  <dcterms:modified xsi:type="dcterms:W3CDTF">2015-07-05T20:18:42Z</dcterms:modified>
</cp:coreProperties>
</file>