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61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9" r:id="rId24"/>
    <p:sldId id="278" r:id="rId25"/>
    <p:sldId id="281" r:id="rId26"/>
    <p:sldId id="282" r:id="rId27"/>
    <p:sldId id="283" r:id="rId28"/>
    <p:sldId id="284" r:id="rId29"/>
    <p:sldId id="286" r:id="rId30"/>
    <p:sldId id="287" r:id="rId31"/>
    <p:sldId id="285" r:id="rId32"/>
    <p:sldId id="288" r:id="rId33"/>
    <p:sldId id="289" r:id="rId34"/>
    <p:sldId id="296" r:id="rId35"/>
    <p:sldId id="295" r:id="rId36"/>
    <p:sldId id="294" r:id="rId37"/>
    <p:sldId id="293" r:id="rId38"/>
    <p:sldId id="292" r:id="rId39"/>
    <p:sldId id="291" r:id="rId40"/>
    <p:sldId id="290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8" r:id="rId50"/>
    <p:sldId id="307" r:id="rId51"/>
    <p:sldId id="309" r:id="rId52"/>
    <p:sldId id="310" r:id="rId53"/>
    <p:sldId id="312" r:id="rId54"/>
    <p:sldId id="313" r:id="rId55"/>
    <p:sldId id="311" r:id="rId56"/>
    <p:sldId id="316" r:id="rId57"/>
    <p:sldId id="315" r:id="rId58"/>
    <p:sldId id="314" r:id="rId59"/>
    <p:sldId id="318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5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C19A0-088B-4D9F-8859-8B9972D343EC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5BE3C-6467-4B5B-B2D7-0BD313B77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359080" cy="1828800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 smtClean="0">
                <a:solidFill>
                  <a:srgbClr val="FFFF00"/>
                </a:solidFill>
              </a:rPr>
              <a:t>Тема:    « Школа мяча. Упражнения и игровые задания с мячом на месте»</a:t>
            </a:r>
            <a:r>
              <a:rPr lang="ru-RU" sz="4800" i="1" dirty="0" smtClean="0">
                <a:solidFill>
                  <a:schemeClr val="tx1"/>
                </a:solidFill>
              </a:rPr>
              <a:t/>
            </a:r>
            <a:br>
              <a:rPr lang="ru-RU" sz="4800" i="1" dirty="0" smtClean="0">
                <a:solidFill>
                  <a:schemeClr val="tx1"/>
                </a:solidFill>
              </a:rPr>
            </a:br>
            <a:endParaRPr lang="ru-RU" sz="48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933056"/>
            <a:ext cx="8321403" cy="2215991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урок  </a:t>
            </a:r>
          </a:p>
          <a:p>
            <a:pPr algn="r"/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физической культуры 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СОШ№1985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Ильичева Ю.В 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Апрель 2015г.</a:t>
            </a:r>
          </a:p>
          <a:p>
            <a:endParaRPr lang="ru-RU" dirty="0"/>
          </a:p>
        </p:txBody>
      </p:sp>
      <p:pic>
        <p:nvPicPr>
          <p:cNvPr id="5" name="Рисунок 4" descr="мяч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3813952"/>
            <a:ext cx="4176464" cy="277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36004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Тип урока: </a:t>
            </a:r>
            <a:r>
              <a:rPr lang="ru-RU" sz="2800" dirty="0" smtClean="0">
                <a:solidFill>
                  <a:schemeClr val="bg1"/>
                </a:solidFill>
              </a:rPr>
              <a:t>комбинированный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Метод ведения урока: </a:t>
            </a:r>
            <a:r>
              <a:rPr lang="ru-RU" sz="2800" dirty="0" smtClean="0">
                <a:solidFill>
                  <a:schemeClr val="bg1"/>
                </a:solidFill>
              </a:rPr>
              <a:t>фронтальный;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Методы обучения: </a:t>
            </a:r>
            <a:r>
              <a:rPr lang="ru-RU" sz="2800" dirty="0" smtClean="0">
                <a:solidFill>
                  <a:schemeClr val="bg1"/>
                </a:solidFill>
              </a:rPr>
              <a:t>беседа, рассказ, объяснение, игра, упражнения, указания, исправление ошибок, команды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68960"/>
            <a:ext cx="7999040" cy="338437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Технологии, использованные на уроке: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bg1"/>
                </a:solidFill>
              </a:rPr>
              <a:t>-технология создания ситуации успеха, 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-технология развития творческой деятельности,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-технологии продуктивного обучения: использование оптимальных форм организации деятельности учащихся для решения поставленных задач (индивидуальные, парные, групповые),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-игровая технология (относится к педагогической ), в основе которой активизация и интенсификация деятельности учащихся (т.е. во время игр дети учатся и  учат других  и активизируются. По автору Г.К. </a:t>
            </a:r>
            <a:r>
              <a:rPr lang="ru-RU" sz="2800" dirty="0" err="1" smtClean="0">
                <a:solidFill>
                  <a:schemeClr val="bg1"/>
                </a:solidFill>
              </a:rPr>
              <a:t>Селевко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</a:t>
            </a:r>
            <a:r>
              <a:rPr lang="ru-RU" sz="2800" dirty="0" err="1" smtClean="0">
                <a:solidFill>
                  <a:schemeClr val="bg1"/>
                </a:solidFill>
              </a:rPr>
              <a:t>здоровьесберегающие</a:t>
            </a:r>
            <a:r>
              <a:rPr lang="ru-RU" sz="2800" dirty="0" smtClean="0">
                <a:solidFill>
                  <a:schemeClr val="bg1"/>
                </a:solidFill>
              </a:rPr>
              <a:t> технологии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6415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</a:rPr>
              <a:t>Приемы, использованные на уроке: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bg1"/>
                </a:solidFill>
              </a:rPr>
              <a:t>-эмоциональная разгрузка;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-рефлексия;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-сюжетные игры;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-прием «Поменяемся местами»;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-работа с ассоциациями;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-детские импровизации;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-парная, групповая работа;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2507704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rgbClr val="FF0000"/>
                </a:solidFill>
              </a:rPr>
              <a:t>Подготовительная часть урока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5-04-08 16-43-13 Скриншот экран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9503" y="476672"/>
            <a:ext cx="8799129" cy="604867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5-04-08 16-47-29 Скриншот экран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8745" y="764704"/>
            <a:ext cx="8925255" cy="48207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5-04-08 16-49-47 Скриншот экран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8131" y="1196752"/>
            <a:ext cx="8879102" cy="361699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79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6600" y="692696"/>
            <a:ext cx="8687401" cy="577619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7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6600" y="692696"/>
            <a:ext cx="8687401" cy="577619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8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4900" y="908720"/>
            <a:ext cx="8362501" cy="556017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5024" cy="55446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/>
              </a:rPr>
              <a:t>Класс:  </a:t>
            </a:r>
            <a:r>
              <a:rPr lang="ru-RU" sz="3200" dirty="0" smtClean="0">
                <a:solidFill>
                  <a:schemeClr val="bg1"/>
                </a:solidFill>
                <a:effectLst/>
              </a:rPr>
              <a:t>2 «Г»</a:t>
            </a:r>
            <a:br>
              <a:rPr lang="ru-RU" sz="3200" dirty="0" smtClean="0">
                <a:solidFill>
                  <a:schemeClr val="bg1"/>
                </a:solidFill>
                <a:effectLst/>
              </a:rPr>
            </a:br>
            <a:r>
              <a:rPr lang="ru-RU" sz="3200" dirty="0" smtClean="0">
                <a:solidFill>
                  <a:srgbClr val="FFFF00"/>
                </a:solidFill>
                <a:effectLst/>
              </a:rPr>
              <a:t>Цель урока: </a:t>
            </a:r>
            <a:r>
              <a:rPr lang="ru-RU" sz="3200" dirty="0" smtClean="0">
                <a:solidFill>
                  <a:schemeClr val="bg1"/>
                </a:solidFill>
                <a:effectLst/>
              </a:rPr>
              <a:t>содействие укреплению здоровья, физическому развитию учащихся; учить самостоятельно составлять и  выполнять упражнения с мячом  на месте под счет (под музыкальное сопровождение)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>
                <a:solidFill>
                  <a:srgbClr val="FFFF00"/>
                </a:solidFill>
              </a:rPr>
              <a:t>Инвентарь и оборудование: </a:t>
            </a:r>
            <a:r>
              <a:rPr lang="ru-RU" sz="3100" dirty="0" smtClean="0">
                <a:solidFill>
                  <a:schemeClr val="bg1"/>
                </a:solidFill>
              </a:rPr>
              <a:t>магнитофон, диски с записями, 14 больших мячей, альбомные листы, цветные карандаши</a:t>
            </a: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Место проведения: </a:t>
            </a:r>
            <a:r>
              <a:rPr lang="ru-RU" sz="3100" dirty="0" smtClean="0">
                <a:solidFill>
                  <a:schemeClr val="bg1"/>
                </a:solidFill>
              </a:rPr>
              <a:t>спортивный зал</a:t>
            </a: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8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8300" y="692696"/>
            <a:ext cx="8687401" cy="577619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7664" y="836711"/>
            <a:ext cx="8470800" cy="563218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8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070" y="692696"/>
            <a:ext cx="8687401" cy="577619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Основная часть урока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5-04-08 17-02-57 Скриншот экран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548680"/>
            <a:ext cx="8751163" cy="563840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5-04-08 17-04-49 Скриншот экран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513" y="1196752"/>
            <a:ext cx="8967786" cy="385626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5-04-08 17-06-55 Скриншот экран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414" y="548680"/>
            <a:ext cx="8737631" cy="564722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15-04-08 17-50-20 Скриншот экран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613347"/>
            <a:ext cx="9144001" cy="479685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8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788" y="706763"/>
            <a:ext cx="8687401" cy="577619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8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4900" y="836712"/>
            <a:ext cx="8470801" cy="563218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533400" y="4293096"/>
            <a:ext cx="6774904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>
                <a:solidFill>
                  <a:srgbClr val="FF0000"/>
                </a:solidFill>
              </a:rPr>
              <a:t>Задачи для учителя: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solidFill>
                  <a:srgbClr val="FFFF00"/>
                </a:solidFill>
              </a:rPr>
              <a:t>Образовательный аспект: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bg1"/>
                </a:solidFill>
              </a:rPr>
              <a:t>- совершенствование комплекса общеразвивающих упражнений под музыкальное сопровождение;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совершенствование навыков владения мячом;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формирование у детей  музыкально – двигательных умений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совершенствовать умения и навыки в ходьбе, беге, прыжках;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совершенствование умения работать  в парах, группах;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формировать навыки правильной осанки при статических положениях и передвижениях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8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9670" y="836712"/>
            <a:ext cx="8470801" cy="563218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8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6600" y="620688"/>
            <a:ext cx="8795700" cy="584820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8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3378" y="764704"/>
            <a:ext cx="8579101" cy="570418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86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691784"/>
            <a:ext cx="8496944" cy="56495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8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8788" y="620688"/>
            <a:ext cx="8795700" cy="584820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8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078" y="692696"/>
            <a:ext cx="8687401" cy="577619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8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1370" y="764704"/>
            <a:ext cx="8579101" cy="570418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887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81122"/>
            <a:ext cx="4644008" cy="3087771"/>
          </a:xfrm>
          <a:prstGeom prst="rect">
            <a:avLst/>
          </a:prstGeom>
        </p:spPr>
      </p:pic>
      <p:pic>
        <p:nvPicPr>
          <p:cNvPr id="5" name="Рисунок 4" descr="DSC_887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03699" y="260648"/>
            <a:ext cx="4223702" cy="2808312"/>
          </a:xfrm>
          <a:prstGeom prst="rect">
            <a:avLst/>
          </a:prstGeom>
        </p:spPr>
      </p:pic>
      <p:pic>
        <p:nvPicPr>
          <p:cNvPr id="6" name="Рисунок 5" descr="DSC_887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60648"/>
            <a:ext cx="4572000" cy="3039893"/>
          </a:xfrm>
          <a:prstGeom prst="rect">
            <a:avLst/>
          </a:prstGeom>
        </p:spPr>
      </p:pic>
      <p:pic>
        <p:nvPicPr>
          <p:cNvPr id="7" name="Рисунок 6" descr="DSC_88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80300" y="3501008"/>
            <a:ext cx="4463700" cy="296788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8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771454"/>
            <a:ext cx="8568951" cy="569744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620688"/>
            <a:ext cx="8676456" cy="57689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1048" cy="292149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i="1" dirty="0" smtClean="0">
                <a:solidFill>
                  <a:srgbClr val="FFFF00"/>
                </a:solidFill>
              </a:rPr>
              <a:t>Развивающий аспект:</a:t>
            </a:r>
            <a:r>
              <a:rPr lang="ru-RU" sz="2800" i="1" dirty="0" smtClean="0">
                <a:solidFill>
                  <a:srgbClr val="FFFF00"/>
                </a:solidFill>
              </a:rPr>
              <a:t/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bg1"/>
                </a:solidFill>
              </a:rPr>
              <a:t>- развитие физических качеств, двигательной активности учащихся,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развитие ритмичности, музыкальности, артистичности, эмоциональной выразительности;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развитие реакции, памяти, внимания; ловкости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89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140968"/>
            <a:ext cx="5148064" cy="3422915"/>
          </a:xfrm>
          <a:prstGeom prst="rect">
            <a:avLst/>
          </a:prstGeom>
        </p:spPr>
      </p:pic>
      <p:pic>
        <p:nvPicPr>
          <p:cNvPr id="5" name="Рисунок 4" descr="DSC_89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40152" y="2348880"/>
            <a:ext cx="2952107" cy="1962837"/>
          </a:xfrm>
          <a:prstGeom prst="rect">
            <a:avLst/>
          </a:prstGeom>
        </p:spPr>
      </p:pic>
      <p:pic>
        <p:nvPicPr>
          <p:cNvPr id="6" name="Рисунок 5" descr="DSC_89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476672"/>
            <a:ext cx="4824536" cy="320780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7664" y="836711"/>
            <a:ext cx="8470800" cy="563218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763792"/>
            <a:ext cx="8580473" cy="570510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867207"/>
            <a:ext cx="8424936" cy="560168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240" y="980728"/>
            <a:ext cx="8254200" cy="548816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9999" y="668036"/>
            <a:ext cx="8724490" cy="580085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2256" y="980727"/>
            <a:ext cx="8254200" cy="548816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Заключительная часть урока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5-04-08 17-53-03 Скриншот экран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328" y="836712"/>
            <a:ext cx="8897458" cy="44544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145632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 smtClean="0">
                <a:solidFill>
                  <a:srgbClr val="FFFF00"/>
                </a:solidFill>
              </a:rPr>
              <a:t>Воспитательный аспект: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bg1"/>
                </a:solidFill>
              </a:rPr>
              <a:t>- воспитание морально-волевых качеств;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формирование навыков культуры поведения, общения в коллективе;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воспитание устойчивого интереса и привычки к систематическим занятиям физической культуре;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воспитание в детях стремление к творческому самовыражению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89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345C1"/>
                </a:solidFill>
              </a:rPr>
              <a:t>Спасибо за внимание!</a:t>
            </a:r>
            <a:endParaRPr lang="ru-RU" sz="5400" dirty="0">
              <a:solidFill>
                <a:srgbClr val="F345C1"/>
              </a:solidFill>
            </a:endParaRPr>
          </a:p>
        </p:txBody>
      </p:sp>
      <p:pic>
        <p:nvPicPr>
          <p:cNvPr id="4" name="Рисунок 3" descr="DSC_8958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2132856"/>
            <a:ext cx="8265948" cy="446449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639000" cy="619268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Задачи для учащихся: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bg1"/>
                </a:solidFill>
              </a:rPr>
              <a:t>- совершенствовать умения и навыки в ходьбе, беге, прыжках, владения мячом, развивать физические качества;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освоить новые упражнения в беговой разминке;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-научиться составлять комплекс упражнений на счет от 1до 8, соединять несколько восьмерок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научиться работать в паре, группе, развивать коммуникативные способности;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развивать память, внимание;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проанализировать свою работу на уроке;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соблюдать технику безопасности на уроке.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468052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Формируемые УУД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Предметные: </a:t>
            </a:r>
            <a:r>
              <a:rPr lang="ru-RU" sz="2800" dirty="0" smtClean="0">
                <a:solidFill>
                  <a:schemeClr val="bg1"/>
                </a:solidFill>
              </a:rPr>
              <a:t>иметь углубленное представление о составлении комплекса упражнений с мячом, организовывать </a:t>
            </a:r>
            <a:r>
              <a:rPr lang="ru-RU" sz="2800" dirty="0" err="1" smtClean="0">
                <a:solidFill>
                  <a:schemeClr val="bg1"/>
                </a:solidFill>
              </a:rPr>
              <a:t>здоровьесберегающую</a:t>
            </a:r>
            <a:r>
              <a:rPr lang="ru-RU" sz="2800" dirty="0" smtClean="0">
                <a:solidFill>
                  <a:schemeClr val="bg1"/>
                </a:solidFill>
              </a:rPr>
              <a:t> жизнедеятельность с помощью игровых упражнений и подвижной игры «Ловля мартышек»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525658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Метапредметные: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принимать и сохранять цели и задачи учебной деятельности, находить средства ее осуществления, определять наиболее эффективные способы достижения результата, договариваться о распределении функций и  ролей в совместной деятельности, адекватно оценивать свое поведение и поведение окружающих, конструктивно разрешать конфликты посредством учета интересов сторон и сотрудничества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494116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Личностные: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развитие адекватной мотивации учебной деятельности и осознание личностного смысла учения, принятие и освоение социальной роли обучающегося, развитие этических чувств, доброжелательности и </a:t>
            </a:r>
            <a:r>
              <a:rPr lang="ru-RU" sz="2800" dirty="0" err="1" smtClean="0">
                <a:solidFill>
                  <a:schemeClr val="bg1"/>
                </a:solidFill>
              </a:rPr>
              <a:t>эмоцианально-нравственной</a:t>
            </a:r>
            <a:r>
              <a:rPr lang="ru-RU" sz="2800" dirty="0" smtClean="0">
                <a:solidFill>
                  <a:schemeClr val="bg1"/>
                </a:solidFill>
              </a:rPr>
              <a:t> отзывчивости, самостоятельности и личной ответственности за свои поступки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76</Words>
  <Application>Microsoft Office PowerPoint</Application>
  <PresentationFormat>Экран (4:3)</PresentationFormat>
  <Paragraphs>21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Поток</vt:lpstr>
      <vt:lpstr>Тема:    « Школа мяча. Упражнения и игровые задания с мячом на месте» </vt:lpstr>
      <vt:lpstr>Класс:  2 «Г» Цель урока: содействие укреплению здоровья, физическому развитию учащихся; учить самостоятельно составлять и  выполнять упражнения с мячом  на месте под счет (под музыкальное сопровождение) Инвентарь и оборудование: магнитофон, диски с записями, 14 больших мячей, альбомные листы, цветные карандаши Место проведения: спортивный зал   </vt:lpstr>
      <vt:lpstr>Задачи для учителя: Образовательный аспект: - совершенствование комплекса общеразвивающих упражнений под музыкальное сопровождение; - совершенствование навыков владения мячом; - формирование у детей  музыкально – двигательных умений  - совершенствовать умения и навыки в ходьбе, беге, прыжках; - совершенствование умения работать  в парах, группах; - формировать навыки правильной осанки при статических положениях и передвижениях </vt:lpstr>
      <vt:lpstr>Развивающий аспект:  - развитие физических качеств, двигательной активности учащихся,  - развитие ритмичности, музыкальности, артистичности, эмоциональной выразительности; - развитие реакции, памяти, внимания; ловкости </vt:lpstr>
      <vt:lpstr>Воспитательный аспект: - воспитание морально-волевых качеств; - формирование навыков культуры поведения, общения в коллективе; - воспитание устойчивого интереса и привычки к систематическим занятиям физической культуре; - воспитание в детях стремление к творческому самовыражению </vt:lpstr>
      <vt:lpstr>Задачи для учащихся: - совершенствовать умения и навыки в ходьбе, беге, прыжках, владения мячом, развивать физические качества;  - освоить новые упражнения в беговой разминке; -научиться составлять комплекс упражнений на счет от 1до 8, соединять несколько восьмерок - научиться работать в паре, группе, развивать коммуникативные способности; - развивать память, внимание;  - проанализировать свою работу на уроке;  - соблюдать технику безопасности на уроке.  </vt:lpstr>
      <vt:lpstr>Формируемые УУД  Предметные: иметь углубленное представление о составлении комплекса упражнений с мячом, организовывать здоровьесберегающую жизнедеятельность с помощью игровых упражнений и подвижной игры «Ловля мартышек» </vt:lpstr>
      <vt:lpstr>Метапредметные:  принимать и сохранять цели и задачи учебной деятельности, находить средства ее осуществления, определять наиболее эффективные способы достижения результата, договариваться о распределении функций и  ролей в совместной деятельности, адекватно оценивать свое поведение и поведение окружающих, конструктивно разрешать конфликты посредством учета интересов сторон и сотрудничества </vt:lpstr>
      <vt:lpstr>  Личностные:  развитие адекватной мотивации учебной деятельности и осознание личностного смысла учения, принятие и освоение социальной роли обучающегося, развитие этических чувств, доброжелательности и эмоцианально-нравственной отзывчивости, самостоятельности и личной ответственности за свои поступки </vt:lpstr>
      <vt:lpstr>Тип урока: комбинированный Метод ведения урока: фронтальный; Методы обучения: беседа, рассказ, объяснение, игра, упражнения, указания, исправление ошибок, команды  </vt:lpstr>
      <vt:lpstr> Технологии, использованные на уроке:  -технология создания ситуации успеха,   -технология развития творческой деятельности,  -технологии продуктивного обучения: использование оптимальных форм организации деятельности учащихся для решения поставленных задач (индивидуальные, парные, групповые), -игровая технология (относится к педагогической ), в основе которой активизация и интенсификация деятельности учащихся (т.е. во время игр дети учатся и  учат других  и активизируются. По автору Г.К. Селевко) -здоровьесберегающие технологии </vt:lpstr>
      <vt:lpstr>Приемы, использованные на уроке:  -эмоциональная разгрузка;  -рефлексия;  -сюжетные игры;  -прием «Поменяемся местами»;  -работа с ассоциациями;  -детские импровизации;  -парная, групповая работа; </vt:lpstr>
      <vt:lpstr>Подготовительная часть урока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Основная часть урока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Заключительная часть урока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74</cp:revision>
  <dcterms:created xsi:type="dcterms:W3CDTF">2015-04-07T16:22:23Z</dcterms:created>
  <dcterms:modified xsi:type="dcterms:W3CDTF">2015-08-13T18:42:39Z</dcterms:modified>
</cp:coreProperties>
</file>