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6" r:id="rId2"/>
    <p:sldId id="256" r:id="rId3"/>
    <p:sldId id="298" r:id="rId4"/>
    <p:sldId id="257" r:id="rId5"/>
    <p:sldId id="297" r:id="rId6"/>
    <p:sldId id="259" r:id="rId7"/>
    <p:sldId id="299" r:id="rId8"/>
    <p:sldId id="30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r>
              <a:rPr lang="ru-RU" sz="1400">
                <a:solidFill>
                  <a:schemeClr val="tx2"/>
                </a:solidFill>
              </a:rPr>
              <a:t>Сравнение</a:t>
            </a:r>
            <a:r>
              <a:rPr lang="ru-RU" sz="1400" baseline="0">
                <a:solidFill>
                  <a:schemeClr val="tx2"/>
                </a:solidFill>
              </a:rPr>
              <a:t> данных на начало и конец игры</a:t>
            </a:r>
            <a:endParaRPr lang="ru-RU" sz="1400">
              <a:solidFill>
                <a:schemeClr val="tx2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0"/>
          <c:order val="0"/>
          <c:cat>
            <c:strRef>
              <c:f>Лист1!$A$13:$A$21</c:f>
              <c:strCache>
                <c:ptCount val="9"/>
                <c:pt idx="0">
                  <c:v>полиция</c:v>
                </c:pt>
                <c:pt idx="1">
                  <c:v>магазин</c:v>
                </c:pt>
                <c:pt idx="2">
                  <c:v>парикмахерская</c:v>
                </c:pt>
                <c:pt idx="3">
                  <c:v>семья</c:v>
                </c:pt>
                <c:pt idx="4">
                  <c:v>поликлиника</c:v>
                </c:pt>
                <c:pt idx="5">
                  <c:v>стройка</c:v>
                </c:pt>
                <c:pt idx="6">
                  <c:v>автосервис</c:v>
                </c:pt>
                <c:pt idx="7">
                  <c:v>кафе</c:v>
                </c:pt>
                <c:pt idx="8">
                  <c:v>почта</c:v>
                </c:pt>
              </c:strCache>
            </c:strRef>
          </c:cat>
          <c:val>
            <c:numRef>
              <c:f>Лист1!$B$13:$B$21</c:f>
              <c:numCache>
                <c:formatCode>General</c:formatCode>
                <c:ptCount val="9"/>
                <c:pt idx="0">
                  <c:v>5</c:v>
                </c:pt>
                <c:pt idx="1">
                  <c:v>13</c:v>
                </c:pt>
                <c:pt idx="2">
                  <c:v>5</c:v>
                </c:pt>
                <c:pt idx="3">
                  <c:v>26</c:v>
                </c:pt>
                <c:pt idx="4">
                  <c:v>11</c:v>
                </c:pt>
                <c:pt idx="5">
                  <c:v>16</c:v>
                </c:pt>
                <c:pt idx="6">
                  <c:v>13</c:v>
                </c:pt>
                <c:pt idx="7">
                  <c:v>11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cat>
            <c:strRef>
              <c:f>Лист1!$A$13:$A$21</c:f>
              <c:strCache>
                <c:ptCount val="9"/>
                <c:pt idx="0">
                  <c:v>полиция</c:v>
                </c:pt>
                <c:pt idx="1">
                  <c:v>магазин</c:v>
                </c:pt>
                <c:pt idx="2">
                  <c:v>парикмахерская</c:v>
                </c:pt>
                <c:pt idx="3">
                  <c:v>семья</c:v>
                </c:pt>
                <c:pt idx="4">
                  <c:v>поликлиника</c:v>
                </c:pt>
                <c:pt idx="5">
                  <c:v>стройка</c:v>
                </c:pt>
                <c:pt idx="6">
                  <c:v>автосервис</c:v>
                </c:pt>
                <c:pt idx="7">
                  <c:v>кафе</c:v>
                </c:pt>
                <c:pt idx="8">
                  <c:v>почта</c:v>
                </c:pt>
              </c:strCache>
            </c:strRef>
          </c:cat>
          <c:val>
            <c:numRef>
              <c:f>Лист1!$C$13:$C$21</c:f>
              <c:numCache>
                <c:formatCode>General</c:formatCode>
                <c:ptCount val="9"/>
                <c:pt idx="0">
                  <c:v>4</c:v>
                </c:pt>
                <c:pt idx="1">
                  <c:v>11</c:v>
                </c:pt>
                <c:pt idx="2">
                  <c:v>5</c:v>
                </c:pt>
                <c:pt idx="3">
                  <c:v>23</c:v>
                </c:pt>
                <c:pt idx="4">
                  <c:v>10</c:v>
                </c:pt>
                <c:pt idx="5">
                  <c:v>14</c:v>
                </c:pt>
                <c:pt idx="6">
                  <c:v>12</c:v>
                </c:pt>
                <c:pt idx="7">
                  <c:v>10</c:v>
                </c:pt>
                <c:pt idx="8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66464"/>
        <c:axId val="93035840"/>
        <c:axId val="94290560"/>
      </c:area3DChart>
      <c:catAx>
        <c:axId val="32766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C00000"/>
                </a:solidFill>
              </a:defRPr>
            </a:pPr>
            <a:endParaRPr lang="ru-RU"/>
          </a:p>
        </c:txPr>
        <c:crossAx val="93035840"/>
        <c:crosses val="autoZero"/>
        <c:auto val="1"/>
        <c:lblAlgn val="ctr"/>
        <c:lblOffset val="100"/>
        <c:noMultiLvlLbl val="0"/>
      </c:catAx>
      <c:valAx>
        <c:axId val="93035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766464"/>
        <c:crosses val="autoZero"/>
        <c:crossBetween val="midCat"/>
      </c:valAx>
      <c:serAx>
        <c:axId val="94290560"/>
        <c:scaling>
          <c:orientation val="minMax"/>
        </c:scaling>
        <c:delete val="0"/>
        <c:axPos val="b"/>
        <c:majorTickMark val="out"/>
        <c:minorTickMark val="none"/>
        <c:tickLblPos val="nextTo"/>
        <c:crossAx val="93035840"/>
        <c:crosses val="autoZero"/>
      </c:serAx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accent6">
        <a:lumMod val="20000"/>
        <a:lumOff val="8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2"/>
                </a:solidFill>
              </a:defRPr>
            </a:pPr>
            <a:r>
              <a:rPr lang="ru-RU" sz="1400">
                <a:solidFill>
                  <a:schemeClr val="accent2">
                    <a:lumMod val="50000"/>
                  </a:schemeClr>
                </a:solidFill>
              </a:rPr>
              <a:t>Предпочитаемые</a:t>
            </a:r>
            <a:r>
              <a:rPr lang="ru-RU" sz="1400" baseline="0">
                <a:solidFill>
                  <a:schemeClr val="accent2">
                    <a:lumMod val="50000"/>
                  </a:schemeClr>
                </a:solidFill>
              </a:rPr>
              <a:t> с/р игры на конец деятельности</a:t>
            </a:r>
            <a:endParaRPr lang="ru-RU" sz="1400">
              <a:solidFill>
                <a:schemeClr val="accent2">
                  <a:lumMod val="50000"/>
                </a:schemeClr>
              </a:solidFill>
            </a:endParaRPr>
          </a:p>
        </c:rich>
      </c:tx>
      <c:layout/>
      <c:overlay val="0"/>
      <c:spPr>
        <a:solidFill>
          <a:schemeClr val="accent1">
            <a:lumMod val="20000"/>
            <a:lumOff val="80000"/>
          </a:schemeClr>
        </a:solidFill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5E-2"/>
          <c:y val="0.14075129910681428"/>
          <c:w val="0.62834864391951006"/>
          <c:h val="0.82921973536518312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Лист1!$A$27:$A$35</c:f>
              <c:strCache>
                <c:ptCount val="9"/>
                <c:pt idx="0">
                  <c:v>полиция</c:v>
                </c:pt>
                <c:pt idx="1">
                  <c:v>магазин</c:v>
                </c:pt>
                <c:pt idx="2">
                  <c:v>парикмахерская</c:v>
                </c:pt>
                <c:pt idx="3">
                  <c:v>семья</c:v>
                </c:pt>
                <c:pt idx="4">
                  <c:v>поликлиника</c:v>
                </c:pt>
                <c:pt idx="5">
                  <c:v>стройка</c:v>
                </c:pt>
                <c:pt idx="6">
                  <c:v>автосервис</c:v>
                </c:pt>
                <c:pt idx="7">
                  <c:v>кафе</c:v>
                </c:pt>
                <c:pt idx="8">
                  <c:v>почта</c:v>
                </c:pt>
              </c:strCache>
            </c:strRef>
          </c:cat>
          <c:val>
            <c:numRef>
              <c:f>Лист1!$B$27:$B$35</c:f>
              <c:numCache>
                <c:formatCode>General</c:formatCode>
                <c:ptCount val="9"/>
                <c:pt idx="0">
                  <c:v>4</c:v>
                </c:pt>
                <c:pt idx="1">
                  <c:v>11</c:v>
                </c:pt>
                <c:pt idx="2">
                  <c:v>5</c:v>
                </c:pt>
                <c:pt idx="3">
                  <c:v>23</c:v>
                </c:pt>
                <c:pt idx="4">
                  <c:v>10</c:v>
                </c:pt>
                <c:pt idx="5">
                  <c:v>14</c:v>
                </c:pt>
                <c:pt idx="6">
                  <c:v>12</c:v>
                </c:pt>
                <c:pt idx="7">
                  <c:v>10</c:v>
                </c:pt>
                <c:pt idx="8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229232533484976"/>
          <c:y val="0.19988223534807406"/>
          <c:w val="0.25781457427517468"/>
          <c:h val="0.69362268997101362"/>
        </c:manualLayout>
      </c:layout>
      <c:overlay val="0"/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1400">
                <a:solidFill>
                  <a:schemeClr val="tx2">
                    <a:lumMod val="75000"/>
                  </a:schemeClr>
                </a:solidFill>
              </a:rPr>
              <a:t>Предпочитаемые</a:t>
            </a:r>
            <a:r>
              <a:rPr lang="ru-RU" sz="1400" baseline="0">
                <a:solidFill>
                  <a:schemeClr val="tx2">
                    <a:lumMod val="75000"/>
                  </a:schemeClr>
                </a:solidFill>
              </a:rPr>
              <a:t> с/р игры на начало деятельности</a:t>
            </a:r>
            <a:endParaRPr lang="ru-RU" sz="1400">
              <a:solidFill>
                <a:schemeClr val="tx2">
                  <a:lumMod val="75000"/>
                </a:schemeClr>
              </a:solidFill>
            </a:endParaRPr>
          </a:p>
        </c:rich>
      </c:tx>
      <c:layout/>
      <c:overlay val="0"/>
      <c:spPr>
        <a:solidFill>
          <a:schemeClr val="accent2">
            <a:lumMod val="40000"/>
            <a:lumOff val="60000"/>
          </a:schemeClr>
        </a:solidFill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834208223972004E-2"/>
          <c:y val="0.25917213473315831"/>
          <c:w val="0.66612467191601055"/>
          <c:h val="0.67693350831146104"/>
        </c:manualLayout>
      </c:layout>
      <c:pie3DChart>
        <c:varyColors val="1"/>
        <c:ser>
          <c:idx val="0"/>
          <c:order val="0"/>
          <c:explosion val="25"/>
          <c:dLbls>
            <c:dLbl>
              <c:idx val="5"/>
              <c:layout>
                <c:manualLayout>
                  <c:x val="4.7222222222222235E-2"/>
                  <c:y val="5.55555555555555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Лист1!$A$13:$A$21</c:f>
              <c:strCache>
                <c:ptCount val="9"/>
                <c:pt idx="0">
                  <c:v>полиция</c:v>
                </c:pt>
                <c:pt idx="1">
                  <c:v>магазин</c:v>
                </c:pt>
                <c:pt idx="2">
                  <c:v>парикмахерская</c:v>
                </c:pt>
                <c:pt idx="3">
                  <c:v>семья</c:v>
                </c:pt>
                <c:pt idx="4">
                  <c:v>поликлиника</c:v>
                </c:pt>
                <c:pt idx="5">
                  <c:v>стройка</c:v>
                </c:pt>
                <c:pt idx="6">
                  <c:v>автосервис</c:v>
                </c:pt>
                <c:pt idx="7">
                  <c:v>кафе</c:v>
                </c:pt>
                <c:pt idx="8">
                  <c:v>почта</c:v>
                </c:pt>
              </c:strCache>
            </c:strRef>
          </c:cat>
          <c:val>
            <c:numRef>
              <c:f>Лист1!$B$13:$B$21</c:f>
              <c:numCache>
                <c:formatCode>General</c:formatCode>
                <c:ptCount val="9"/>
                <c:pt idx="0">
                  <c:v>5</c:v>
                </c:pt>
                <c:pt idx="1">
                  <c:v>13</c:v>
                </c:pt>
                <c:pt idx="2">
                  <c:v>5</c:v>
                </c:pt>
                <c:pt idx="3">
                  <c:v>26</c:v>
                </c:pt>
                <c:pt idx="4">
                  <c:v>11</c:v>
                </c:pt>
                <c:pt idx="5">
                  <c:v>16</c:v>
                </c:pt>
                <c:pt idx="6">
                  <c:v>13</c:v>
                </c:pt>
                <c:pt idx="7">
                  <c:v>11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72279308836395439"/>
          <c:y val="0.20679431146828228"/>
          <c:w val="0.24109580052493437"/>
          <c:h val="0.66973753280839898"/>
        </c:manualLayout>
      </c:layout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415F55-E573-4716-99BC-C84643DC7AFF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5B873F-2DC5-4308-87BA-3EF848E7037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p=2&amp;text=%D0%BF%D0%BE%D1%87%D1%82%D0%B0%20%D0%A0%D0%BE%D1%81%D1%81%D0%B8%D0%B8&amp;fp=2&amp;pos=78&amp;uinfo=ww-1263-wh-884-fw-1038-fh-598-pd-1&amp;rpt=simage&amp;img_url=http://pics.top.rbc.ru/top_pics/uniora/23/1364571544_0323.1000x800.jpe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hqoboi.com/img/other_/door-1.jpg"/>
          <p:cNvPicPr>
            <a:picLocks noChangeAspect="1" noChangeArrowheads="1"/>
          </p:cNvPicPr>
          <p:nvPr/>
        </p:nvPicPr>
        <p:blipFill rotWithShape="1">
          <a:blip r:embed="rId2"/>
          <a:srcRect l="41830"/>
          <a:stretch/>
        </p:blipFill>
        <p:spPr bwMode="auto">
          <a:xfrm>
            <a:off x="3404794" y="548680"/>
            <a:ext cx="3410796" cy="5976664"/>
          </a:xfrm>
          <a:prstGeom prst="rect">
            <a:avLst/>
          </a:prstGeom>
          <a:noFill/>
        </p:spPr>
      </p:pic>
      <p:pic>
        <p:nvPicPr>
          <p:cNvPr id="6" name="Picture 2" descr="http://www.hqoboi.com/img/other_/door-1.jpg"/>
          <p:cNvPicPr>
            <a:picLocks noChangeAspect="1" noChangeArrowheads="1"/>
          </p:cNvPicPr>
          <p:nvPr/>
        </p:nvPicPr>
        <p:blipFill rotWithShape="1">
          <a:blip r:embed="rId2"/>
          <a:srcRect r="55651"/>
          <a:stretch/>
        </p:blipFill>
        <p:spPr bwMode="auto">
          <a:xfrm flipH="1">
            <a:off x="3458736" y="548680"/>
            <a:ext cx="3344318" cy="5860178"/>
          </a:xfrm>
          <a:prstGeom prst="rect">
            <a:avLst/>
          </a:prstGeom>
          <a:noFill/>
        </p:spPr>
      </p:pic>
      <p:pic>
        <p:nvPicPr>
          <p:cNvPr id="4" name="Picture 2" descr="http://www.hqoboi.com/img/other_/doo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78010"/>
            <a:ext cx="6641453" cy="6605604"/>
          </a:xfrm>
          <a:prstGeom prst="rect">
            <a:avLst/>
          </a:prstGeom>
          <a:noFill/>
        </p:spPr>
      </p:pic>
      <p:pic>
        <p:nvPicPr>
          <p:cNvPr id="7" name="Picture 4" descr="http://1.bp.blogspot.com/-QKlWOVxQutE/UKC-IhsM0CI/AAAAAAAAA7E/jxjp3bwZ9Jo/s1600/imagesCA9NCJ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686244"/>
            <a:ext cx="3293884" cy="5389135"/>
          </a:xfrm>
          <a:prstGeom prst="rect">
            <a:avLst/>
          </a:prstGeom>
          <a:noFill/>
        </p:spPr>
      </p:pic>
      <p:pic>
        <p:nvPicPr>
          <p:cNvPr id="8" name="Picture 4" descr="http://upload.wikimedia.org/wikipedia/ru/archive/1/15/20090605142656!50_%D0%BB%D0%B5%D1%82_%D1%81%D0%BE%D0%B2_%D0%BC%D0%B0%D1%80%D0%BA_%D0%BA%D0%BE%D0%BD%D0%B2%D0%B5%D1%80%D1%82%D1%83_19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62862">
            <a:off x="861910" y="804165"/>
            <a:ext cx="3484417" cy="25649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0955700">
            <a:off x="2612975" y="1430458"/>
            <a:ext cx="1831111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Почта. 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Вчера- сегодня-завтра»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219200" y="2132856"/>
            <a:ext cx="6858000" cy="274394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Сюжетно-ролевая игра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как форма реализации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системно-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деятельностного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подхода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  старших дошкольников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219200" y="4941168"/>
            <a:ext cx="6858000" cy="122413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Воспитатель ГБДОУ№32 Пушкинского района</a:t>
            </a: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Шерстунова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Марина Геннадьевна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2014 год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0" name="Picture 6" descr="http://pics.top.rbc.ru/top_pics/uniora/23/1364571544_0323.1000x800.jpe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21558" r="7328" b="23352"/>
          <a:stretch/>
        </p:blipFill>
        <p:spPr bwMode="auto">
          <a:xfrm>
            <a:off x="5436096" y="164640"/>
            <a:ext cx="3597486" cy="188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Марина\Desktop\почта\69260011701816bc1a94f966e5abf7a5f9ce99161d_b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1314"/>
            <a:ext cx="1779055" cy="164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esktop\почта\f6234242ab2c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087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59836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Актуальность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040" y="1412776"/>
            <a:ext cx="813690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 развитием технического прогресса почта становится менее востребована. Нужно помнить о том, что именно эта служба помогает поддерживать ценность человеческого общения, ее история связана с появлением,  совершенствованием средств связи, транспорта.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040" y="3861048"/>
            <a:ext cx="817041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Цель работы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725144"/>
            <a:ext cx="816397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Познакомить детей с работой почты в настоящее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ремя,  а также с ее  прошлым  через сюжетно-ролевую игру.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4008584"/>
      </p:ext>
    </p:extLst>
  </p:cSld>
  <p:clrMapOvr>
    <a:masterClrMapping/>
  </p:clrMapOvr>
  <p:transition spd="slow" advClick="0" advTm="1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родолжая знакомить детей с трудом взрослых, донести до них значимость почтовой службы, познакомить с новыми профессиями.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Развивать связную речь детей, пополняя словарь новыми терминами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Продолжать воспитывать  чувство патриотизма, уважения к государственным символам.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+mj-lt"/>
              </a:rPr>
              <a:t>Формировать у детей умение  играть по собственному замыслу, стимулировать творческую активность детей  в игре, обучить новым игровым правилам.</a:t>
            </a: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latin typeface="+mj-lt"/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5491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68421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Диагностика по теме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117293"/>
              </p:ext>
            </p:extLst>
          </p:nvPr>
        </p:nvGraphicFramePr>
        <p:xfrm>
          <a:off x="1115616" y="3839978"/>
          <a:ext cx="4158208" cy="23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 descr="MCj042643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84533"/>
            <a:ext cx="172819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669435"/>
              </p:ext>
            </p:extLst>
          </p:nvPr>
        </p:nvGraphicFramePr>
        <p:xfrm>
          <a:off x="4788024" y="908720"/>
          <a:ext cx="4104456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34166"/>
              </p:ext>
            </p:extLst>
          </p:nvPr>
        </p:nvGraphicFramePr>
        <p:xfrm>
          <a:off x="251520" y="908720"/>
          <a:ext cx="43559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55428259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282306"/>
            <a:ext cx="8424936" cy="914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Утро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787734"/>
              </p:ext>
            </p:extLst>
          </p:nvPr>
        </p:nvGraphicFramePr>
        <p:xfrm>
          <a:off x="179512" y="1340768"/>
          <a:ext cx="576064" cy="5016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50167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день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1" y="5445224"/>
            <a:ext cx="770485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рослушали рассказ об истории</a:t>
            </a:r>
            <a:r>
              <a:rPr lang="ru-RU" b="1" dirty="0" smtClean="0">
                <a:latin typeface="+mj-lt"/>
              </a:rPr>
              <a:t>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праздника, традициях встречи его в разных странах, посмотрели иллюстрации по теме и презентацию «Резиденция деда Мороза в Великом Устюге.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7" name="Picture 3" descr="C:\Users\Марина\Desktop\почта Пчелка\IMG_44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17" y="2553298"/>
            <a:ext cx="3821982" cy="286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ьная выноска 7"/>
          <p:cNvSpPr/>
          <p:nvPr/>
        </p:nvSpPr>
        <p:spPr>
          <a:xfrm rot="1010284" flipH="1">
            <a:off x="4042128" y="2788923"/>
            <a:ext cx="2234478" cy="137056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Будем ли мы писать письмо Деду Морозу?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 rot="20833667" flipH="1">
            <a:off x="217701" y="1511050"/>
            <a:ext cx="1771646" cy="1195203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Кто  письмо доставит?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2" descr="C:\Users\Марина\Desktop\почта\IMG_4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69" y="3258590"/>
            <a:ext cx="2785132" cy="208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Марина\Desktop\почта\iXOXW3HD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87" y="329592"/>
            <a:ext cx="2776703" cy="208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ьная выноска 11"/>
          <p:cNvSpPr/>
          <p:nvPr/>
        </p:nvSpPr>
        <p:spPr>
          <a:xfrm rot="781359">
            <a:off x="7155443" y="1897583"/>
            <a:ext cx="1864781" cy="131143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 как оно к нему попадет?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 rot="951115" flipH="1">
            <a:off x="1808889" y="855235"/>
            <a:ext cx="1979429" cy="1031239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 он его прочтет?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http://holyghostchurch.in/home/content/h/o/l/holyghostblr/html/main/images/image/question-mark-icon%20copy_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1666" y="273930"/>
            <a:ext cx="1757267" cy="1779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2288851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82413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Чтение сказки 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В.Сутеева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«Письмо». Конструирование «Снеговика-почтовика»- приглашение на праздник.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18064716"/>
              </p:ext>
            </p:extLst>
          </p:nvPr>
        </p:nvGraphicFramePr>
        <p:xfrm>
          <a:off x="301462" y="1215593"/>
          <a:ext cx="648072" cy="517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517413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1200267"/>
            <a:ext cx="492443" cy="50407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1 день Образовательная деятельность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611" y="1197687"/>
            <a:ext cx="7560840" cy="5047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Физкультура игра-эстафета «Доставь письмо первым»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56378" y="1579756"/>
            <a:ext cx="1891305" cy="1418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Марина\Desktop\почта Пчелка\IMG_4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96" y="1344594"/>
            <a:ext cx="2518356" cy="188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на\Desktop\почта Пчелка\IMG_4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86271"/>
            <a:ext cx="2596120" cy="194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Марина\Desktop\Новая папка\SAM_57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3188413" cy="2391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Марина\Desktop\Новая папка\SAM_57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23" y="3395244"/>
            <a:ext cx="3278429" cy="245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7101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291264" cy="82413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Прогулка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Наблюдали за проезжающей почтовой машиной и за проходящим почтальоном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36512768"/>
              </p:ext>
            </p:extLst>
          </p:nvPr>
        </p:nvGraphicFramePr>
        <p:xfrm>
          <a:off x="301462" y="1199073"/>
          <a:ext cx="648072" cy="511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5110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3105368"/>
            <a:ext cx="553998" cy="10477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1 день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5" y="1196752"/>
            <a:ext cx="7705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4" y="1204325"/>
            <a:ext cx="7560841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" name="Picture 2" descr="C:\Marina\садик 2013\IMG_4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43" y="3629230"/>
            <a:ext cx="3492820" cy="261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Marina\садик 2013\IMG_4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43" y="1280669"/>
            <a:ext cx="2880320" cy="2160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Marina\садик 2013\IMG_4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47" y="1904638"/>
            <a:ext cx="3745283" cy="280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328801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2629</TotalTime>
  <Words>237</Words>
  <Application>Microsoft Office PowerPoint</Application>
  <PresentationFormat>Экран (4:3)</PresentationFormat>
  <Paragraphs>70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Начальная</vt:lpstr>
      <vt:lpstr>Презентация PowerPoint</vt:lpstr>
      <vt:lpstr>Сюжетно-ролевая игра как форма реализации системно-деятельностного  подхода у  старших дошкольников</vt:lpstr>
      <vt:lpstr>Актуальность</vt:lpstr>
      <vt:lpstr>Задачи</vt:lpstr>
      <vt:lpstr>Диагностика по теме</vt:lpstr>
      <vt:lpstr>Утро  </vt:lpstr>
      <vt:lpstr>      Чтение сказки  В.Сутеева «Письмо». Конструирование «Снеговика-почтовика»- приглашение на праздник. </vt:lpstr>
      <vt:lpstr>Прогулка   Наблюдали за проезжающей почтовой машиной и за проходящим почтальоном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163</cp:revision>
  <dcterms:created xsi:type="dcterms:W3CDTF">2014-02-02T09:35:56Z</dcterms:created>
  <dcterms:modified xsi:type="dcterms:W3CDTF">2015-08-20T10:45:28Z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