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sldIdLst>
    <p:sldId id="256" r:id="rId3"/>
    <p:sldId id="257" r:id="rId4"/>
    <p:sldId id="258" r:id="rId5"/>
    <p:sldId id="259" r:id="rId6"/>
    <p:sldId id="260" r:id="rId7"/>
    <p:sldId id="269" r:id="rId8"/>
    <p:sldId id="270" r:id="rId9"/>
    <p:sldId id="261" r:id="rId10"/>
    <p:sldId id="262" r:id="rId11"/>
    <p:sldId id="264" r:id="rId12"/>
    <p:sldId id="265" r:id="rId13"/>
    <p:sldId id="266" r:id="rId14"/>
    <p:sldId id="271" r:id="rId15"/>
    <p:sldId id="268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48" d="100"/>
          <a:sy n="48" d="100"/>
        </p:scale>
        <p:origin x="-456" y="-6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92E78B-93BD-4E6F-AFF6-F90FE3A76809}" type="datetimeFigureOut">
              <a:rPr lang="ru-RU" smtClean="0"/>
              <a:pPr/>
              <a:t>12.08.2015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9B1E6F-6602-4FE4-B3B1-CFDD746F28C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801416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92E78B-93BD-4E6F-AFF6-F90FE3A76809}" type="datetimeFigureOut">
              <a:rPr lang="ru-RU" smtClean="0"/>
              <a:pPr/>
              <a:t>12.08.2015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9B1E6F-6602-4FE4-B3B1-CFDD746F28C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171070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92E78B-93BD-4E6F-AFF6-F90FE3A76809}" type="datetimeFigureOut">
              <a:rPr lang="ru-RU" smtClean="0"/>
              <a:pPr/>
              <a:t>12.08.2015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9B1E6F-6602-4FE4-B3B1-CFDD746F28C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8913539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92E78B-93BD-4E6F-AFF6-F90FE3A7680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12.08.2015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9B1E6F-6602-4FE4-B3B1-CFDD746F28C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651921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92E78B-93BD-4E6F-AFF6-F90FE3A7680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12.08.2015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9B1E6F-6602-4FE4-B3B1-CFDD746F28C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201815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92E78B-93BD-4E6F-AFF6-F90FE3A7680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12.08.2015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9B1E6F-6602-4FE4-B3B1-CFDD746F28C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367350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92E78B-93BD-4E6F-AFF6-F90FE3A7680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12.08.2015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9B1E6F-6602-4FE4-B3B1-CFDD746F28C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427764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92E78B-93BD-4E6F-AFF6-F90FE3A7680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12.08.2015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9B1E6F-6602-4FE4-B3B1-CFDD746F28C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132427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92E78B-93BD-4E6F-AFF6-F90FE3A7680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12.08.2015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9B1E6F-6602-4FE4-B3B1-CFDD746F28C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733212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92E78B-93BD-4E6F-AFF6-F90FE3A7680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12.08.2015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9B1E6F-6602-4FE4-B3B1-CFDD746F28C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169731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92E78B-93BD-4E6F-AFF6-F90FE3A7680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12.08.2015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9B1E6F-6602-4FE4-B3B1-CFDD746F28C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20832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92E78B-93BD-4E6F-AFF6-F90FE3A76809}" type="datetimeFigureOut">
              <a:rPr lang="ru-RU" smtClean="0"/>
              <a:pPr/>
              <a:t>12.08.2015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9B1E6F-6602-4FE4-B3B1-CFDD746F28C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9128310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92E78B-93BD-4E6F-AFF6-F90FE3A7680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12.08.2015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9B1E6F-6602-4FE4-B3B1-CFDD746F28C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620246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92E78B-93BD-4E6F-AFF6-F90FE3A7680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12.08.2015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9B1E6F-6602-4FE4-B3B1-CFDD746F28C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702804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92E78B-93BD-4E6F-AFF6-F90FE3A7680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12.08.2015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9B1E6F-6602-4FE4-B3B1-CFDD746F28C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48763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92E78B-93BD-4E6F-AFF6-F90FE3A76809}" type="datetimeFigureOut">
              <a:rPr lang="ru-RU" smtClean="0"/>
              <a:pPr/>
              <a:t>12.08.2015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9B1E6F-6602-4FE4-B3B1-CFDD746F28C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211862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92E78B-93BD-4E6F-AFF6-F90FE3A76809}" type="datetimeFigureOut">
              <a:rPr lang="ru-RU" smtClean="0"/>
              <a:pPr/>
              <a:t>12.08.2015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9B1E6F-6602-4FE4-B3B1-CFDD746F28C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849304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92E78B-93BD-4E6F-AFF6-F90FE3A76809}" type="datetimeFigureOut">
              <a:rPr lang="ru-RU" smtClean="0"/>
              <a:pPr/>
              <a:t>12.08.2015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9B1E6F-6602-4FE4-B3B1-CFDD746F28C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140020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92E78B-93BD-4E6F-AFF6-F90FE3A76809}" type="datetimeFigureOut">
              <a:rPr lang="ru-RU" smtClean="0"/>
              <a:pPr/>
              <a:t>12.08.2015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9B1E6F-6602-4FE4-B3B1-CFDD746F28C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502990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92E78B-93BD-4E6F-AFF6-F90FE3A76809}" type="datetimeFigureOut">
              <a:rPr lang="ru-RU" smtClean="0"/>
              <a:pPr/>
              <a:t>12.08.2015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9B1E6F-6602-4FE4-B3B1-CFDD746F28C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584206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92E78B-93BD-4E6F-AFF6-F90FE3A76809}" type="datetimeFigureOut">
              <a:rPr lang="ru-RU" smtClean="0"/>
              <a:pPr/>
              <a:t>12.08.2015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9B1E6F-6602-4FE4-B3B1-CFDD746F28C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58066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92E78B-93BD-4E6F-AFF6-F90FE3A76809}" type="datetimeFigureOut">
              <a:rPr lang="ru-RU" smtClean="0"/>
              <a:pPr/>
              <a:t>12.08.2015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9B1E6F-6602-4FE4-B3B1-CFDD746F28C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156921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92E78B-93BD-4E6F-AFF6-F90FE3A76809}" type="datetimeFigureOut">
              <a:rPr lang="ru-RU" smtClean="0"/>
              <a:pPr/>
              <a:t>12.08.2015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9B1E6F-6602-4FE4-B3B1-CFDD746F28C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382298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92E78B-93BD-4E6F-AFF6-F90FE3A7680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12.08.2015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9B1E6F-6602-4FE4-B3B1-CFDD746F28C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82681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4318248" cy="1226567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Проект «Чистюля» </a:t>
            </a:r>
            <a:br>
              <a:rPr lang="ru-RU" dirty="0" smtClean="0"/>
            </a:br>
            <a:r>
              <a:rPr lang="ru-RU" dirty="0" smtClean="0"/>
              <a:t>второй ясельной группы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11560" y="5229200"/>
            <a:ext cx="5040560" cy="1129680"/>
          </a:xfrm>
        </p:spPr>
        <p:txBody>
          <a:bodyPr>
            <a:normAutofit fontScale="70000" lnSpcReduction="20000"/>
          </a:bodyPr>
          <a:lstStyle/>
          <a:p>
            <a:r>
              <a:rPr lang="ru-RU" dirty="0" smtClean="0">
                <a:solidFill>
                  <a:schemeClr val="tx1"/>
                </a:solidFill>
              </a:rPr>
              <a:t>Авторы: Воспитатель:Припачкина.Е.П</a:t>
            </a:r>
          </a:p>
          <a:p>
            <a:r>
              <a:rPr lang="ru-RU" dirty="0" smtClean="0">
                <a:solidFill>
                  <a:schemeClr val="tx1"/>
                </a:solidFill>
              </a:rPr>
              <a:t>                 Воспитатель: Меркурьева.С.В</a:t>
            </a: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032" y="116632"/>
            <a:ext cx="4283968" cy="49685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141007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25415">
              <a:srgbClr val="99A2FF"/>
            </a:gs>
            <a:gs pos="0">
              <a:srgbClr val="CCCCFF"/>
            </a:gs>
            <a:gs pos="2083">
              <a:srgbClr val="C6CCFF"/>
            </a:gs>
            <a:gs pos="7921">
              <a:srgbClr val="B6CCFF"/>
            </a:gs>
            <a:gs pos="13751">
              <a:srgbClr val="A5CCFF"/>
            </a:gs>
            <a:gs pos="17999">
              <a:srgbClr val="99CCFF"/>
            </a:gs>
            <a:gs pos="36000">
              <a:srgbClr val="9966FF"/>
            </a:gs>
            <a:gs pos="61000">
              <a:srgbClr val="CC99FF"/>
            </a:gs>
            <a:gs pos="82001">
              <a:srgbClr val="99CCFF"/>
            </a:gs>
            <a:gs pos="100000">
              <a:srgbClr val="CCCCFF"/>
            </a:gs>
          </a:gsLst>
          <a:lin ang="135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800" b="1" dirty="0">
                <a:solidFill>
                  <a:prstClr val="black"/>
                </a:solidFill>
              </a:rPr>
              <a:t>С помощью художественного </a:t>
            </a:r>
            <a:br>
              <a:rPr lang="ru-RU" sz="2800" b="1" dirty="0">
                <a:solidFill>
                  <a:prstClr val="black"/>
                </a:solidFill>
              </a:rPr>
            </a:br>
            <a:r>
              <a:rPr lang="ru-RU" sz="2800" b="1" dirty="0">
                <a:solidFill>
                  <a:prstClr val="black"/>
                </a:solidFill>
              </a:rPr>
              <a:t>слова повысить уровень </a:t>
            </a:r>
            <a:br>
              <a:rPr lang="ru-RU" sz="2800" b="1" dirty="0">
                <a:solidFill>
                  <a:prstClr val="black"/>
                </a:solidFill>
              </a:rPr>
            </a:br>
            <a:r>
              <a:rPr lang="ru-RU" sz="2800" b="1" dirty="0">
                <a:solidFill>
                  <a:prstClr val="black"/>
                </a:solidFill>
              </a:rPr>
              <a:t>владения культурно гигиеническими навыками у детей.</a:t>
            </a:r>
            <a:endParaRPr lang="ru-RU" sz="2800" dirty="0"/>
          </a:p>
        </p:txBody>
      </p:sp>
      <p:sp>
        <p:nvSpPr>
          <p:cNvPr id="10" name="Объект 9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sz="3200" dirty="0"/>
              <a:t>Руки с мылом надо мыть,</a:t>
            </a:r>
          </a:p>
          <a:p>
            <a:pPr marL="0" indent="0">
              <a:buNone/>
            </a:pPr>
            <a:r>
              <a:rPr lang="ru-RU" sz="3200" dirty="0"/>
              <a:t>Рукава нельзя мочить.</a:t>
            </a:r>
          </a:p>
          <a:p>
            <a:pPr marL="0" indent="0">
              <a:buNone/>
            </a:pPr>
            <a:r>
              <a:rPr lang="ru-RU" sz="3200" dirty="0"/>
              <a:t>Кто рукавчик не засучит,</a:t>
            </a:r>
          </a:p>
          <a:p>
            <a:pPr marL="0" indent="0">
              <a:buNone/>
            </a:pPr>
            <a:r>
              <a:rPr lang="ru-RU" sz="3200" dirty="0"/>
              <a:t>Тот водички не получит».</a:t>
            </a:r>
          </a:p>
          <a:p>
            <a:endParaRPr lang="ru-RU" dirty="0"/>
          </a:p>
        </p:txBody>
      </p:sp>
      <p:pic>
        <p:nvPicPr>
          <p:cNvPr id="12" name="Picture 5" descr="C:\Users\user\Desktop\фото\Садик\кгн\DSCF2710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283968" y="1772816"/>
            <a:ext cx="4402832" cy="36048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595647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25415">
              <a:srgbClr val="99A2FF"/>
            </a:gs>
            <a:gs pos="0">
              <a:srgbClr val="CCCCFF"/>
            </a:gs>
            <a:gs pos="2083">
              <a:srgbClr val="C6CCFF"/>
            </a:gs>
            <a:gs pos="7921">
              <a:srgbClr val="B6CCFF"/>
            </a:gs>
            <a:gs pos="13751">
              <a:srgbClr val="A5CCFF"/>
            </a:gs>
            <a:gs pos="17999">
              <a:srgbClr val="99CCFF"/>
            </a:gs>
            <a:gs pos="36000">
              <a:srgbClr val="9966FF"/>
            </a:gs>
            <a:gs pos="61000">
              <a:srgbClr val="CC99FF"/>
            </a:gs>
            <a:gs pos="82001">
              <a:srgbClr val="99CCFF"/>
            </a:gs>
            <a:gs pos="100000">
              <a:srgbClr val="CCCCFF"/>
            </a:gs>
          </a:gsLst>
          <a:lin ang="135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3610744" cy="3514402"/>
          </a:xfrm>
        </p:spPr>
        <p:txBody>
          <a:bodyPr>
            <a:noAutofit/>
          </a:bodyPr>
          <a:lstStyle/>
          <a:p>
            <a:r>
              <a:rPr lang="ru-RU" sz="2400" dirty="0"/>
              <a:t>С</a:t>
            </a:r>
            <a:r>
              <a:rPr lang="ru-RU" sz="2400" dirty="0" smtClean="0"/>
              <a:t>аша </a:t>
            </a:r>
            <a:br>
              <a:rPr lang="ru-RU" sz="2400" dirty="0" smtClean="0"/>
            </a:br>
            <a:r>
              <a:rPr lang="ru-RU" sz="2400" dirty="0" smtClean="0"/>
              <a:t>у нас зайчик,</a:t>
            </a:r>
            <a:br>
              <a:rPr lang="ru-RU" sz="2400" dirty="0" smtClean="0"/>
            </a:br>
            <a:r>
              <a:rPr lang="ru-RU" sz="2400" dirty="0" smtClean="0"/>
              <a:t>Зайчик - побегайчик!</a:t>
            </a:r>
            <a:br>
              <a:rPr lang="ru-RU" sz="2400" dirty="0" smtClean="0"/>
            </a:br>
            <a:r>
              <a:rPr lang="ru-RU" sz="2400" dirty="0" smtClean="0"/>
              <a:t>Зайчик Саша </a:t>
            </a:r>
            <a:br>
              <a:rPr lang="ru-RU" sz="2400" dirty="0" smtClean="0"/>
            </a:br>
            <a:r>
              <a:rPr lang="ru-RU" sz="2400" dirty="0" smtClean="0"/>
              <a:t>– скок-поскок,</a:t>
            </a:r>
            <a:br>
              <a:rPr lang="ru-RU" sz="2400" dirty="0" smtClean="0"/>
            </a:br>
            <a:r>
              <a:rPr lang="ru-RU" sz="2400" dirty="0" smtClean="0"/>
              <a:t>Подберет штаны, носок.</a:t>
            </a:r>
            <a:br>
              <a:rPr lang="ru-RU" sz="2400" dirty="0" smtClean="0"/>
            </a:br>
            <a:r>
              <a:rPr lang="ru-RU" sz="2400" dirty="0" smtClean="0"/>
              <a:t>Свои вещи не теряет</a:t>
            </a:r>
            <a:br>
              <a:rPr lang="ru-RU" sz="2400" dirty="0" smtClean="0"/>
            </a:br>
            <a:r>
              <a:rPr lang="ru-RU" sz="2400" dirty="0" smtClean="0"/>
              <a:t>И на место убирает.</a:t>
            </a:r>
            <a:endParaRPr lang="ru-RU" sz="24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5076056" y="3501008"/>
            <a:ext cx="3501008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solidFill>
                  <a:prstClr val="black"/>
                </a:solidFill>
                <a:ea typeface="+mj-ea"/>
                <a:cs typeface="+mj-cs"/>
              </a:rPr>
              <a:t>Одеваемся мы быстро</a:t>
            </a:r>
            <a:br>
              <a:rPr lang="ru-RU" sz="2400" dirty="0">
                <a:solidFill>
                  <a:prstClr val="black"/>
                </a:solidFill>
                <a:ea typeface="+mj-ea"/>
                <a:cs typeface="+mj-cs"/>
              </a:rPr>
            </a:br>
            <a:r>
              <a:rPr lang="ru-RU" sz="2400" dirty="0">
                <a:solidFill>
                  <a:prstClr val="black"/>
                </a:solidFill>
                <a:ea typeface="+mj-ea"/>
                <a:cs typeface="+mj-cs"/>
              </a:rPr>
              <a:t>Умываемся мы чисто.</a:t>
            </a:r>
            <a:br>
              <a:rPr lang="ru-RU" sz="2400" dirty="0">
                <a:solidFill>
                  <a:prstClr val="black"/>
                </a:solidFill>
                <a:ea typeface="+mj-ea"/>
                <a:cs typeface="+mj-cs"/>
              </a:rPr>
            </a:br>
            <a:r>
              <a:rPr lang="ru-RU" sz="2400" dirty="0">
                <a:solidFill>
                  <a:prstClr val="black"/>
                </a:solidFill>
                <a:ea typeface="+mj-ea"/>
                <a:cs typeface="+mj-cs"/>
              </a:rPr>
              <a:t>Так опрятны, аккуратны! </a:t>
            </a:r>
            <a:br>
              <a:rPr lang="ru-RU" sz="2400" dirty="0">
                <a:solidFill>
                  <a:prstClr val="black"/>
                </a:solidFill>
                <a:ea typeface="+mj-ea"/>
                <a:cs typeface="+mj-cs"/>
              </a:rPr>
            </a:br>
            <a:r>
              <a:rPr lang="ru-RU" sz="2400" dirty="0">
                <a:solidFill>
                  <a:prstClr val="black"/>
                </a:solidFill>
                <a:ea typeface="+mj-ea"/>
                <a:cs typeface="+mj-cs"/>
              </a:rPr>
              <a:t>Всем смотреть на нас приятно!</a:t>
            </a:r>
            <a:endParaRPr lang="ru-RU" dirty="0"/>
          </a:p>
        </p:txBody>
      </p:sp>
      <p:pic>
        <p:nvPicPr>
          <p:cNvPr id="1027" name="Picture 3" descr="C:\Users\user\Desktop\фото\Садик\кгн\DSCF2904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9" y="404812"/>
            <a:ext cx="2167012" cy="27361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user\Desktop\фото\Садик\кгн\DSCF2902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3501008"/>
            <a:ext cx="2304256" cy="30572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2687331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25415">
              <a:srgbClr val="99A2FF"/>
            </a:gs>
            <a:gs pos="0">
              <a:srgbClr val="CCCCFF"/>
            </a:gs>
            <a:gs pos="2083">
              <a:srgbClr val="C6CCFF"/>
            </a:gs>
            <a:gs pos="7921">
              <a:srgbClr val="B6CCFF"/>
            </a:gs>
            <a:gs pos="13751">
              <a:srgbClr val="A5CCFF"/>
            </a:gs>
            <a:gs pos="17999">
              <a:srgbClr val="99CCFF"/>
            </a:gs>
            <a:gs pos="36000">
              <a:srgbClr val="9966FF"/>
            </a:gs>
            <a:gs pos="61000">
              <a:srgbClr val="CC99FF"/>
            </a:gs>
            <a:gs pos="82001">
              <a:srgbClr val="99CCFF"/>
            </a:gs>
            <a:gs pos="100000">
              <a:srgbClr val="CCCCFF"/>
            </a:gs>
          </a:gsLst>
          <a:lin ang="135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860032" y="3501008"/>
            <a:ext cx="3898776" cy="2866330"/>
          </a:xfrm>
        </p:spPr>
        <p:txBody>
          <a:bodyPr>
            <a:normAutofit/>
          </a:bodyPr>
          <a:lstStyle/>
          <a:p>
            <a:r>
              <a:rPr lang="ru-RU" sz="3200" dirty="0" smtClean="0"/>
              <a:t>Супчик </a:t>
            </a:r>
            <a:br>
              <a:rPr lang="ru-RU" sz="3200" dirty="0" smtClean="0"/>
            </a:br>
            <a:r>
              <a:rPr lang="ru-RU" sz="3200" dirty="0" smtClean="0"/>
              <a:t>жиденький, </a:t>
            </a:r>
            <a:br>
              <a:rPr lang="ru-RU" sz="3200" dirty="0" smtClean="0"/>
            </a:br>
            <a:r>
              <a:rPr lang="ru-RU" sz="3200" dirty="0" smtClean="0"/>
              <a:t>Но питательный!</a:t>
            </a:r>
            <a:br>
              <a:rPr lang="ru-RU" sz="3200" dirty="0" smtClean="0"/>
            </a:br>
            <a:r>
              <a:rPr lang="ru-RU" sz="3200" dirty="0" smtClean="0"/>
              <a:t>Будешь худенький, </a:t>
            </a:r>
            <a:br>
              <a:rPr lang="ru-RU" sz="3200" dirty="0" smtClean="0"/>
            </a:br>
            <a:r>
              <a:rPr lang="ru-RU" sz="3200" dirty="0" smtClean="0"/>
              <a:t>Но пузатенький!</a:t>
            </a:r>
            <a:endParaRPr lang="ru-RU" sz="32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755576" y="191191"/>
            <a:ext cx="3024336" cy="25914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ct val="20000"/>
              </a:spcBef>
            </a:pPr>
            <a:r>
              <a:rPr lang="ru-RU" sz="2800" dirty="0" smtClean="0">
                <a:solidFill>
                  <a:prstClr val="black"/>
                </a:solidFill>
              </a:rPr>
              <a:t>Куклу? Кормили</a:t>
            </a:r>
            <a:r>
              <a:rPr lang="ru-RU" sz="2800" dirty="0">
                <a:solidFill>
                  <a:prstClr val="black"/>
                </a:solidFill>
              </a:rPr>
              <a:t>.</a:t>
            </a:r>
          </a:p>
          <a:p>
            <a:pPr lvl="0">
              <a:spcBef>
                <a:spcPct val="20000"/>
              </a:spcBef>
            </a:pPr>
            <a:r>
              <a:rPr lang="ru-RU" sz="2800" dirty="0">
                <a:solidFill>
                  <a:prstClr val="black"/>
                </a:solidFill>
              </a:rPr>
              <a:t>Зайку? Кормили. </a:t>
            </a:r>
          </a:p>
          <a:p>
            <a:pPr lvl="0">
              <a:spcBef>
                <a:spcPct val="20000"/>
              </a:spcBef>
            </a:pPr>
            <a:r>
              <a:rPr lang="ru-RU" sz="2800" dirty="0">
                <a:solidFill>
                  <a:prstClr val="black"/>
                </a:solidFill>
              </a:rPr>
              <a:t>Мишку? Кормили</a:t>
            </a:r>
          </a:p>
          <a:p>
            <a:pPr lvl="0">
              <a:spcBef>
                <a:spcPct val="20000"/>
              </a:spcBef>
            </a:pPr>
            <a:r>
              <a:rPr lang="ru-RU" sz="2800" dirty="0">
                <a:solidFill>
                  <a:prstClr val="black"/>
                </a:solidFill>
              </a:rPr>
              <a:t>А Лилю? </a:t>
            </a:r>
          </a:p>
          <a:p>
            <a:pPr lvl="0">
              <a:spcBef>
                <a:spcPct val="20000"/>
              </a:spcBef>
            </a:pPr>
            <a:r>
              <a:rPr lang="ru-RU" sz="2800" dirty="0">
                <a:solidFill>
                  <a:prstClr val="black"/>
                </a:solidFill>
              </a:rPr>
              <a:t>Забыли.</a:t>
            </a:r>
          </a:p>
        </p:txBody>
      </p:sp>
      <p:pic>
        <p:nvPicPr>
          <p:cNvPr id="2050" name="Picture 2" descr="C:\Users\user\Desktop\фото\Садик\кгн\DSCF2824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6258" y="3501008"/>
            <a:ext cx="3821766" cy="26251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user\Desktop\фото\Садик\кгн\DSCF2827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7" y="319088"/>
            <a:ext cx="3793190" cy="31099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7933816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25415">
              <a:srgbClr val="99A2FF"/>
            </a:gs>
            <a:gs pos="0">
              <a:srgbClr val="CCCCFF"/>
            </a:gs>
            <a:gs pos="2083">
              <a:srgbClr val="C6CCFF"/>
            </a:gs>
            <a:gs pos="7921">
              <a:srgbClr val="B6CCFF"/>
            </a:gs>
            <a:gs pos="13751">
              <a:srgbClr val="A5CCFF"/>
            </a:gs>
            <a:gs pos="17999">
              <a:srgbClr val="99CCFF"/>
            </a:gs>
            <a:gs pos="36000">
              <a:srgbClr val="9966FF"/>
            </a:gs>
            <a:gs pos="61000">
              <a:srgbClr val="CC99FF"/>
            </a:gs>
            <a:gs pos="82001">
              <a:srgbClr val="99CCFF"/>
            </a:gs>
            <a:gs pos="100000">
              <a:srgbClr val="CCCCFF"/>
            </a:gs>
          </a:gsLst>
          <a:lin ang="135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1143000"/>
          </a:xfrm>
        </p:spPr>
        <p:txBody>
          <a:bodyPr/>
          <a:lstStyle/>
          <a:p>
            <a:r>
              <a:rPr lang="ru-RU" dirty="0" smtClean="0"/>
              <a:t>Литература: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124744"/>
            <a:ext cx="5904656" cy="5733256"/>
          </a:xfrm>
        </p:spPr>
        <p:txBody>
          <a:bodyPr>
            <a:normAutofit fontScale="25000" lnSpcReduction="20000"/>
          </a:bodyPr>
          <a:lstStyle/>
          <a:p>
            <a:r>
              <a:rPr lang="ru-RU" sz="8000" dirty="0"/>
              <a:t>1)	Программа воспитания и обучения в детском саду / Под ред. М.А.Васильевой, В.В.Гербовой, Т.С.Комаровой. - М.: Мозаика-Синтез, 2005-204с.</a:t>
            </a:r>
          </a:p>
          <a:p>
            <a:r>
              <a:rPr lang="ru-RU" sz="8000" dirty="0"/>
              <a:t>2)	Урунтаева Г.А., Афонькина Ю.А. Как приобщить малыша к гигиене и самообслуживанию. – М.: Просвещение, 1997.</a:t>
            </a:r>
          </a:p>
          <a:p>
            <a:r>
              <a:rPr lang="ru-RU" sz="8000" dirty="0"/>
              <a:t>3)	Богина Т.Л., Терехова Н.Т. Режим дня в детском саду.- М.: Просвещение, 1987.-95с</a:t>
            </a:r>
          </a:p>
          <a:p>
            <a:r>
              <a:rPr lang="ru-RU" sz="8000" dirty="0"/>
              <a:t>4)	Конина Е.Ю. Формирование культурно-гигиенических навыков у детей. Игровой комплект.- Айрис-пресс, 2007 -12 с.</a:t>
            </a:r>
          </a:p>
          <a:p>
            <a:r>
              <a:rPr lang="ru-RU" sz="8000" dirty="0"/>
              <a:t>5)	Бондаренко А.К. Дидактические игры в детском саду.-М</a:t>
            </a:r>
            <a:r>
              <a:rPr lang="ru-RU" sz="8000" dirty="0" smtClean="0"/>
              <a:t>.: Просвещение</a:t>
            </a:r>
            <a:r>
              <a:rPr lang="ru-RU" sz="8000" dirty="0"/>
              <a:t>, 1991-160с.</a:t>
            </a:r>
          </a:p>
          <a:p>
            <a:r>
              <a:rPr lang="ru-RU" sz="8000" dirty="0"/>
              <a:t>6)	Гурина И. В. Первые шаги от 0 до 3 лет. Засыпаем, кушаем, маму с папой слушаем. - СПб., 2007</a:t>
            </a:r>
          </a:p>
          <a:p>
            <a:r>
              <a:rPr lang="ru-RU" sz="8000" dirty="0"/>
              <a:t>7)	http://nsportal.ru/detskii-sad/materialy-dlya-roditelei/library/pedagogicheskii-proekt-chistyulya</a:t>
            </a:r>
          </a:p>
          <a:p>
            <a:r>
              <a:rPr lang="ru-RU" sz="8000" dirty="0"/>
              <a:t>8)	http://nsportal.ru/detskiy-sad/raznoe/igrovoy-proekt</a:t>
            </a:r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6256" y="1340768"/>
            <a:ext cx="1885205" cy="52358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533526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1124744"/>
            <a:ext cx="3312368" cy="1368152"/>
          </a:xfrm>
        </p:spPr>
        <p:txBody>
          <a:bodyPr>
            <a:noAutofit/>
          </a:bodyPr>
          <a:lstStyle/>
          <a:p>
            <a:r>
              <a:rPr lang="ru-RU" sz="7200" b="1" i="1" dirty="0" smtClean="0"/>
              <a:t>Всем</a:t>
            </a:r>
            <a:endParaRPr lang="ru-RU" sz="7200" b="1" i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754" y="2276872"/>
            <a:ext cx="5138310" cy="2232249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ru-RU" sz="7200" b="1" i="1" dirty="0" smtClean="0"/>
              <a:t>Спасибо за ВНИМАНИЕ</a:t>
            </a:r>
            <a:endParaRPr lang="ru-RU" sz="7200" b="1" i="1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4048" y="476672"/>
            <a:ext cx="3888432" cy="5940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91390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25415">
              <a:srgbClr val="99A2FF"/>
            </a:gs>
            <a:gs pos="0">
              <a:srgbClr val="CCCCFF"/>
            </a:gs>
            <a:gs pos="2083">
              <a:srgbClr val="C6CCFF"/>
            </a:gs>
            <a:gs pos="7921">
              <a:srgbClr val="B6CCFF"/>
            </a:gs>
            <a:gs pos="13751">
              <a:srgbClr val="A5CCFF"/>
            </a:gs>
            <a:gs pos="17999">
              <a:srgbClr val="99CCFF"/>
            </a:gs>
            <a:gs pos="36000">
              <a:srgbClr val="9966FF"/>
            </a:gs>
            <a:gs pos="61000">
              <a:srgbClr val="CC99FF"/>
            </a:gs>
            <a:gs pos="82001">
              <a:srgbClr val="99CCFF"/>
            </a:gs>
            <a:gs pos="100000">
              <a:srgbClr val="CCCCFF"/>
            </a:gs>
          </a:gsLst>
          <a:lin ang="135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915816" y="188640"/>
            <a:ext cx="3672408" cy="1440160"/>
          </a:xfrm>
        </p:spPr>
        <p:txBody>
          <a:bodyPr>
            <a:normAutofit/>
          </a:bodyPr>
          <a:lstStyle/>
          <a:p>
            <a:r>
              <a:rPr lang="ru-RU" sz="6600" dirty="0" smtClean="0"/>
              <a:t>Цель:</a:t>
            </a:r>
            <a:endParaRPr lang="ru-RU" sz="66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1988840"/>
            <a:ext cx="8229600" cy="3888432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4000" dirty="0" smtClean="0"/>
              <a:t>Формирование культурно-гигиенических навыков в игровой форме через использование в воспитательно-образовательном процессе устного народного творчества.</a:t>
            </a:r>
            <a:endParaRPr lang="ru-RU" sz="4000" dirty="0"/>
          </a:p>
        </p:txBody>
      </p:sp>
    </p:spTree>
    <p:extLst>
      <p:ext uri="{BB962C8B-B14F-4D97-AF65-F5344CB8AC3E}">
        <p14:creationId xmlns:p14="http://schemas.microsoft.com/office/powerpoint/2010/main" val="242756642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25415">
              <a:srgbClr val="99A2FF"/>
            </a:gs>
            <a:gs pos="0">
              <a:srgbClr val="CCCCFF"/>
            </a:gs>
            <a:gs pos="2083">
              <a:srgbClr val="C6CCFF"/>
            </a:gs>
            <a:gs pos="7921">
              <a:srgbClr val="B6CCFF"/>
            </a:gs>
            <a:gs pos="13751">
              <a:srgbClr val="A5CCFF"/>
            </a:gs>
            <a:gs pos="17999">
              <a:srgbClr val="99CCFF"/>
            </a:gs>
            <a:gs pos="36000">
              <a:srgbClr val="9966FF"/>
            </a:gs>
            <a:gs pos="61000">
              <a:srgbClr val="CC99FF"/>
            </a:gs>
            <a:gs pos="82001">
              <a:srgbClr val="99CCFF"/>
            </a:gs>
            <a:gs pos="100000">
              <a:srgbClr val="CCCCFF"/>
            </a:gs>
          </a:gsLst>
          <a:lin ang="135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47664" y="274638"/>
            <a:ext cx="6480720" cy="1354162"/>
          </a:xfrm>
        </p:spPr>
        <p:txBody>
          <a:bodyPr>
            <a:noAutofit/>
          </a:bodyPr>
          <a:lstStyle/>
          <a:p>
            <a:r>
              <a:rPr lang="ru-RU" sz="6600" dirty="0" smtClean="0"/>
              <a:t>Актуальность проекта:</a:t>
            </a:r>
            <a:endParaRPr lang="ru-RU" sz="66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1916832"/>
            <a:ext cx="8280920" cy="468052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4000" dirty="0"/>
              <a:t>Активная помощь детям в освоении соответствующих возрасту гигиенических умений. Воспитание культурно гигиенических навыков и элементарных навыков самообслуживания.</a:t>
            </a:r>
          </a:p>
        </p:txBody>
      </p:sp>
    </p:spTree>
    <p:extLst>
      <p:ext uri="{BB962C8B-B14F-4D97-AF65-F5344CB8AC3E}">
        <p14:creationId xmlns:p14="http://schemas.microsoft.com/office/powerpoint/2010/main" val="226684528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25415">
              <a:srgbClr val="99A2FF"/>
            </a:gs>
            <a:gs pos="0">
              <a:srgbClr val="CCCCFF"/>
            </a:gs>
            <a:gs pos="2083">
              <a:srgbClr val="C6CCFF"/>
            </a:gs>
            <a:gs pos="7921">
              <a:srgbClr val="B6CCFF"/>
            </a:gs>
            <a:gs pos="13751">
              <a:srgbClr val="A5CCFF"/>
            </a:gs>
            <a:gs pos="17999">
              <a:srgbClr val="99CCFF"/>
            </a:gs>
            <a:gs pos="36000">
              <a:srgbClr val="9966FF"/>
            </a:gs>
            <a:gs pos="61000">
              <a:srgbClr val="CC99FF"/>
            </a:gs>
            <a:gs pos="82001">
              <a:srgbClr val="99CCFF"/>
            </a:gs>
            <a:gs pos="100000">
              <a:srgbClr val="CCCCFF"/>
            </a:gs>
          </a:gsLst>
          <a:lin ang="135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4294967295"/>
          </p:nvPr>
        </p:nvSpPr>
        <p:spPr>
          <a:xfrm>
            <a:off x="35496" y="214214"/>
            <a:ext cx="9108504" cy="6624736"/>
          </a:xfrm>
        </p:spPr>
        <p:txBody>
          <a:bodyPr>
            <a:noAutofit/>
          </a:bodyPr>
          <a:lstStyle/>
          <a:p>
            <a:pPr algn="ctr"/>
            <a:r>
              <a:rPr lang="ru-RU" sz="2400" b="1" i="1" dirty="0" smtClean="0"/>
              <a:t>Задачи проекта для детей: </a:t>
            </a:r>
          </a:p>
          <a:p>
            <a:pPr marL="0" indent="0" algn="just">
              <a:buNone/>
            </a:pPr>
            <a:r>
              <a:rPr lang="ru-RU" sz="2000" dirty="0"/>
              <a:t>- Формировать у детей  элементарных представлений о правилах личной гигиены.</a:t>
            </a:r>
          </a:p>
          <a:p>
            <a:pPr marL="0" indent="0" algn="just">
              <a:buNone/>
            </a:pPr>
            <a:r>
              <a:rPr lang="ru-RU" sz="2000" dirty="0"/>
              <a:t>- Формировать правила поведения за столом.</a:t>
            </a:r>
          </a:p>
          <a:p>
            <a:pPr marL="0" indent="0" algn="just">
              <a:buNone/>
            </a:pPr>
            <a:r>
              <a:rPr lang="ru-RU" sz="2000" dirty="0"/>
              <a:t>- Воспитывать у детей желание выглядеть чистыми, опрятными.</a:t>
            </a:r>
          </a:p>
          <a:p>
            <a:pPr marL="0" indent="0" algn="just">
              <a:buNone/>
            </a:pPr>
            <a:endParaRPr lang="ru-RU" sz="2000" dirty="0"/>
          </a:p>
          <a:p>
            <a:pPr algn="ctr"/>
            <a:r>
              <a:rPr lang="ru-RU" sz="2400" b="1" i="1" dirty="0" smtClean="0"/>
              <a:t>Задачи проекта для педагога:</a:t>
            </a:r>
          </a:p>
          <a:p>
            <a:pPr marL="0" indent="0" algn="just">
              <a:buNone/>
            </a:pPr>
            <a:r>
              <a:rPr lang="ru-RU" sz="2000" dirty="0"/>
              <a:t>- Разнообразить развивающую среду предметные картинки и наглядно - демонстрационный материал.</a:t>
            </a:r>
          </a:p>
          <a:p>
            <a:pPr marL="0" indent="0" algn="just">
              <a:buNone/>
            </a:pPr>
            <a:r>
              <a:rPr lang="ru-RU" sz="2000" dirty="0"/>
              <a:t>- Подготовить консультации для родителей и привлечь к совместной работе по привитию культурно-гигиенических навыков.</a:t>
            </a:r>
          </a:p>
          <a:p>
            <a:pPr marL="0" indent="0" algn="just">
              <a:buNone/>
            </a:pPr>
            <a:r>
              <a:rPr lang="ru-RU" sz="2000" dirty="0"/>
              <a:t>- Изготовление стенгазеты «Будем чистыми и опрятными»</a:t>
            </a:r>
          </a:p>
          <a:p>
            <a:pPr marL="0" indent="0" algn="just">
              <a:buNone/>
            </a:pPr>
            <a:endParaRPr lang="ru-RU" sz="2000" dirty="0" smtClean="0"/>
          </a:p>
          <a:p>
            <a:pPr algn="ctr"/>
            <a:r>
              <a:rPr lang="ru-RU" sz="2400" b="1" i="1" dirty="0" smtClean="0"/>
              <a:t>Задачи проекта для родителей:</a:t>
            </a:r>
          </a:p>
          <a:p>
            <a:pPr marL="0" indent="0" algn="just">
              <a:buNone/>
            </a:pPr>
            <a:r>
              <a:rPr lang="ru-RU" sz="2000" dirty="0"/>
              <a:t>- Участие в конкурсе книжка-малышка: «Чистюли»;</a:t>
            </a:r>
          </a:p>
          <a:p>
            <a:pPr marL="0" indent="0" algn="just">
              <a:buNone/>
            </a:pPr>
            <a:r>
              <a:rPr lang="ru-RU" sz="2000" dirty="0"/>
              <a:t>- Чтение потешек, художественной литературы детям в домашних условиях;</a:t>
            </a:r>
          </a:p>
          <a:p>
            <a:pPr marL="0" indent="0" algn="just">
              <a:buNone/>
            </a:pPr>
            <a:r>
              <a:rPr lang="ru-RU" sz="2000" dirty="0"/>
              <a:t>- Изготовление стенгазеты «Чистота – залог здоровья»</a:t>
            </a:r>
          </a:p>
        </p:txBody>
      </p:sp>
    </p:spTree>
    <p:extLst>
      <p:ext uri="{BB962C8B-B14F-4D97-AF65-F5344CB8AC3E}">
        <p14:creationId xmlns:p14="http://schemas.microsoft.com/office/powerpoint/2010/main" val="14485527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25415">
              <a:srgbClr val="99A2FF"/>
            </a:gs>
            <a:gs pos="0">
              <a:srgbClr val="CCCCFF"/>
            </a:gs>
            <a:gs pos="2083">
              <a:srgbClr val="C6CCFF"/>
            </a:gs>
            <a:gs pos="7921">
              <a:srgbClr val="B6CCFF"/>
            </a:gs>
            <a:gs pos="13751">
              <a:srgbClr val="A5CCFF"/>
            </a:gs>
            <a:gs pos="17999">
              <a:srgbClr val="99CCFF"/>
            </a:gs>
            <a:gs pos="36000">
              <a:srgbClr val="9966FF"/>
            </a:gs>
            <a:gs pos="61000">
              <a:srgbClr val="CC99FF"/>
            </a:gs>
            <a:gs pos="82001">
              <a:srgbClr val="99CCFF"/>
            </a:gs>
            <a:gs pos="100000">
              <a:srgbClr val="CCCCFF"/>
            </a:gs>
          </a:gsLst>
          <a:lin ang="135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6600" dirty="0" smtClean="0"/>
              <a:t>Этапы проекта:</a:t>
            </a:r>
            <a:endParaRPr lang="ru-RU" sz="66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1340768"/>
            <a:ext cx="8507288" cy="5256584"/>
          </a:xfrm>
        </p:spPr>
        <p:txBody>
          <a:bodyPr>
            <a:normAutofit/>
          </a:bodyPr>
          <a:lstStyle/>
          <a:p>
            <a:pPr algn="ctr"/>
            <a:r>
              <a:rPr lang="ru-RU" b="1" i="1" dirty="0" smtClean="0"/>
              <a:t>1 –ый этап проекта – Организационно – подготовительный</a:t>
            </a:r>
          </a:p>
          <a:p>
            <a:pPr marL="0" indent="0">
              <a:buNone/>
            </a:pPr>
            <a:r>
              <a:rPr lang="ru-RU" dirty="0"/>
              <a:t>- Составление паспорта проекта</a:t>
            </a:r>
          </a:p>
          <a:p>
            <a:pPr marL="0" indent="0">
              <a:buNone/>
            </a:pPr>
            <a:r>
              <a:rPr lang="ru-RU" dirty="0"/>
              <a:t>- работа и подбор методической литературы</a:t>
            </a:r>
          </a:p>
          <a:p>
            <a:pPr marL="0" indent="0">
              <a:buNone/>
            </a:pPr>
            <a:r>
              <a:rPr lang="ru-RU" dirty="0"/>
              <a:t>- Подбор детской художественной литературы </a:t>
            </a:r>
            <a:r>
              <a:rPr lang="ru-RU" dirty="0" smtClean="0"/>
              <a:t>               для </a:t>
            </a:r>
            <a:r>
              <a:rPr lang="ru-RU" dirty="0"/>
              <a:t>чтения детям</a:t>
            </a:r>
            <a:r>
              <a:rPr lang="ru-RU" dirty="0" smtClean="0"/>
              <a:t>. </a:t>
            </a:r>
            <a:endParaRPr lang="ru-RU" dirty="0"/>
          </a:p>
          <a:p>
            <a:pPr marL="0" indent="0">
              <a:buNone/>
            </a:pPr>
            <a:r>
              <a:rPr lang="ru-RU" dirty="0"/>
              <a:t>- Подбор сюжетных картинок и иллюстраций.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1089516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CCCCFF"/>
            </a:gs>
            <a:gs pos="17999">
              <a:srgbClr val="99CCFF"/>
            </a:gs>
            <a:gs pos="36000">
              <a:srgbClr val="9966FF"/>
            </a:gs>
            <a:gs pos="61000">
              <a:srgbClr val="CC99FF"/>
            </a:gs>
            <a:gs pos="82001">
              <a:srgbClr val="99CCFF"/>
            </a:gs>
            <a:gs pos="100000">
              <a:srgbClr val="CCCCFF"/>
            </a:gs>
          </a:gsLst>
          <a:lin ang="135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4294967295"/>
          </p:nvPr>
        </p:nvSpPr>
        <p:spPr>
          <a:xfrm>
            <a:off x="179512" y="260648"/>
            <a:ext cx="8733656" cy="6153547"/>
          </a:xfrm>
          <a:gradFill flip="none" rotWithShape="1">
            <a:gsLst>
              <a:gs pos="0">
                <a:srgbClr val="CCCCFF"/>
              </a:gs>
              <a:gs pos="17999">
                <a:srgbClr val="99CCFF"/>
              </a:gs>
              <a:gs pos="36000">
                <a:srgbClr val="9966FF"/>
              </a:gs>
              <a:gs pos="61000">
                <a:srgbClr val="CC99FF"/>
              </a:gs>
              <a:gs pos="82001">
                <a:srgbClr val="99CCFF"/>
              </a:gs>
              <a:gs pos="100000">
                <a:srgbClr val="CCCCFF"/>
              </a:gs>
            </a:gsLst>
            <a:lin ang="13500000" scaled="1"/>
            <a:tileRect/>
          </a:gradFill>
        </p:spPr>
        <p:txBody>
          <a:bodyPr>
            <a:normAutofit fontScale="92500" lnSpcReduction="20000"/>
          </a:bodyPr>
          <a:lstStyle/>
          <a:p>
            <a:pPr algn="ctr"/>
            <a:endParaRPr lang="ru-RU" dirty="0" smtClean="0"/>
          </a:p>
          <a:p>
            <a:pPr algn="ctr"/>
            <a:r>
              <a:rPr lang="ru-RU" dirty="0" smtClean="0"/>
              <a:t>2 </a:t>
            </a:r>
            <a:r>
              <a:rPr lang="ru-RU" dirty="0"/>
              <a:t>–ой этап – Практический (формы работы с детьми</a:t>
            </a:r>
            <a:r>
              <a:rPr lang="ru-RU" dirty="0" smtClean="0"/>
              <a:t>)</a:t>
            </a:r>
          </a:p>
          <a:p>
            <a:pPr marL="0" indent="0" algn="just">
              <a:buNone/>
            </a:pPr>
            <a:r>
              <a:rPr lang="ru-RU" sz="2800" dirty="0"/>
              <a:t>- Рассматривание с детьми предметных картинок по данной теме;</a:t>
            </a:r>
          </a:p>
          <a:p>
            <a:pPr marL="0" indent="0" algn="just">
              <a:buNone/>
            </a:pPr>
            <a:r>
              <a:rPr lang="ru-RU" sz="2800" dirty="0"/>
              <a:t>- Беседы с детьми на тему культурно -  гигиенические навыки;</a:t>
            </a:r>
          </a:p>
          <a:p>
            <a:pPr marL="0" indent="0" algn="just">
              <a:buNone/>
            </a:pPr>
            <a:r>
              <a:rPr lang="ru-RU" sz="2800" dirty="0"/>
              <a:t>- Чтение художественной литературы детям; </a:t>
            </a:r>
          </a:p>
          <a:p>
            <a:pPr marL="0" indent="0" algn="just">
              <a:buNone/>
            </a:pPr>
            <a:r>
              <a:rPr lang="ru-RU" sz="2800" dirty="0"/>
              <a:t>- игровые ситуации…</a:t>
            </a:r>
          </a:p>
          <a:p>
            <a:pPr marL="0" indent="0" algn="just">
              <a:buNone/>
            </a:pPr>
            <a:r>
              <a:rPr lang="ru-RU" sz="2800" dirty="0"/>
              <a:t>- использование сказочного персонажа «Фея чистоты»</a:t>
            </a:r>
          </a:p>
          <a:p>
            <a:pPr marL="0" indent="0" algn="just">
              <a:buNone/>
            </a:pPr>
            <a:r>
              <a:rPr lang="ru-RU" sz="2800" dirty="0"/>
              <a:t>- подвижные игры</a:t>
            </a:r>
          </a:p>
          <a:p>
            <a:pPr marL="0" indent="0" algn="just">
              <a:buNone/>
            </a:pPr>
            <a:r>
              <a:rPr lang="ru-RU" sz="2800" dirty="0"/>
              <a:t>- музыкальная игра</a:t>
            </a:r>
          </a:p>
          <a:p>
            <a:pPr marL="0" indent="0" algn="just">
              <a:buNone/>
            </a:pPr>
            <a:r>
              <a:rPr lang="ru-RU" sz="2800" dirty="0"/>
              <a:t>- использование народного фольклора (</a:t>
            </a:r>
            <a:r>
              <a:rPr lang="ru-RU" sz="2800" dirty="0" err="1"/>
              <a:t>потешки</a:t>
            </a:r>
            <a:r>
              <a:rPr lang="ru-RU" sz="2800" dirty="0"/>
              <a:t>, </a:t>
            </a:r>
            <a:r>
              <a:rPr lang="ru-RU" sz="2800" dirty="0" err="1"/>
              <a:t>запевки,стихи</a:t>
            </a:r>
            <a:r>
              <a:rPr lang="ru-RU" sz="2800" dirty="0"/>
              <a:t>)</a:t>
            </a:r>
          </a:p>
          <a:p>
            <a:pPr marL="0" indent="0" algn="just">
              <a:buNone/>
            </a:pPr>
            <a:r>
              <a:rPr lang="ru-RU" sz="2800" dirty="0"/>
              <a:t>- игры и эксперименты с водой</a:t>
            </a:r>
          </a:p>
          <a:p>
            <a:pPr marL="0" indent="0" algn="just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2121536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CCCCFF"/>
            </a:gs>
            <a:gs pos="17999">
              <a:srgbClr val="99CCFF"/>
            </a:gs>
            <a:gs pos="36000">
              <a:srgbClr val="9966FF"/>
            </a:gs>
            <a:gs pos="61000">
              <a:srgbClr val="CC99FF"/>
            </a:gs>
            <a:gs pos="82001">
              <a:srgbClr val="99CCFF"/>
            </a:gs>
            <a:gs pos="100000">
              <a:srgbClr val="CCCCFF"/>
            </a:gs>
          </a:gsLst>
          <a:lin ang="135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74642"/>
          </a:xfrm>
        </p:spPr>
        <p:txBody>
          <a:bodyPr>
            <a:normAutofit fontScale="90000"/>
          </a:bodyPr>
          <a:lstStyle/>
          <a:p>
            <a:pPr algn="l"/>
            <a:r>
              <a:rPr lang="ru-RU" sz="3600" dirty="0" smtClean="0"/>
              <a:t/>
            </a:r>
            <a:br>
              <a:rPr lang="ru-RU" sz="3600" dirty="0" smtClean="0"/>
            </a:br>
            <a:r>
              <a:rPr lang="ru-RU" sz="3600" dirty="0"/>
              <a:t/>
            </a:r>
            <a:br>
              <a:rPr lang="ru-RU" sz="3600" dirty="0"/>
            </a:br>
            <a:r>
              <a:rPr lang="ru-RU" sz="3600" dirty="0" smtClean="0"/>
              <a:t/>
            </a:r>
            <a:br>
              <a:rPr lang="ru-RU" sz="3600" dirty="0" smtClean="0"/>
            </a:br>
            <a:r>
              <a:rPr lang="ru-RU" sz="3600" dirty="0"/>
              <a:t/>
            </a:r>
            <a:br>
              <a:rPr lang="ru-RU" sz="3600" dirty="0"/>
            </a:br>
            <a:r>
              <a:rPr lang="ru-RU" sz="3600" dirty="0" smtClean="0"/>
              <a:t/>
            </a:r>
            <a:br>
              <a:rPr lang="ru-RU" sz="3600" dirty="0" smtClean="0"/>
            </a:br>
            <a:r>
              <a:rPr lang="ru-RU" sz="3600" dirty="0"/>
              <a:t/>
            </a:r>
            <a:br>
              <a:rPr lang="ru-RU" sz="3600" dirty="0"/>
            </a:br>
            <a:r>
              <a:rPr lang="ru-RU" dirty="0" smtClean="0"/>
              <a:t>3 </a:t>
            </a:r>
            <a:r>
              <a:rPr lang="ru-RU" dirty="0"/>
              <a:t>–ий этап – </a:t>
            </a:r>
            <a:r>
              <a:rPr lang="ru-RU" dirty="0" smtClean="0"/>
              <a:t>Заключительный</a:t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sz="4000" dirty="0"/>
              <a:t>- Презентация проекта.</a:t>
            </a:r>
            <a:br>
              <a:rPr lang="ru-RU" sz="4000" dirty="0"/>
            </a:br>
            <a:r>
              <a:rPr lang="ru-RU" sz="4000" dirty="0"/>
              <a:t>- Постановка новых задач</a:t>
            </a:r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5108551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25415">
              <a:srgbClr val="99A2FF"/>
            </a:gs>
            <a:gs pos="0">
              <a:srgbClr val="CCCCFF"/>
            </a:gs>
            <a:gs pos="2083">
              <a:srgbClr val="C6CCFF"/>
            </a:gs>
            <a:gs pos="7921">
              <a:srgbClr val="B6CCFF"/>
            </a:gs>
            <a:gs pos="13751">
              <a:srgbClr val="A5CCFF"/>
            </a:gs>
            <a:gs pos="17999">
              <a:srgbClr val="99CCFF"/>
            </a:gs>
            <a:gs pos="36000">
              <a:srgbClr val="9966FF"/>
            </a:gs>
            <a:gs pos="61000">
              <a:srgbClr val="CC99FF"/>
            </a:gs>
            <a:gs pos="82001">
              <a:srgbClr val="99CCFF"/>
            </a:gs>
            <a:gs pos="100000">
              <a:srgbClr val="CCCCFF"/>
            </a:gs>
          </a:gsLst>
          <a:lin ang="135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Схема реализации проекта:</a:t>
            </a:r>
            <a:endParaRPr lang="ru-RU" dirty="0"/>
          </a:p>
        </p:txBody>
      </p:sp>
      <p:graphicFrame>
        <p:nvGraphicFramePr>
          <p:cNvPr id="6" name="Объект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53040707"/>
              </p:ext>
            </p:extLst>
          </p:nvPr>
        </p:nvGraphicFramePr>
        <p:xfrm>
          <a:off x="179512" y="888012"/>
          <a:ext cx="8820472" cy="5969988"/>
        </p:xfrm>
        <a:graphic>
          <a:graphicData uri="http://schemas.openxmlformats.org/drawingml/2006/table">
            <a:tbl>
              <a:tblPr firstRow="1" firstCol="1" bandRow="1"/>
              <a:tblGrid>
                <a:gridCol w="731793"/>
                <a:gridCol w="2163641"/>
                <a:gridCol w="5925038"/>
              </a:tblGrid>
              <a:tr h="73051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1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678" marR="436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Познание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678" marR="436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Беседа " Кто опрятен, тот приятен", "Как вести себя за столом". Рассматривание сюжетных картин; Игра – занятие «Купание куклы Кати».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678" marR="436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2148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2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678" marR="436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Коммуникация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678" marR="436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Рассматривание сюжетных картин, рассматривание принадлежностей личной гигиены, игры ситуации, Дидактические упражнения.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678" marR="436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2148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  <a:latin typeface="Calibri"/>
                          <a:ea typeface="Calibri"/>
                          <a:cs typeface="Times New Roman"/>
                        </a:rPr>
                        <a:t>3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678" marR="436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Чтение художественной литературы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678" marR="436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К. Чуковский " Мойдодыр", чтение потешек о культуре гигиенических навыков. Чтение стихотворения В. Викторова «Умывальная».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678" marR="436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4297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  <a:latin typeface="Calibri"/>
                          <a:ea typeface="Calibri"/>
                          <a:cs typeface="Times New Roman"/>
                        </a:rPr>
                        <a:t>4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678" marR="436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Социализация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678" marR="436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Дидактические игры " Делаем причёску", " «Помоем руки феи Чистоты», " Покажем кукле Кате, как мы накрываем на стол", " Подбери предметы личной гигиены", " Водичка - водичка", «Вымоем куклу в ванне»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678" marR="436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2577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  <a:latin typeface="Calibri"/>
                          <a:ea typeface="Calibri"/>
                          <a:cs typeface="Times New Roman"/>
                        </a:rPr>
                        <a:t>5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678" marR="436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  <a:latin typeface="Calibri"/>
                          <a:ea typeface="Calibri"/>
                          <a:cs typeface="Times New Roman"/>
                        </a:rPr>
                        <a:t>Труд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678" marR="436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Самообслуживание, умывание и др.</a:t>
                      </a:r>
                    </a:p>
                  </a:txBody>
                  <a:tcPr marL="43678" marR="436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2577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  <a:latin typeface="Calibri"/>
                          <a:ea typeface="Calibri"/>
                          <a:cs typeface="Times New Roman"/>
                        </a:rPr>
                        <a:t>6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678" marR="436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  <a:latin typeface="Calibri"/>
                          <a:ea typeface="Calibri"/>
                          <a:cs typeface="Times New Roman"/>
                        </a:rPr>
                        <a:t>Безопасность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678" marR="436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Calibri"/>
                          <a:ea typeface="Calibri"/>
                          <a:cs typeface="Times New Roman"/>
                        </a:rPr>
                        <a:t>Ситуативная беседа " Как вести себя за столом"</a:t>
                      </a:r>
                    </a:p>
                  </a:txBody>
                  <a:tcPr marL="43678" marR="436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2148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  <a:latin typeface="Calibri"/>
                          <a:ea typeface="Calibri"/>
                          <a:cs typeface="Times New Roman"/>
                        </a:rPr>
                        <a:t>7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678" marR="436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  <a:latin typeface="Calibri"/>
                          <a:ea typeface="Calibri"/>
                          <a:cs typeface="Times New Roman"/>
                        </a:rPr>
                        <a:t>Музыка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678" marR="436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Прослушивание песенок о культуре гигиенических навыков Музыкальная игра «Где же наши ручки»</a:t>
                      </a:r>
                    </a:p>
                  </a:txBody>
                  <a:tcPr marL="43678" marR="436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6914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  <a:latin typeface="Calibri"/>
                          <a:ea typeface="Calibri"/>
                          <a:cs typeface="Times New Roman"/>
                        </a:rPr>
                        <a:t>8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678" marR="436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  <a:latin typeface="Calibri"/>
                          <a:ea typeface="Calibri"/>
                          <a:cs typeface="Times New Roman"/>
                        </a:rPr>
                        <a:t>Физическая культура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678" marR="436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Подвижная игра «Зайка серый умывается»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Комплекс утренней гимнастики "«Будь здоров»"</a:t>
                      </a:r>
                      <a:endParaRPr lang="ru-RU" sz="14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3678" marR="436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8214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  <a:latin typeface="Calibri"/>
                          <a:ea typeface="Calibri"/>
                          <a:cs typeface="Times New Roman"/>
                        </a:rPr>
                        <a:t>9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678" marR="436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  <a:latin typeface="Calibri"/>
                          <a:ea typeface="Calibri"/>
                          <a:cs typeface="Times New Roman"/>
                        </a:rPr>
                        <a:t>Здоровье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678" marR="436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Дидактические игры, беседы по формированию культурно гигиенических навыков</a:t>
                      </a:r>
                    </a:p>
                  </a:txBody>
                  <a:tcPr marL="43678" marR="436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1330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  <a:latin typeface="Calibri"/>
                          <a:ea typeface="Calibri"/>
                          <a:cs typeface="Times New Roman"/>
                        </a:rPr>
                        <a:t>10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678" marR="436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  <a:latin typeface="Calibri"/>
                          <a:ea typeface="Calibri"/>
                          <a:cs typeface="Times New Roman"/>
                        </a:rPr>
                        <a:t>Свобдная деятельность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678" marR="436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Игры и эксперименты с водой. Пальчиковая гимнастика</a:t>
                      </a:r>
                    </a:p>
                  </a:txBody>
                  <a:tcPr marL="43678" marR="436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3962458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25415">
              <a:srgbClr val="99A2FF"/>
            </a:gs>
            <a:gs pos="0">
              <a:srgbClr val="CCCCFF"/>
            </a:gs>
            <a:gs pos="2083">
              <a:srgbClr val="C6CCFF"/>
            </a:gs>
            <a:gs pos="7921">
              <a:srgbClr val="B6CCFF"/>
            </a:gs>
            <a:gs pos="13751">
              <a:srgbClr val="A5CCFF"/>
            </a:gs>
            <a:gs pos="17999">
              <a:srgbClr val="99CCFF"/>
            </a:gs>
            <a:gs pos="36000">
              <a:srgbClr val="9966FF"/>
            </a:gs>
            <a:gs pos="61000">
              <a:srgbClr val="CC99FF"/>
            </a:gs>
            <a:gs pos="82001">
              <a:srgbClr val="99CCFF"/>
            </a:gs>
            <a:gs pos="100000">
              <a:srgbClr val="CCCCFF"/>
            </a:gs>
          </a:gsLst>
          <a:lin ang="135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94122"/>
          </a:xfrm>
        </p:spPr>
        <p:txBody>
          <a:bodyPr/>
          <a:lstStyle/>
          <a:p>
            <a:r>
              <a:rPr lang="ru-RU" dirty="0" smtClean="0"/>
              <a:t>Ожидаемые результаты: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1340768"/>
            <a:ext cx="8640960" cy="5184576"/>
          </a:xfrm>
        </p:spPr>
        <p:txBody>
          <a:bodyPr>
            <a:normAutofit/>
          </a:bodyPr>
          <a:lstStyle/>
          <a:p>
            <a:r>
              <a:rPr lang="ru-RU" sz="2400" b="1" i="1" dirty="0" smtClean="0"/>
              <a:t>Для детей:</a:t>
            </a:r>
          </a:p>
          <a:p>
            <a:pPr marL="0" indent="0">
              <a:buNone/>
            </a:pPr>
            <a:r>
              <a:rPr lang="ru-RU" sz="2400" dirty="0"/>
              <a:t>- Формирование элементарных знаний детей о культурно гигиенических навыках.</a:t>
            </a:r>
          </a:p>
          <a:p>
            <a:pPr marL="0" indent="0">
              <a:buNone/>
            </a:pPr>
            <a:r>
              <a:rPr lang="ru-RU" sz="2400" dirty="0"/>
              <a:t>- Узнавать, называть  средства личной гигиены.</a:t>
            </a:r>
          </a:p>
          <a:p>
            <a:r>
              <a:rPr lang="ru-RU" sz="2400" b="1" i="1" dirty="0" smtClean="0"/>
              <a:t>Для родителей:</a:t>
            </a:r>
          </a:p>
          <a:p>
            <a:pPr marL="0" indent="0">
              <a:buNone/>
            </a:pPr>
            <a:r>
              <a:rPr lang="ru-RU" sz="2400" dirty="0"/>
              <a:t>- Участие в конкурсе книжек-малышек: «Чистюли» (получение дипломов победителей конкурса).</a:t>
            </a:r>
          </a:p>
          <a:p>
            <a:pPr marL="0" indent="0">
              <a:buNone/>
            </a:pPr>
            <a:r>
              <a:rPr lang="ru-RU" sz="2400" dirty="0"/>
              <a:t>- Создание стенгазеты.</a:t>
            </a:r>
          </a:p>
          <a:p>
            <a:r>
              <a:rPr lang="ru-RU" sz="2400" b="1" i="1" dirty="0" smtClean="0"/>
              <a:t>Для педагога:</a:t>
            </a:r>
          </a:p>
          <a:p>
            <a:pPr marL="0" indent="0">
              <a:buNone/>
            </a:pPr>
            <a:r>
              <a:rPr lang="ru-RU" sz="2400" dirty="0"/>
              <a:t>- Обогащение и пополнение  предметно – развивающей среды по теме проекта;</a:t>
            </a:r>
          </a:p>
          <a:p>
            <a:pPr marL="0" indent="0">
              <a:buNone/>
            </a:pPr>
            <a:r>
              <a:rPr lang="ru-RU" sz="2400" dirty="0"/>
              <a:t>- Изготовление стенгазеты «Будем чистыми и опрятными»</a:t>
            </a:r>
          </a:p>
          <a:p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4244060306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128</TotalTime>
  <Words>574</Words>
  <Application>Microsoft Office PowerPoint</Application>
  <PresentationFormat>Экран (4:3)</PresentationFormat>
  <Paragraphs>115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14</vt:i4>
      </vt:variant>
    </vt:vector>
  </HeadingPairs>
  <TitlesOfParts>
    <vt:vector size="16" baseType="lpstr">
      <vt:lpstr>Тема Office</vt:lpstr>
      <vt:lpstr>1_Тема Office</vt:lpstr>
      <vt:lpstr>Проект «Чистюля»  второй ясельной группы</vt:lpstr>
      <vt:lpstr>Цель:</vt:lpstr>
      <vt:lpstr>Актуальность проекта:</vt:lpstr>
      <vt:lpstr>Презентация PowerPoint</vt:lpstr>
      <vt:lpstr>Этапы проекта:</vt:lpstr>
      <vt:lpstr>Презентация PowerPoint</vt:lpstr>
      <vt:lpstr>      3 –ий этап – Заключительный  - Презентация проекта. - Постановка новых задач       </vt:lpstr>
      <vt:lpstr>Схема реализации проекта:</vt:lpstr>
      <vt:lpstr>Ожидаемые результаты:</vt:lpstr>
      <vt:lpstr>С помощью художественного  слова повысить уровень  владения культурно гигиеническими навыками у детей.</vt:lpstr>
      <vt:lpstr>Саша  у нас зайчик, Зайчик - побегайчик! Зайчик Саша  – скок-поскок, Подберет штаны, носок. Свои вещи не теряет И на место убирает.</vt:lpstr>
      <vt:lpstr>Супчик  жиденький,  Но питательный! Будешь худенький,  Но пузатенький!</vt:lpstr>
      <vt:lpstr>Литература:</vt:lpstr>
      <vt:lpstr>Всем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Проект «Чистюля»  второй ясельной группы</dc:title>
  <dc:creator>777</dc:creator>
  <cp:lastModifiedBy>X</cp:lastModifiedBy>
  <cp:revision>17</cp:revision>
  <dcterms:created xsi:type="dcterms:W3CDTF">2014-03-24T13:21:23Z</dcterms:created>
  <dcterms:modified xsi:type="dcterms:W3CDTF">2015-08-12T15:24:51Z</dcterms:modified>
</cp:coreProperties>
</file>