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30"/>
  </p:notesMasterIdLst>
  <p:sldIdLst>
    <p:sldId id="256" r:id="rId2"/>
    <p:sldId id="280" r:id="rId3"/>
    <p:sldId id="282" r:id="rId4"/>
    <p:sldId id="283" r:id="rId5"/>
    <p:sldId id="286" r:id="rId6"/>
    <p:sldId id="287" r:id="rId7"/>
    <p:sldId id="285" r:id="rId8"/>
    <p:sldId id="258" r:id="rId9"/>
    <p:sldId id="259" r:id="rId10"/>
    <p:sldId id="288" r:id="rId11"/>
    <p:sldId id="261" r:id="rId12"/>
    <p:sldId id="262" r:id="rId13"/>
    <p:sldId id="264" r:id="rId14"/>
    <p:sldId id="266" r:id="rId15"/>
    <p:sldId id="289" r:id="rId16"/>
    <p:sldId id="267" r:id="rId17"/>
    <p:sldId id="268" r:id="rId18"/>
    <p:sldId id="290" r:id="rId19"/>
    <p:sldId id="291" r:id="rId20"/>
    <p:sldId id="293" r:id="rId21"/>
    <p:sldId id="292" r:id="rId22"/>
    <p:sldId id="272" r:id="rId23"/>
    <p:sldId id="277" r:id="rId24"/>
    <p:sldId id="275" r:id="rId25"/>
    <p:sldId id="276" r:id="rId26"/>
    <p:sldId id="294" r:id="rId27"/>
    <p:sldId id="295" r:id="rId28"/>
    <p:sldId id="29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>
        <p:scale>
          <a:sx n="112" d="100"/>
          <a:sy n="112" d="100"/>
        </p:scale>
        <p:origin x="-13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7DE2-44BB-4265-83C2-DC8B5CDAFD25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CF184-CEEF-4477-B694-F26B7DC14C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CF184-CEEF-4477-B694-F26B7DC14CA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FC467-F9E2-4AFE-8F02-643AA911B5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46E82-F422-4914-9092-27E8D4B01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8CF31-A281-42FE-8D08-648B9EDC7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CDE57-FD24-42BC-B5C4-86736461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BFDF-5D6B-4E1C-A1F7-6A1603E9A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725D-DA1F-4F0D-970D-034797E65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EE50-88BD-4726-A0D2-755390691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6A02-86E4-486D-BB04-8FB6BD4A8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BE4A-0E34-434B-B3D6-671611CA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5F9B6-DD99-4D55-86CD-630504B2AD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49BF159F-DA4D-4568-BD01-7D5F44B895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A9E95-2347-42B2-BD43-EA07A4C455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72CFF-6A28-42AB-8C2D-DD36B377DF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C0B33-15F0-4767-9C11-3339FF27AC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9DF01-D008-4CDC-8500-F376CB0C1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57BD8-906E-43A6-A277-1A3D833D3C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D8E03-328B-4046-AB23-388DA799A1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F8FFE73-1E24-4EA5-814B-1A6914AE87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8.xls"/><Relationship Id="rId4" Type="http://schemas.openxmlformats.org/officeDocument/2006/relationships/oleObject" Target="../embeddings/_____Microsoft_Office_Excel_97-20037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51;&#1045;&#1050;&#1057;&#1040;&#1053;&#1044;&#1056;\Desktop\&#1064;&#1054;&#1050;&#1054;&#1051;&#1040;&#1044;%20&#1044;&#1045;&#1051;&#1040;&#1058;&#1068;%20&#1057;&#1045;&#1043;&#1054;&#1044;&#1053;&#1071;\&#1064;&#1086;&#1082;&#1086;&#1083;&#1072;&#1076;.%20&#1043;&#1072;&#1083;&#1080;&#1083;&#1077;&#1086;.mp4" TargetMode="Externa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736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ПРОЕКТ «Шоколадная история»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838" y="2708275"/>
            <a:ext cx="4752975" cy="3313113"/>
          </a:xfrm>
        </p:spPr>
        <p:txBody>
          <a:bodyPr>
            <a:normAutofit fontScale="92500" lnSpcReduction="20000"/>
          </a:bodyPr>
          <a:lstStyle/>
          <a:p>
            <a:pPr algn="r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Участники 2 – </a:t>
            </a:r>
            <a:r>
              <a:rPr lang="ru-RU" sz="22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класс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(Агапова Алевтина, Нефедова Софья, Федюкина Алена)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Руководитель: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учитель начальных классов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Снегирева О.В.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2014 -15 учебный год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896188" y="28545"/>
            <a:ext cx="3247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МБОУ «СОШ №4» г. Энгельс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000"/>
                </a:solidFill>
              </a:rPr>
              <a:t>Производство шоколада</a:t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>Прежде чем какао – бобы, растущие на деревьях становятся шоколадом, они проходят несколько этапов обработки.</a:t>
            </a: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krasnodar-kakao_maslo_207988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040188" cy="3487466"/>
          </a:xfrm>
        </p:spPr>
      </p:pic>
      <p:pic>
        <p:nvPicPr>
          <p:cNvPr id="12" name="Содержимое 11" descr="im_17887_.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5992"/>
            <a:ext cx="4041775" cy="3473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4038600" cy="3357584"/>
          </a:xfrm>
        </p:spPr>
        <p:txBody>
          <a:bodyPr>
            <a:normAutofit fontScale="47500" lnSpcReduction="20000"/>
          </a:bodyPr>
          <a:lstStyle/>
          <a:p>
            <a:r>
              <a:rPr lang="ru-RU" sz="5000" b="1" u="sng" dirty="0" smtClean="0">
                <a:solidFill>
                  <a:srgbClr val="000000"/>
                </a:solidFill>
              </a:rPr>
              <a:t>1 этап. Сбор урожая какао – бобов</a:t>
            </a:r>
            <a:r>
              <a:rPr lang="ru-RU" sz="5000" b="1" dirty="0" smtClean="0">
                <a:solidFill>
                  <a:srgbClr val="000000"/>
                </a:solidFill>
              </a:rPr>
              <a:t>.</a:t>
            </a:r>
            <a:endParaRPr lang="ru-RU" sz="5000" dirty="0" smtClean="0">
              <a:solidFill>
                <a:srgbClr val="000000"/>
              </a:solidFill>
            </a:endParaRPr>
          </a:p>
          <a:p>
            <a:r>
              <a:rPr lang="ru-RU" sz="5000" dirty="0" smtClean="0">
                <a:solidFill>
                  <a:srgbClr val="000000"/>
                </a:solidFill>
              </a:rPr>
              <a:t>Рабочие срезают стручки с деревьев при помощи небольших ножей, привязанных к длинным шестам. Они разбивают стручки и достают какао – бобы.</a:t>
            </a:r>
          </a:p>
          <a:p>
            <a:endParaRPr lang="ru-RU" dirty="0"/>
          </a:p>
        </p:txBody>
      </p:sp>
      <p:pic>
        <p:nvPicPr>
          <p:cNvPr id="8" name="Содержимое 7" descr="article-2123479-0016D1EA00000258-581_468x3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642918"/>
            <a:ext cx="3500462" cy="3071834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705122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2 этап. Ферментация и сушка.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Какао–бобы помещают в деревянные ящики и накрывают банановыми листьями для ферментации. Затем какао – бобы раскладывают на неделю для сушки.</a:t>
            </a:r>
          </a:p>
          <a:p>
            <a:endParaRPr lang="ru-RU" dirty="0"/>
          </a:p>
        </p:txBody>
      </p:sp>
      <p:pic>
        <p:nvPicPr>
          <p:cNvPr id="9" name="Содержимое 8" descr="13057271012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938588"/>
            <a:ext cx="3643338" cy="2490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4038600" cy="300039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3 этап. Контроль какао – бобов.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После сушки какао – бобы сортируют , тестируют и классифицируют в зависимости от их качества.</a:t>
            </a:r>
          </a:p>
          <a:p>
            <a:endParaRPr lang="ru-RU" dirty="0"/>
          </a:p>
        </p:txBody>
      </p:sp>
      <p:pic>
        <p:nvPicPr>
          <p:cNvPr id="8" name="Содержимое 7" descr="7948951_origina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928671"/>
            <a:ext cx="3643338" cy="2786082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571876"/>
            <a:ext cx="4038600" cy="2928958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0000"/>
                </a:solidFill>
              </a:rPr>
              <a:t>4 этап. Сортировка и очистка.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Какао – бобы отправляют на очистку, затем их взвешивают.</a:t>
            </a:r>
          </a:p>
          <a:p>
            <a:endParaRPr lang="ru-RU" dirty="0"/>
          </a:p>
        </p:txBody>
      </p:sp>
      <p:pic>
        <p:nvPicPr>
          <p:cNvPr id="9" name="Содержимое 8" descr="0_672fb_317db43_X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020301"/>
            <a:ext cx="3667904" cy="2480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rgbClr val="000000"/>
                </a:solidFill>
              </a:rPr>
              <a:t>5 этап. Обжарка</a:t>
            </a:r>
            <a:r>
              <a:rPr lang="ru-RU" u="sng" dirty="0" smtClean="0">
                <a:solidFill>
                  <a:srgbClr val="000000"/>
                </a:solidFill>
              </a:rPr>
              <a:t>.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После очистки и сортировки их обжаривают в больших печах. Уже в печи они становятся коричневыми. Процесс обжарки длится от 30 минут до 2 часов.</a:t>
            </a:r>
          </a:p>
          <a:p>
            <a:endParaRPr lang="ru-RU" dirty="0"/>
          </a:p>
        </p:txBody>
      </p:sp>
      <p:pic>
        <p:nvPicPr>
          <p:cNvPr id="9" name="Содержимое 8" descr="chocolate-kett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600200"/>
            <a:ext cx="3071834" cy="2185988"/>
          </a:xfrm>
        </p:spPr>
      </p:pic>
      <p:sp>
        <p:nvSpPr>
          <p:cNvPr id="14338" name="Rectangle 3"/>
          <p:cNvSpPr>
            <a:spLocks noGrp="1" noChangeArrowheads="1"/>
          </p:cNvSpPr>
          <p:nvPr>
            <p:ph sz="quarter" idx="3"/>
          </p:nvPr>
        </p:nvSpPr>
        <p:spPr/>
        <p:txBody>
          <a:bodyPr>
            <a:normAutofit/>
          </a:bodyPr>
          <a:lstStyle/>
          <a:p>
            <a:r>
              <a:rPr lang="ru-RU" sz="2200" b="1" u="sng" dirty="0" smtClean="0">
                <a:solidFill>
                  <a:srgbClr val="000000"/>
                </a:solidFill>
              </a:rPr>
              <a:t>6 этап. Дробление.</a:t>
            </a:r>
            <a:endParaRPr lang="ru-RU" sz="2200" dirty="0" smtClean="0">
              <a:solidFill>
                <a:srgbClr val="000000"/>
              </a:solidFill>
            </a:endParaRPr>
          </a:p>
          <a:p>
            <a:r>
              <a:rPr lang="ru-RU" sz="2200" dirty="0" smtClean="0">
                <a:solidFill>
                  <a:srgbClr val="000000"/>
                </a:solidFill>
              </a:rPr>
              <a:t>После обжарки какао – бобы дробят и отделяют в специальных машинах шелуху.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10" name="Содержимое 9" descr="1378916979_4_640x429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35742" y="3938588"/>
            <a:ext cx="326351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>
                <a:solidFill>
                  <a:srgbClr val="000000"/>
                </a:solidFill>
              </a:rPr>
              <a:t>10 этап. Формовка.</a:t>
            </a:r>
            <a:r>
              <a:rPr lang="ru-RU" sz="2200" dirty="0" smtClean="0">
                <a:solidFill>
                  <a:srgbClr val="000000"/>
                </a:solidFill>
              </a:rPr>
              <a:t/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>Готовая шоколадная масса разливается в формы и охлаждается. В результате получается любимый шоколад 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shokolad_plitka_sladosti_2560x1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26878" y="1600200"/>
            <a:ext cx="3499243" cy="2185988"/>
          </a:xfrm>
        </p:spPr>
      </p:pic>
      <p:pic>
        <p:nvPicPr>
          <p:cNvPr id="10" name="Содержимое 9" descr="s3img_12645410_3_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600200"/>
            <a:ext cx="3286148" cy="2185988"/>
          </a:xfrm>
        </p:spPr>
      </p:pic>
      <p:pic>
        <p:nvPicPr>
          <p:cNvPr id="12" name="Содержимое 11" descr="-1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42910" y="3938588"/>
            <a:ext cx="3571900" cy="2562246"/>
          </a:xfrm>
        </p:spPr>
      </p:pic>
      <p:pic>
        <p:nvPicPr>
          <p:cNvPr id="15" name="Содержимое 14" descr="kak_pravilno_prinyat_vannu_readmas.ru_05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17936" y="3938588"/>
            <a:ext cx="329912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№1.Каким сладостям ты отдаешь предпочтение?</a:t>
            </a:r>
          </a:p>
        </p:txBody>
      </p:sp>
      <p:graphicFrame>
        <p:nvGraphicFramePr>
          <p:cNvPr id="10243" name="Содержимое 3"/>
          <p:cNvGraphicFramePr>
            <a:graphicFrameLocks/>
          </p:cNvGraphicFramePr>
          <p:nvPr>
            <p:ph sz="half" idx="1"/>
          </p:nvPr>
        </p:nvGraphicFramePr>
        <p:xfrm>
          <a:off x="192088" y="1562100"/>
          <a:ext cx="2814637" cy="5156200"/>
        </p:xfrm>
        <a:graphic>
          <a:graphicData uri="http://schemas.openxmlformats.org/presentationml/2006/ole">
            <p:oleObj spid="_x0000_s1026" name="Диаграмма" r:id="rId3" imgW="4695749" imgH="8591702" progId="Excel.Sheet.8">
              <p:embed/>
            </p:oleObj>
          </a:graphicData>
        </a:graphic>
      </p:graphicFrame>
      <p:graphicFrame>
        <p:nvGraphicFramePr>
          <p:cNvPr id="10244" name="Диаграмма 4"/>
          <p:cNvGraphicFramePr>
            <a:graphicFrameLocks/>
          </p:cNvGraphicFramePr>
          <p:nvPr>
            <p:ph sz="quarter" idx="2"/>
          </p:nvPr>
        </p:nvGraphicFramePr>
        <p:xfrm>
          <a:off x="5143500" y="1500188"/>
          <a:ext cx="2582863" cy="5118100"/>
        </p:xfrm>
        <a:graphic>
          <a:graphicData uri="http://schemas.openxmlformats.org/presentationml/2006/ole">
            <p:oleObj spid="_x0000_s1027" name="Диаграмма" r:id="rId4" imgW="4152900" imgH="8229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43" grpId="0"/>
      <p:bldOleChart spid="10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№2. Как часто ты употребляешь шоколад?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79388" y="1776413"/>
          <a:ext cx="2727325" cy="4506912"/>
        </p:xfrm>
        <a:graphic>
          <a:graphicData uri="http://schemas.openxmlformats.org/presentationml/2006/ole">
            <p:oleObj spid="_x0000_s2050" name="Диаграмма" r:id="rId3" imgW="2657551" imgH="4390949" progId="Excel.Sheet.8">
              <p:embed/>
            </p:oleObj>
          </a:graphicData>
        </a:graphic>
      </p:graphicFrame>
      <p:graphicFrame>
        <p:nvGraphicFramePr>
          <p:cNvPr id="2051" name="Диаграмма 6"/>
          <p:cNvGraphicFramePr>
            <a:graphicFrameLocks/>
          </p:cNvGraphicFramePr>
          <p:nvPr>
            <p:ph sz="quarter" idx="2"/>
          </p:nvPr>
        </p:nvGraphicFramePr>
        <p:xfrm>
          <a:off x="3714744" y="1785926"/>
          <a:ext cx="1957388" cy="4483100"/>
        </p:xfrm>
        <a:graphic>
          <a:graphicData uri="http://schemas.openxmlformats.org/presentationml/2006/ole">
            <p:oleObj spid="_x0000_s2051" name="Диаграмма" r:id="rId4" imgW="2257349" imgH="5172151" progId="Excel.Sheet.8">
              <p:embed/>
            </p:oleObj>
          </a:graphicData>
        </a:graphic>
      </p:graphicFrame>
      <p:graphicFrame>
        <p:nvGraphicFramePr>
          <p:cNvPr id="2052" name="Диаграмма 7"/>
          <p:cNvGraphicFramePr>
            <a:graphicFrameLocks/>
          </p:cNvGraphicFramePr>
          <p:nvPr>
            <p:ph sz="quarter" idx="3"/>
          </p:nvPr>
        </p:nvGraphicFramePr>
        <p:xfrm>
          <a:off x="6262688" y="1773238"/>
          <a:ext cx="2616200" cy="4394200"/>
        </p:xfrm>
        <a:graphic>
          <a:graphicData uri="http://schemas.openxmlformats.org/presentationml/2006/ole">
            <p:oleObj spid="_x0000_s2052" name="Диаграмма" r:id="rId5" imgW="5943600" imgH="99822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  <p:bldOleChart spid="2051" grpId="0"/>
      <p:bldOleChart spid="20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полезные свойства шоколада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57224" y="1785926"/>
            <a:ext cx="7286676" cy="4214842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успокаивает нервную систему;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 способствует улучшению памяти, полезен для работы мозга, особенно первоклассникам;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-полезен для сердца и сосудов;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 снимает усталость;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- дает гармони радости.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№3.Как вы считаете полезен или вреден шоколад?</a:t>
            </a:r>
          </a:p>
        </p:txBody>
      </p:sp>
      <p:graphicFrame>
        <p:nvGraphicFramePr>
          <p:cNvPr id="3075" name="Диаграмма 4"/>
          <p:cNvGraphicFramePr>
            <a:graphicFrameLocks/>
          </p:cNvGraphicFramePr>
          <p:nvPr>
            <p:ph sz="half" idx="1"/>
          </p:nvPr>
        </p:nvGraphicFramePr>
        <p:xfrm>
          <a:off x="3143240" y="1785926"/>
          <a:ext cx="2436813" cy="4525963"/>
        </p:xfrm>
        <a:graphic>
          <a:graphicData uri="http://schemas.openxmlformats.org/presentationml/2006/ole">
            <p:oleObj spid="_x0000_s81922" name="Диаграмма" r:id="rId3" imgW="2467051" imgH="4581449" progId="Excel.Sheet.8">
              <p:embed/>
            </p:oleObj>
          </a:graphicData>
        </a:graphic>
      </p:graphicFrame>
      <p:graphicFrame>
        <p:nvGraphicFramePr>
          <p:cNvPr id="3074" name="Содержимое 3"/>
          <p:cNvGraphicFramePr>
            <a:graphicFrameLocks/>
          </p:cNvGraphicFramePr>
          <p:nvPr>
            <p:ph sz="quarter" idx="2"/>
          </p:nvPr>
        </p:nvGraphicFramePr>
        <p:xfrm>
          <a:off x="285750" y="1571625"/>
          <a:ext cx="2311400" cy="4897438"/>
        </p:xfrm>
        <a:graphic>
          <a:graphicData uri="http://schemas.openxmlformats.org/presentationml/2006/ole">
            <p:oleObj spid="_x0000_s81923" name="Диаграмма" r:id="rId4" imgW="2162251" imgH="4581449" progId="Excel.Sheet.8">
              <p:embed/>
            </p:oleObj>
          </a:graphicData>
        </a:graphic>
      </p:graphicFrame>
      <p:graphicFrame>
        <p:nvGraphicFramePr>
          <p:cNvPr id="3076" name="Диаграмма 5"/>
          <p:cNvGraphicFramePr>
            <a:graphicFrameLocks/>
          </p:cNvGraphicFramePr>
          <p:nvPr>
            <p:ph sz="quarter" idx="3"/>
          </p:nvPr>
        </p:nvGraphicFramePr>
        <p:xfrm>
          <a:off x="5959475" y="1700213"/>
          <a:ext cx="2913063" cy="4824412"/>
        </p:xfrm>
        <a:graphic>
          <a:graphicData uri="http://schemas.openxmlformats.org/presentationml/2006/ole">
            <p:oleObj spid="_x0000_s81924" name="Диаграмма" r:id="rId5" imgW="2771851" imgH="45912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5" grpId="0"/>
      <p:bldOleChart spid="3074" grpId="0"/>
      <p:bldOleChart spid="30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 исследовательской работы: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«История шоколада»</a:t>
            </a:r>
          </a:p>
          <a:p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Дети любят шоколад, а из чего его делают , полезен ли он не знают….</a:t>
            </a:r>
          </a:p>
          <a:p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выяснить, кто первым придумал производить шоколада, где он впервые появился, как из горьких и невкусных бобов получается вкусное лакомство, и самое главное полезен ли 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Классификация шоколад.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Горький шоколад</a:t>
            </a:r>
            <a:r>
              <a:rPr lang="ru-RU" sz="2800" dirty="0" smtClean="0"/>
              <a:t>: 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какао тертое + какао-масло + сахар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effectLst/>
              </a:rPr>
              <a:t>Молочный шоколад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: какао тертое + какао-масло + сахар + молоко сухое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effectLst/>
              </a:rPr>
              <a:t>Белый шоколад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: сахарная пудра + какао-масло + сухое молоко + соль + ванилин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effectLst/>
              </a:rPr>
              <a:t>Шоколад с начинкой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/>
              </a:rPr>
              <a:t>выпускают в виде плиток, батончиков и других фигур с различными начинками.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Мнение сторонников шоколада.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>
                <a:solidFill>
                  <a:srgbClr val="000000"/>
                </a:solidFill>
                <a:effectLst/>
              </a:rPr>
              <a:t>Шоколад заряжает бодростью и улучшает настроение.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>
                <a:solidFill>
                  <a:srgbClr val="000000"/>
                </a:solidFill>
                <a:effectLst/>
              </a:rPr>
              <a:t>Спасает от инфаркта и инсульта.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>
                <a:solidFill>
                  <a:srgbClr val="000000"/>
                </a:solidFill>
                <a:effectLst/>
              </a:rPr>
              <a:t>Шоколад способен на короткое время улучшать умственные способности.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>
                <a:solidFill>
                  <a:srgbClr val="000000"/>
                </a:solidFill>
                <a:effectLst/>
              </a:rPr>
              <a:t>С помощью шоколада можно предотвратить слабоумие в старческом возрасте.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>
                <a:solidFill>
                  <a:srgbClr val="000000"/>
                </a:solidFill>
                <a:effectLst/>
              </a:rPr>
              <a:t>Шоколад содержит специальное антисептическое вещество, которое помогает справиться с зубным камнем.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2400" smtClean="0">
                <a:solidFill>
                  <a:srgbClr val="000000"/>
                </a:solidFill>
                <a:effectLst/>
              </a:rPr>
              <a:t>7.Ежедневное употребление шоколада будущими мамами благоприятно действует на рождающихся младенцев, их младенцы много улыбаются и смеются.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95288" y="357166"/>
            <a:ext cx="36083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</a:rPr>
              <a:t>Бесспорно, шоколад является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</a:rPr>
              <a:t>продуктом не только вкусным, 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</a:rPr>
              <a:t>но и полезным!</a:t>
            </a:r>
          </a:p>
        </p:txBody>
      </p:sp>
      <p:pic>
        <p:nvPicPr>
          <p:cNvPr id="5" name="Содержимое 4" descr="83411778_1320685956_main1133546374c3831added8334e57e56ae9dece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514725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5100" smtClean="0">
                <a:solidFill>
                  <a:schemeClr val="tx1"/>
                </a:solidFill>
              </a:rPr>
              <a:t>Вывод.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35975" cy="53276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</a:rPr>
              <a:t>Шоколад, как впрочем, и любой другой продукт, может быть вредным, если: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effectLst/>
              </a:rPr>
              <a:t>во-первых, если поедать его в больших количествах;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endParaRPr lang="ru-RU" sz="2800" dirty="0" smtClean="0">
              <a:solidFill>
                <a:srgbClr val="000000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</a:rPr>
              <a:t>- во-вторых, если употреблять ненастоящий темный шоколад, а его подделки.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</a:rPr>
              <a:t> 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blog4554wide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14500" y="1301750"/>
            <a:ext cx="5715000" cy="3800475"/>
          </a:xfrm>
          <a:noFill/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5288" y="5157788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отличить настоящий шоколад?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537075" cy="61261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dirty="0" smtClean="0"/>
              <a:t>На упаковке должен стоять ГОСТ;</a:t>
            </a:r>
          </a:p>
          <a:p>
            <a:pPr eaLnBrk="1" hangingPunct="1">
              <a:defRPr/>
            </a:pPr>
            <a:r>
              <a:rPr lang="ru-RU" sz="2400" dirty="0" smtClean="0"/>
              <a:t>Цена 100 граммовой  плитки (темного) в среднем 70 рублей – дешевле не брать!!;</a:t>
            </a:r>
          </a:p>
          <a:p>
            <a:pPr eaLnBrk="1" hangingPunct="1">
              <a:defRPr/>
            </a:pPr>
            <a:r>
              <a:rPr lang="ru-RU" sz="2400" dirty="0" smtClean="0"/>
              <a:t>Ищи 3 компонента: </a:t>
            </a:r>
            <a:r>
              <a:rPr lang="ru-RU" sz="2400" dirty="0" err="1" smtClean="0"/>
              <a:t>какао-тертое</a:t>
            </a:r>
            <a:r>
              <a:rPr lang="ru-RU" sz="2400" dirty="0" smtClean="0"/>
              <a:t>, какао-порошок и какао-масло, если есть другие – шоколад не настоящий;</a:t>
            </a:r>
          </a:p>
          <a:p>
            <a:pPr eaLnBrk="1" hangingPunct="1">
              <a:defRPr/>
            </a:pPr>
            <a:r>
              <a:rPr lang="ru-RU" sz="2400" dirty="0" smtClean="0"/>
              <a:t>Сахар эмульгатор, лецитин, </a:t>
            </a:r>
            <a:r>
              <a:rPr lang="ru-RU" sz="2400" dirty="0" err="1" smtClean="0"/>
              <a:t>ароматизатор</a:t>
            </a:r>
            <a:r>
              <a:rPr lang="ru-RU" sz="2400" dirty="0" smtClean="0"/>
              <a:t>  и добавка Е 322 – не портят настоящий шоколад;</a:t>
            </a:r>
          </a:p>
          <a:p>
            <a:pPr eaLnBrk="1" hangingPunct="1">
              <a:defRPr/>
            </a:pPr>
            <a:r>
              <a:rPr lang="ru-RU" sz="2400" dirty="0" smtClean="0"/>
              <a:t>Шоколад должен таять во рту</a:t>
            </a:r>
          </a:p>
        </p:txBody>
      </p:sp>
      <p:pic>
        <p:nvPicPr>
          <p:cNvPr id="24579" name="Picture 5" descr="31893916_shokol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60350"/>
            <a:ext cx="4105275" cy="640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Телепередача « Галилео»</a:t>
            </a:r>
            <a:endParaRPr lang="ru-RU" dirty="0"/>
          </a:p>
        </p:txBody>
      </p:sp>
      <p:pic>
        <p:nvPicPr>
          <p:cNvPr id="3" name="Шоколад. Галилео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7988" y="2357438"/>
            <a:ext cx="51435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32529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667000" y="1296988"/>
            <a:ext cx="3810000" cy="3810000"/>
          </a:xfrm>
          <a:noFill/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900113" y="5589588"/>
            <a:ext cx="7319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Список литературы</a:t>
            </a:r>
            <a:endParaRPr lang="ru-RU" dirty="0" smtClean="0"/>
          </a:p>
          <a:p>
            <a:r>
              <a:rPr lang="ru-RU" dirty="0" smtClean="0"/>
              <a:t>Книга о вкусной и здоровой пище. – Москва «Пищевая промышленность» 1963</a:t>
            </a:r>
          </a:p>
          <a:p>
            <a:r>
              <a:rPr lang="ru-RU" dirty="0" smtClean="0"/>
              <a:t>Воробьёв </a:t>
            </a:r>
            <a:r>
              <a:rPr lang="ru-RU" dirty="0" smtClean="0"/>
              <a:t>В. И. – Москва «Слагаемые здоровья» «Знание» 1987</a:t>
            </a:r>
          </a:p>
          <a:p>
            <a:r>
              <a:rPr lang="ru-RU" dirty="0" smtClean="0"/>
              <a:t>Интернет </a:t>
            </a:r>
            <a:r>
              <a:rPr lang="ru-RU" dirty="0" smtClean="0"/>
              <a:t>– сайт: </a:t>
            </a:r>
            <a:r>
              <a:rPr lang="ru-RU" dirty="0" err="1" smtClean="0"/>
              <a:t>www.samcond.ru</a:t>
            </a:r>
            <a:endParaRPr lang="ru-RU" dirty="0" smtClean="0"/>
          </a:p>
          <a:p>
            <a:r>
              <a:rPr lang="ru-RU" smtClean="0"/>
              <a:t>инциклопедия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09318"/>
          </a:xfrm>
        </p:spPr>
        <p:txBody>
          <a:bodyPr>
            <a:normAutofit fontScale="92500"/>
          </a:bodyPr>
          <a:lstStyle/>
          <a:p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Решение поставленной цели будут осуществляться через ряд задач: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Познакомится с историей  возникновения  шоколада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Собрать сведения о процессе приготовления шоколада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Провести анкетирование среди одноклассников о свойствах шоколада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Установить влияние шоколада на здоровье человека</a:t>
            </a:r>
          </a:p>
          <a:p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Основные методы исследования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  поиск и систематизация материала по теме (Источники: Интернет, энциклопедии, справочники), просмотр передачи « Галилео», анкетирование.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643074"/>
          </a:xfrm>
        </p:spPr>
        <p:txBody>
          <a:bodyPr>
            <a:noAutofit/>
          </a:bodyPr>
          <a:lstStyle/>
          <a:p>
            <a:pPr algn="l"/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Гипотеза: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Предполагаем, что шоколад приносит  пользу.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Объект исследования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шоколад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Методы исследования: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обобщение полученных сведений, анализ, анкетирование.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s3img_12645410_3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ru-RU" sz="2200" u="sng" dirty="0" smtClean="0">
                <a:solidFill>
                  <a:srgbClr val="000000"/>
                </a:solidFill>
              </a:rPr>
              <a:t/>
            </a:r>
            <a:br>
              <a:rPr lang="ru-RU" sz="2200" u="sng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> В проекте участвовали 3 учащихся, которые  получили каждый задание</a:t>
            </a:r>
            <a:br>
              <a:rPr lang="ru-RU" sz="2200" dirty="0" smtClean="0">
                <a:solidFill>
                  <a:srgbClr val="000000"/>
                </a:solidFill>
              </a:rPr>
            </a:br>
            <a:r>
              <a:rPr lang="ru-RU" sz="2200" dirty="0" smtClean="0">
                <a:solidFill>
                  <a:srgbClr val="000000"/>
                </a:solidFill>
              </a:rPr>
              <a:t>План работы над проектом.</a:t>
            </a:r>
            <a:r>
              <a:rPr lang="ru-RU" sz="4400" dirty="0" smtClean="0">
                <a:solidFill>
                  <a:srgbClr val="000000"/>
                </a:solidFill>
              </a:rPr>
              <a:t/>
            </a:r>
            <a:br>
              <a:rPr lang="ru-RU" sz="4400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1051560" indent="-914400"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«Историк» - Федюкина Алена </a:t>
            </a:r>
            <a:r>
              <a:rPr lang="ru-RU" sz="2000" dirty="0" smtClean="0">
                <a:solidFill>
                  <a:srgbClr val="000000"/>
                </a:solidFill>
              </a:rPr>
              <a:t>(изучала историю шоколада. </a:t>
            </a:r>
            <a:r>
              <a:rPr lang="ru-RU" sz="2000" u="sng" dirty="0" smtClean="0">
                <a:solidFill>
                  <a:srgbClr val="000000"/>
                </a:solidFill>
              </a:rPr>
              <a:t>Содержание деятельности</a:t>
            </a:r>
            <a:r>
              <a:rPr lang="ru-RU" sz="2000" dirty="0" smtClean="0">
                <a:solidFill>
                  <a:srgbClr val="000000"/>
                </a:solidFill>
              </a:rPr>
              <a:t>: чтение энциклопедии, просмотр телепередачи «Галилео»)</a:t>
            </a:r>
          </a:p>
          <a:p>
            <a:pPr marL="651510" indent="-514350"/>
            <a:endParaRPr lang="ru-RU" sz="2000" dirty="0"/>
          </a:p>
        </p:txBody>
      </p:sp>
      <p:pic>
        <p:nvPicPr>
          <p:cNvPr id="14" name="Содержимое 13" descr="IMG_725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938144" y="1600200"/>
            <a:ext cx="1458711" cy="2185988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«Исследователь»</a:t>
            </a:r>
            <a:r>
              <a:rPr lang="ru-RU" dirty="0" smtClean="0">
                <a:solidFill>
                  <a:srgbClr val="000000"/>
                </a:solidFill>
              </a:rPr>
              <a:t>  - </a:t>
            </a:r>
            <a:r>
              <a:rPr lang="ru-RU" b="1" dirty="0" smtClean="0">
                <a:solidFill>
                  <a:srgbClr val="000000"/>
                </a:solidFill>
              </a:rPr>
              <a:t>Агапова Алевтина</a:t>
            </a:r>
            <a:r>
              <a:rPr lang="ru-RU" dirty="0" smtClean="0">
                <a:solidFill>
                  <a:srgbClr val="000000"/>
                </a:solidFill>
              </a:rPr>
              <a:t> (исследовала процесс изготовления шоколада. </a:t>
            </a:r>
            <a:r>
              <a:rPr lang="ru-RU" u="sng" dirty="0" smtClean="0">
                <a:solidFill>
                  <a:srgbClr val="000000"/>
                </a:solidFill>
              </a:rPr>
              <a:t>Содержание деятельности</a:t>
            </a:r>
            <a:r>
              <a:rPr lang="ru-RU" dirty="0" smtClean="0">
                <a:solidFill>
                  <a:srgbClr val="000000"/>
                </a:solidFill>
              </a:rPr>
              <a:t>: просмотр телепередачи «Галилео», чтение  книг, работа над планом)</a:t>
            </a:r>
            <a:endParaRPr lang="ru-RU" dirty="0"/>
          </a:p>
        </p:txBody>
      </p:sp>
      <p:pic>
        <p:nvPicPr>
          <p:cNvPr id="16" name="Содержимое 15" descr="20131117_1339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08616" y="3939252"/>
            <a:ext cx="2917767" cy="21862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</a:rPr>
              <a:t>« Исследователь - практик»</a:t>
            </a:r>
            <a:r>
              <a:rPr lang="ru-RU" sz="2400" dirty="0" smtClean="0">
                <a:solidFill>
                  <a:srgbClr val="000000"/>
                </a:solidFill>
              </a:rPr>
              <a:t> (чтение энциклопедии, просмотр телепередачи «Галилео». </a:t>
            </a:r>
            <a:r>
              <a:rPr lang="ru-RU" sz="2400" u="sng" dirty="0" smtClean="0">
                <a:solidFill>
                  <a:srgbClr val="000000"/>
                </a:solidFill>
              </a:rPr>
              <a:t>Практическая деятельность</a:t>
            </a:r>
            <a:r>
              <a:rPr lang="ru-RU" sz="2400" dirty="0" smtClean="0">
                <a:solidFill>
                  <a:srgbClr val="000000"/>
                </a:solidFill>
              </a:rPr>
              <a:t>: анкетирование среди детей, анализ анкетирования)</a:t>
            </a:r>
          </a:p>
          <a:p>
            <a:endParaRPr lang="ru-RU" dirty="0"/>
          </a:p>
        </p:txBody>
      </p:sp>
      <p:pic>
        <p:nvPicPr>
          <p:cNvPr id="8" name="Содержимое 7" descr="IMG_72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72132" y="1928802"/>
            <a:ext cx="1885953" cy="282893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3"/>
          </p:nvPr>
        </p:nvSpPr>
        <p:spPr>
          <a:xfrm>
            <a:off x="785786" y="5214950"/>
            <a:ext cx="7901014" cy="91121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Совместное  подведение итогов, выводы о шоколаде, подборка стихотворения.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offe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731" r="6731"/>
          <a:stretch>
            <a:fillRect/>
          </a:stretch>
        </p:blipFill>
        <p:spPr/>
      </p:pic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1428728" y="428604"/>
            <a:ext cx="5886472" cy="1268535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solidFill>
                  <a:srgbClr val="000000"/>
                </a:solidFill>
              </a:rPr>
              <a:t>Результат исследования</a:t>
            </a:r>
            <a:r>
              <a:rPr lang="ru-RU" sz="3100" dirty="0" smtClean="0">
                <a:solidFill>
                  <a:srgbClr val="000000"/>
                </a:solidFill>
              </a:rPr>
              <a:t>: информационный материал, защита в виде </a:t>
            </a:r>
            <a:r>
              <a:rPr lang="ru-RU" sz="3100" dirty="0" err="1" smtClean="0">
                <a:solidFill>
                  <a:srgbClr val="000000"/>
                </a:solidFill>
              </a:rPr>
              <a:t>мультимидийной</a:t>
            </a:r>
            <a:r>
              <a:rPr lang="ru-RU" sz="3100" dirty="0" smtClean="0">
                <a:solidFill>
                  <a:srgbClr val="000000"/>
                </a:solidFill>
              </a:rPr>
              <a:t>  презентации «Шоколадная история».</a:t>
            </a:r>
          </a:p>
          <a:p>
            <a:r>
              <a:rPr lang="ru-RU" sz="3100" dirty="0" smtClean="0">
                <a:solidFill>
                  <a:srgbClr val="000000"/>
                </a:solidFill>
              </a:rPr>
              <a:t> 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716338"/>
            <a:ext cx="7535884" cy="1855802"/>
          </a:xfrm>
        </p:spPr>
        <p:txBody>
          <a:bodyPr>
            <a:normAutofit fontScale="90000"/>
          </a:bodyPr>
          <a:lstStyle/>
          <a:p>
            <a:pPr lvl="1"/>
            <a:r>
              <a:rPr lang="ru-RU" b="1" dirty="0"/>
              <a:t>История шоколада.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2800" b="1" dirty="0"/>
              <a:t> </a:t>
            </a:r>
            <a:r>
              <a:rPr lang="ru-RU" dirty="0"/>
              <a:t>История шоколада началась очень давно, более 500 лет назад. Христофор Колумб привез какао – бобы королю Фердинанду из экспедиции в Новый Света. Через 100 лет шоколад появился в Европе. Шоколад считается напитком для высшего света, его называли «пищей богов», а какао – бобы были символом богатства и власти.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 smtClean="0"/>
          </a:p>
        </p:txBody>
      </p:sp>
      <p:pic>
        <p:nvPicPr>
          <p:cNvPr id="7" name="Содержимое 6" descr="img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702682" cy="3000396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7561262" cy="194468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- Шоколад использовался как лечебное средство целителями того времени. С развитием промышленности шоколад стал более доступным, в него стали добавлять вкусовые добавки.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- Если раньше шоколад считался мужским напитком, то позже он стал любительским детским лакомством. С1674 года начинается производство «съедобного лакомства», который можно не только пить, но и есть.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6" name="Содержимое 5" descr="1317487996_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3357562"/>
            <a:ext cx="7829576" cy="2786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835</Words>
  <Application>Microsoft Office PowerPoint</Application>
  <PresentationFormat>Экран (4:3)</PresentationFormat>
  <Paragraphs>96</Paragraphs>
  <Slides>28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Апекс</vt:lpstr>
      <vt:lpstr>Диаграмма</vt:lpstr>
      <vt:lpstr>  ПРОЕКТ «Шоколадная история»</vt:lpstr>
      <vt:lpstr>Слайд 2</vt:lpstr>
      <vt:lpstr>Слайд 3</vt:lpstr>
      <vt:lpstr>Гипотеза:   Предполагаем, что шоколад приносит  пользу. Объект исследования: шоколад Методы исследования: обобщение полученных сведений, анализ, анкетирование. </vt:lpstr>
      <vt:lpstr>  В проекте участвовали 3 учащихся, которые  получили каждый задание План работы над проектом. </vt:lpstr>
      <vt:lpstr>Слайд 6</vt:lpstr>
      <vt:lpstr>Слайд 7</vt:lpstr>
      <vt:lpstr>История шоколада.  История шоколада началась очень давно, более 500 лет назад. Христофор Колумб привез какао – бобы королю Фердинанду из экспедиции в Новый Света. Через 100 лет шоколад появился в Европе. Шоколад считается напитком для высшего света, его называли «пищей богов», а какао – бобы были символом богатства и власти. </vt:lpstr>
      <vt:lpstr>Слайд 9</vt:lpstr>
      <vt:lpstr>Производство шоколада Прежде чем какао – бобы, растущие на деревьях становятся шоколадом, они проходят несколько этапов обработки. </vt:lpstr>
      <vt:lpstr>Слайд 11</vt:lpstr>
      <vt:lpstr>Слайд 12</vt:lpstr>
      <vt:lpstr>Слайд 13</vt:lpstr>
      <vt:lpstr>Слайд 14</vt:lpstr>
      <vt:lpstr>10 этап. Формовка. Готовая шоколадная масса разливается в формы и охлаждается. В результате получается любимый шоколад . </vt:lpstr>
      <vt:lpstr>№1.Каким сладостям ты отдаешь предпочтение?</vt:lpstr>
      <vt:lpstr>№2. Как часто ты употребляешь шоколад?</vt:lpstr>
      <vt:lpstr>полезные свойства шоколада</vt:lpstr>
      <vt:lpstr>№3.Как вы считаете полезен или вреден шоколад?</vt:lpstr>
      <vt:lpstr>Классификация шоколад.</vt:lpstr>
      <vt:lpstr>Мнение сторонников шоколада.</vt:lpstr>
      <vt:lpstr>Слайд 22</vt:lpstr>
      <vt:lpstr>Вывод.</vt:lpstr>
      <vt:lpstr>Слайд 24</vt:lpstr>
      <vt:lpstr>Слайд 25</vt:lpstr>
      <vt:lpstr>Телепередача « Галилео»</vt:lpstr>
      <vt:lpstr>Слайд 27</vt:lpstr>
      <vt:lpstr>Слайд 28</vt:lpstr>
    </vt:vector>
  </TitlesOfParts>
  <Company>VMF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АЛЕКСАНДР</cp:lastModifiedBy>
  <cp:revision>35</cp:revision>
  <dcterms:created xsi:type="dcterms:W3CDTF">2010-02-28T07:24:10Z</dcterms:created>
  <dcterms:modified xsi:type="dcterms:W3CDTF">2015-03-04T19:35:02Z</dcterms:modified>
</cp:coreProperties>
</file>