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310" r:id="rId4"/>
    <p:sldId id="322" r:id="rId5"/>
    <p:sldId id="320" r:id="rId6"/>
    <p:sldId id="275" r:id="rId7"/>
    <p:sldId id="335" r:id="rId8"/>
    <p:sldId id="323" r:id="rId9"/>
    <p:sldId id="324" r:id="rId10"/>
    <p:sldId id="325" r:id="rId11"/>
    <p:sldId id="327" r:id="rId12"/>
    <p:sldId id="328" r:id="rId13"/>
    <p:sldId id="336" r:id="rId14"/>
    <p:sldId id="330" r:id="rId15"/>
    <p:sldId id="331" r:id="rId16"/>
    <p:sldId id="332" r:id="rId17"/>
    <p:sldId id="333" r:id="rId18"/>
    <p:sldId id="334" r:id="rId19"/>
    <p:sldId id="317" r:id="rId20"/>
    <p:sldId id="30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CC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60"/>
  </p:normalViewPr>
  <p:slideViewPr>
    <p:cSldViewPr>
      <p:cViewPr varScale="1">
        <p:scale>
          <a:sx n="71" d="100"/>
          <a:sy n="71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61F403B-2014-4F23-8594-031101D026E7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908A9-448E-4803-BF5C-054AC25A5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3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F66A-D24F-4CE2-B23B-C327DB4FB926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B6FF8-27D4-42A4-99A0-A7E9D3705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1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C8225-E187-4DCA-8C73-53AC2C242B3D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04B4-900E-46F9-90E7-E058ECF79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0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ACB3-142A-4797-A34E-AC793A071AD3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642E-09A6-45EF-ACD8-81D6DB96A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12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9C63C-2443-43D7-B964-BA27F9CA8CBD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8A49E0-D0FF-4448-88DF-21C4A0F03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7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7BF8C-723E-4DC1-8A00-19038313909A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B37E5-691E-4978-8DAB-7ADCA81A3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9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BC1FCE-E4EB-4707-B8E1-9DCCBF308DFD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45DA6-3967-4A8E-A506-D0B5E5553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9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0C96C-9142-406A-AF70-3341A919F86D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D36C9-6C75-4854-B35E-362A69931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65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54E33-8235-4765-8230-2D04BCF70939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BFF0-3AA4-42DC-925F-B7CAFAB36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5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91DEDB-7443-4250-A705-961BDE5EB7D7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E3718-F2E1-4656-AB82-9038E87AE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4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08F46E-1CC5-4EB3-BDE7-FED8107975B9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8A08751-E50D-47FC-BB1C-914D145E5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0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A042D64-BFC9-4B92-A2B6-4BC7FABFB850}" type="datetimeFigureOut">
              <a:rPr lang="ru-RU"/>
              <a:pPr>
                <a:defRPr/>
              </a:pPr>
              <a:t>10.12.2011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C05758E-3B58-4877-970D-AC92C5336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59" r:id="rId2"/>
    <p:sldLayoutId id="2147484066" r:id="rId3"/>
    <p:sldLayoutId id="2147484060" r:id="rId4"/>
    <p:sldLayoutId id="2147484067" r:id="rId5"/>
    <p:sldLayoutId id="2147484061" r:id="rId6"/>
    <p:sldLayoutId id="2147484062" r:id="rId7"/>
    <p:sldLayoutId id="2147484068" r:id="rId8"/>
    <p:sldLayoutId id="2147484069" r:id="rId9"/>
    <p:sldLayoutId id="2147484063" r:id="rId10"/>
    <p:sldLayoutId id="21474840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0162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omic Sans MS" pitchFamily="66" charset="0"/>
              </a:rPr>
              <a:t/>
            </a:r>
            <a:br>
              <a:rPr lang="en-US" sz="3100" dirty="0" smtClean="0">
                <a:latin typeface="Comic Sans MS" pitchFamily="66" charset="0"/>
              </a:rPr>
            </a:br>
            <a:r>
              <a:rPr lang="ru-RU" sz="5300" dirty="0" smtClean="0">
                <a:solidFill>
                  <a:srgbClr val="C00000"/>
                </a:solidFill>
                <a:latin typeface="Comic Sans MS" pitchFamily="66" charset="0"/>
              </a:rPr>
              <a:t>Урок-игра по станциям </a:t>
            </a:r>
            <a:br>
              <a:rPr lang="ru-RU" sz="53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5300" dirty="0" smtClean="0">
                <a:solidFill>
                  <a:srgbClr val="C00000"/>
                </a:solidFill>
                <a:latin typeface="Comic Sans MS" pitchFamily="66" charset="0"/>
              </a:rPr>
              <a:t>«Это увлекательное черчение»</a:t>
            </a:r>
            <a:endParaRPr lang="ru-RU" sz="53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2924175"/>
            <a:ext cx="7921625" cy="2089150"/>
          </a:xfrm>
        </p:spPr>
        <p:txBody>
          <a:bodyPr/>
          <a:lstStyle/>
          <a:p>
            <a:pPr marL="3059113" marR="0" algn="l" eaLnBrk="1" hangingPunct="1">
              <a:defRPr/>
            </a:pPr>
            <a:r>
              <a:rPr lang="ru-RU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ГБОУ ЦО №633</a:t>
            </a:r>
          </a:p>
          <a:p>
            <a:pPr marL="3059113" marR="0" algn="l" eaLnBrk="1" hangingPunct="1">
              <a:defRPr/>
            </a:pPr>
            <a:r>
              <a:rPr lang="ru-RU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Калининского района Санкт-Петербурга</a:t>
            </a:r>
          </a:p>
          <a:p>
            <a:pPr marL="3059113" marR="0" algn="l" eaLnBrk="1" hangingPunct="1">
              <a:defRPr/>
            </a:pPr>
            <a:r>
              <a:rPr lang="ru-RU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учитель изобразительного искусства</a:t>
            </a:r>
          </a:p>
          <a:p>
            <a:pPr marL="3059113" marR="0" algn="l" eaLnBrk="1" hangingPunct="1">
              <a:defRPr/>
            </a:pPr>
            <a:r>
              <a:rPr lang="ru-RU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и</a:t>
            </a:r>
            <a:r>
              <a:rPr lang="ru-RU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черчения</a:t>
            </a:r>
          </a:p>
          <a:p>
            <a:pPr marL="3059113" marR="0" algn="l" eaLnBrk="1" hangingPunct="1">
              <a:defRPr/>
            </a:pPr>
            <a:r>
              <a:rPr lang="ru-RU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Бейлина Юлия Маратовна</a:t>
            </a:r>
          </a:p>
          <a:p>
            <a:pPr marL="3059113" marR="0" algn="l"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4. Головоломка</a:t>
            </a:r>
            <a:b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  <a:t>Отгадайте кроссворд «Знакомство с формами </a:t>
            </a:r>
            <a:b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  <a:t>и их элементами»</a:t>
            </a:r>
            <a:endParaRPr lang="ru-RU" sz="3200" dirty="0">
              <a:solidFill>
                <a:srgbClr val="3333CC"/>
              </a:solidFill>
              <a:latin typeface="Comic Sans MS" pitchFamily="66" charset="0"/>
            </a:endParaRP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1628775"/>
            <a:ext cx="4103688" cy="4968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1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marL="107950" indent="0" algn="ctr">
              <a:buFont typeface="Wingdings 3" pitchFamily="18" charset="2"/>
              <a:buNone/>
            </a:pPr>
            <a:r>
              <a:rPr lang="ru-RU" sz="2400" b="1" u="sng" smtClean="0">
                <a:solidFill>
                  <a:srgbClr val="C00000"/>
                </a:solidFill>
                <a:latin typeface="Comic Sans MS" pitchFamily="66" charset="0"/>
              </a:rPr>
              <a:t>По горизонтали</a:t>
            </a:r>
          </a:p>
          <a:p>
            <a:pPr marL="107950" indent="0" algn="ctr">
              <a:buFont typeface="Wingdings 3" pitchFamily="18" charset="2"/>
              <a:buNone/>
            </a:pPr>
            <a:endParaRPr lang="ru-RU" sz="2400" b="1" u="sng" smtClean="0">
              <a:solidFill>
                <a:srgbClr val="3333CC"/>
              </a:solidFill>
              <a:latin typeface="Comic Sans MS" pitchFamily="66" charset="0"/>
            </a:endParaRP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1. Пирамида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2. Грань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3. Треугольник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4. Вершины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5. Ломаная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6. Круг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7. Ось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8. Призма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9. Окружность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marL="107950" indent="0" algn="ctr">
              <a:buFont typeface="Wingdings 3" pitchFamily="18" charset="2"/>
              <a:buNone/>
            </a:pPr>
            <a:r>
              <a:rPr lang="ru-RU" sz="2400" b="1" u="sng" smtClean="0">
                <a:solidFill>
                  <a:srgbClr val="C00000"/>
                </a:solidFill>
                <a:latin typeface="Comic Sans MS" pitchFamily="66" charset="0"/>
              </a:rPr>
              <a:t>По вертикали</a:t>
            </a:r>
          </a:p>
          <a:p>
            <a:pPr marL="107950" indent="0" algn="ctr">
              <a:buFont typeface="Wingdings 3" pitchFamily="18" charset="2"/>
              <a:buNone/>
            </a:pPr>
            <a:endParaRPr lang="ru-RU" sz="2400" b="1" u="sng" smtClean="0">
              <a:solidFill>
                <a:srgbClr val="3333CC"/>
              </a:solidFill>
              <a:latin typeface="Comic Sans MS" pitchFamily="66" charset="0"/>
            </a:endParaRP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10. Цилиндр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11. Многогранник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12. Дуга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13. Шар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14. Конус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15. Эллипс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400" b="1" i="1" smtClean="0">
                <a:solidFill>
                  <a:srgbClr val="3333CC"/>
                </a:solidFill>
                <a:latin typeface="Comic Sans MS" pitchFamily="66" charset="0"/>
              </a:rPr>
              <a:t>16. Тор</a:t>
            </a:r>
          </a:p>
          <a:p>
            <a:pPr marL="107950" indent="0">
              <a:buFont typeface="Wingdings 3" pitchFamily="18" charset="2"/>
              <a:buNone/>
            </a:pPr>
            <a:endParaRPr lang="ru-RU" sz="2400" b="1" smtClean="0">
              <a:solidFill>
                <a:srgbClr val="3333CC"/>
              </a:solidFill>
              <a:latin typeface="Comic Sans MS" pitchFamily="66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Ответы на кроссворд</a:t>
            </a: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5. В Мастерской дизайнера</a:t>
            </a:r>
            <a:b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0033CC"/>
                </a:solidFill>
                <a:latin typeface="Comic Sans MS" pitchFamily="66" charset="0"/>
              </a:rPr>
              <a:t>На картинке вы видите сервиз. Постройте шестигранные тарелки с геометрическим орнаментом.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133600"/>
            <a:ext cx="3625850" cy="3240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844675"/>
            <a:ext cx="1466850" cy="1352550"/>
          </a:xfrm>
          <a:solidFill>
            <a:schemeClr val="accent3">
              <a:lumMod val="20000"/>
              <a:lumOff val="80000"/>
            </a:schemeClr>
          </a:solidFill>
        </p:spPr>
      </p:pic>
      <p:pic>
        <p:nvPicPr>
          <p:cNvPr id="1843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44675"/>
            <a:ext cx="1470025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7413"/>
            <a:ext cx="1470025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440113"/>
            <a:ext cx="1470025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4763"/>
            <a:ext cx="1470025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084763"/>
            <a:ext cx="1470025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Пример выполнения задания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984375"/>
            <a:ext cx="3025775" cy="2884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989138"/>
            <a:ext cx="3027362" cy="288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6. В поисках истины</a:t>
            </a:r>
            <a:b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  <a:t>К заданному виду спереди подберите </a:t>
            </a:r>
            <a:b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3333CC"/>
                </a:solidFill>
                <a:latin typeface="Comic Sans MS" pitchFamily="66" charset="0"/>
              </a:rPr>
              <a:t>вид сверху и вид сбоку</a:t>
            </a:r>
            <a:endParaRPr lang="ru-RU" sz="3200" dirty="0">
              <a:solidFill>
                <a:srgbClr val="3333CC"/>
              </a:solidFill>
              <a:latin typeface="Comic Sans MS" pitchFamily="66" charset="0"/>
            </a:endParaRP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1557338"/>
            <a:ext cx="1793875" cy="1657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452813"/>
            <a:ext cx="17240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463925"/>
            <a:ext cx="17335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8" y="3435350"/>
            <a:ext cx="17621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157788"/>
            <a:ext cx="17621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8" y="5167313"/>
            <a:ext cx="170656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Решение</a:t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3788" y="1571625"/>
            <a:ext cx="1990725" cy="187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63" y="4149725"/>
            <a:ext cx="185420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44675"/>
            <a:ext cx="184943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57018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7. Эти забавные животные</a:t>
            </a:r>
            <a:b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0033CC"/>
                </a:solidFill>
                <a:latin typeface="Comic Sans MS" pitchFamily="66" charset="0"/>
              </a:rPr>
              <a:t>Определите, какой вид сопряжения использован на картинках. В соответствующую графу поставьте знак «+»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1706563" y="5589588"/>
          <a:ext cx="6078535" cy="963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453"/>
                <a:gridCol w="1215453"/>
                <a:gridCol w="1215453"/>
                <a:gridCol w="1216088"/>
                <a:gridCol w="1216088"/>
              </a:tblGrid>
              <a:tr h="19272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Вид сопряжения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Картинка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Ослик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Пятачок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Винни-Пух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192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Внешнее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192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Внутреннее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pic>
        <p:nvPicPr>
          <p:cNvPr id="225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993900"/>
            <a:ext cx="4524375" cy="324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Выполнение</a:t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ru-RU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05038"/>
            <a:ext cx="8181975" cy="23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8. Следствие ведут знатоки</a:t>
            </a:r>
            <a:b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0033CC"/>
                </a:solidFill>
                <a:latin typeface="Comic Sans MS" pitchFamily="66" charset="0"/>
              </a:rPr>
              <a:t>Сопоставьте наглядное изображение с чертежом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844675"/>
            <a:ext cx="5184775" cy="2955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0" name="Прямоугольник 3"/>
          <p:cNvSpPr>
            <a:spLocks noChangeArrowheads="1"/>
          </p:cNvSpPr>
          <p:nvPr/>
        </p:nvSpPr>
        <p:spPr bwMode="auto">
          <a:xfrm>
            <a:off x="2484438" y="5516563"/>
            <a:ext cx="4692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3333CC"/>
                </a:solidFill>
                <a:latin typeface="Comic Sans MS" pitchFamily="66" charset="0"/>
              </a:rPr>
              <a:t>(Ответы: А - 5, Б- 2, В- 6, Г- 1,Д- 4, Е-3.)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1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5256212"/>
          </a:xfrm>
        </p:spPr>
        <p:txBody>
          <a:bodyPr/>
          <a:lstStyle/>
          <a:p>
            <a:pPr marL="107950" indent="0">
              <a:buFont typeface="Wingdings 3" pitchFamily="18" charset="2"/>
              <a:buNone/>
            </a:pPr>
            <a:r>
              <a:rPr lang="ru-RU" sz="2200" b="1" smtClean="0">
                <a:solidFill>
                  <a:srgbClr val="0033CC"/>
                </a:solidFill>
                <a:latin typeface="Comic Sans MS" pitchFamily="66" charset="0"/>
              </a:rPr>
              <a:t>1. Эксперты анализируют прохождение учащимися станций, отмечают допущенные ошибки, комментируют «удачные» решения и технологию выполнения заданий, уровень знаний. Подсчитывают количество баллов, набранное  командами на каждой станции. Дают оценку работы каждой команды.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200" b="1" smtClean="0">
                <a:solidFill>
                  <a:srgbClr val="0033CC"/>
                </a:solidFill>
                <a:latin typeface="Comic Sans MS" pitchFamily="66" charset="0"/>
              </a:rPr>
              <a:t>2. Капитаны высказывают общее мнение о степени сложности заданий, какая из станций больше всего запомнилась, что понравилось в игре, а что  вызвало затруднения. Оценивают сплочённость, активность, и работу каждого игрока своей команды.</a:t>
            </a:r>
          </a:p>
          <a:p>
            <a:pPr marL="107950" indent="0">
              <a:buFont typeface="Wingdings 3" pitchFamily="18" charset="2"/>
              <a:buNone/>
            </a:pPr>
            <a:r>
              <a:rPr lang="ru-RU" sz="2200" b="1" smtClean="0">
                <a:solidFill>
                  <a:srgbClr val="0033CC"/>
                </a:solidFill>
                <a:latin typeface="Comic Sans MS" pitchFamily="66" charset="0"/>
              </a:rPr>
              <a:t>3. Учитель подводит итоги игры. Подсчитывает сумму баллов. Проводит награждение победителей.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err="1" smtClean="0">
                <a:solidFill>
                  <a:srgbClr val="C00000"/>
                </a:solidFill>
                <a:latin typeface="Comic Sans MS" pitchFamily="66" charset="0"/>
              </a:rPr>
              <a:t>Взаимоанализ</a:t>
            </a: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 и подведение итогов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539750" y="612775"/>
            <a:ext cx="82804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200" b="1" u="sng" dirty="0">
                <a:solidFill>
                  <a:srgbClr val="C00000"/>
                </a:solidFill>
                <a:latin typeface="Comic Sans MS" pitchFamily="66" charset="0"/>
              </a:rPr>
              <a:t>Тип урока</a:t>
            </a:r>
            <a:r>
              <a:rPr lang="ru-RU" sz="2200" dirty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ru-RU" sz="2200" b="1" i="1" dirty="0">
                <a:solidFill>
                  <a:srgbClr val="3333CC"/>
                </a:solidFill>
                <a:latin typeface="Comic Sans MS" pitchFamily="66" charset="0"/>
              </a:rPr>
              <a:t>применение </a:t>
            </a: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знаний умений и навыков на практике </a:t>
            </a:r>
            <a:r>
              <a:rPr lang="ru-RU" sz="2200" b="1" dirty="0">
                <a:solidFill>
                  <a:srgbClr val="0033CC"/>
                </a:solidFill>
                <a:latin typeface="Comic Sans MS" pitchFamily="66" charset="0"/>
              </a:rPr>
              <a:t> </a:t>
            </a:r>
          </a:p>
          <a:p>
            <a:pPr>
              <a:defRPr/>
            </a:pPr>
            <a:r>
              <a:rPr lang="ru-RU" sz="2200" b="1" u="sng" dirty="0">
                <a:solidFill>
                  <a:srgbClr val="C00000"/>
                </a:solidFill>
                <a:latin typeface="Comic Sans MS" pitchFamily="66" charset="0"/>
              </a:rPr>
              <a:t>Технология</a:t>
            </a:r>
            <a:r>
              <a:rPr lang="ru-RU" sz="2200" b="1" i="1" dirty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игровая </a:t>
            </a:r>
            <a:r>
              <a:rPr lang="ru-RU" sz="2200" b="1" i="1" dirty="0">
                <a:latin typeface="Comic Sans MS" pitchFamily="66" charset="0"/>
              </a:rPr>
              <a:t/>
            </a:r>
            <a:br>
              <a:rPr lang="ru-RU" sz="2200" b="1" i="1" dirty="0">
                <a:latin typeface="Comic Sans MS" pitchFamily="66" charset="0"/>
              </a:rPr>
            </a:br>
            <a:r>
              <a:rPr lang="ru-RU" sz="2200" b="1" u="sng" dirty="0">
                <a:solidFill>
                  <a:srgbClr val="C00000"/>
                </a:solidFill>
                <a:latin typeface="Comic Sans MS" pitchFamily="66" charset="0"/>
              </a:rPr>
              <a:t>Цель урока: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Выявление уровня знаний учащихся по отдельным темам предмета «Черчение» в игровой форме (1 год обучения)</a:t>
            </a:r>
          </a:p>
          <a:p>
            <a:pPr>
              <a:defRPr/>
            </a:pPr>
            <a:r>
              <a:rPr lang="ru-RU" sz="2200" b="1" u="sng" dirty="0">
                <a:solidFill>
                  <a:srgbClr val="C00000"/>
                </a:solidFill>
                <a:latin typeface="Comic Sans MS" pitchFamily="66" charset="0"/>
              </a:rPr>
              <a:t>Задачи:</a:t>
            </a:r>
            <a:r>
              <a:rPr lang="ru-RU" sz="2200" b="1" dirty="0">
                <a:latin typeface="Comic Sans MS" pitchFamily="66" charset="0"/>
              </a:rPr>
              <a:t/>
            </a:r>
            <a:br>
              <a:rPr lang="ru-RU" sz="2200" b="1" dirty="0">
                <a:latin typeface="Comic Sans MS" pitchFamily="66" charset="0"/>
              </a:rPr>
            </a:b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1. Стимулирование интереса учащихся к предмету в целом;</a:t>
            </a:r>
            <a:b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2. Активизация взаимодействия между учащимися, навыков групповой работы;</a:t>
            </a:r>
            <a:b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3. Воспитание у учащихся самостоятельности, коллективизма, ответственности за себя и всю команду;</a:t>
            </a:r>
            <a:b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  <a:t>4. Развитие мышления, умения применять полученные знания при выполнении заданий различной направленности.</a:t>
            </a:r>
            <a:br>
              <a:rPr lang="ru-RU" sz="2200" b="1" i="1" dirty="0">
                <a:solidFill>
                  <a:srgbClr val="0033CC"/>
                </a:solidFill>
                <a:latin typeface="Comic Sans MS" pitchFamily="66" charset="0"/>
              </a:rPr>
            </a:br>
            <a:endParaRPr lang="ru-RU" sz="2200" b="1" i="1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6"/>
          <p:cNvSpPr>
            <a:spLocks noChangeArrowheads="1" noChangeShapeType="1" noTextEdit="1"/>
          </p:cNvSpPr>
          <p:nvPr/>
        </p:nvSpPr>
        <p:spPr bwMode="auto">
          <a:xfrm rot="195813">
            <a:off x="609600" y="1143000"/>
            <a:ext cx="8153400" cy="3733800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62713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136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Молодцы!</a:t>
            </a:r>
          </a:p>
        </p:txBody>
      </p:sp>
      <p:pic>
        <p:nvPicPr>
          <p:cNvPr id="325640" name="Picture 8" descr="AG00373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243263"/>
            <a:ext cx="4343400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18002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Учащиеся делятся на 3 команды жеребьёвкой.</a:t>
            </a:r>
            <a:br>
              <a:rPr lang="ru-RU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Каждая команда выбирает капитана. </a:t>
            </a:r>
            <a:endParaRPr lang="ru-RU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362950" cy="2305050"/>
          </a:xfrm>
        </p:spPr>
        <p:txBody>
          <a:bodyPr/>
          <a:lstStyle/>
          <a:p>
            <a:pPr algn="ctr" eaLnBrk="1" hangingPunct="1">
              <a:buFont typeface="Wingdings" pitchFamily="2" charset="2"/>
              <a:buBlip>
                <a:blip r:embed="rId2"/>
              </a:buBlip>
            </a:pPr>
            <a:endParaRPr lang="ru-RU" smtClean="0"/>
          </a:p>
          <a:p>
            <a:pPr algn="ctr" eaLnBrk="1" hangingPunct="1"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755650" y="3933825"/>
            <a:ext cx="7748588" cy="21605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На каждой «Станции», за правильно выполненное задание, команда получает 5 баллов.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Если команда не справилась с заданием, баллы снимаются, одна ошибка – 1 балл, 2 ошибки - 2 балла и т.д.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Баллы – это оценка. В конце игры мы подсчитаем общую оценку вашей  команды и  определим победителя.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6" name="Овал 5">
            <a:hlinkClick r:id="rId3" action="ppaction://hlinksldjump"/>
          </p:cNvPr>
          <p:cNvSpPr/>
          <p:nvPr/>
        </p:nvSpPr>
        <p:spPr>
          <a:xfrm>
            <a:off x="1203325" y="2162175"/>
            <a:ext cx="1500188" cy="1274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1</a:t>
            </a:r>
          </a:p>
        </p:txBody>
      </p:sp>
      <p:sp>
        <p:nvSpPr>
          <p:cNvPr id="7" name="Овал 6">
            <a:hlinkClick r:id="rId3" action="ppaction://hlinksldjump"/>
          </p:cNvPr>
          <p:cNvSpPr/>
          <p:nvPr/>
        </p:nvSpPr>
        <p:spPr>
          <a:xfrm>
            <a:off x="3779838" y="2119313"/>
            <a:ext cx="1500187" cy="12747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2</a:t>
            </a:r>
          </a:p>
        </p:txBody>
      </p:sp>
      <p:sp>
        <p:nvSpPr>
          <p:cNvPr id="8" name="Овал 7">
            <a:hlinkClick r:id="rId4" action="ppaction://hlinksldjump"/>
          </p:cNvPr>
          <p:cNvSpPr/>
          <p:nvPr/>
        </p:nvSpPr>
        <p:spPr>
          <a:xfrm>
            <a:off x="6516688" y="2119313"/>
            <a:ext cx="1500187" cy="12747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500" dirty="0"/>
              <a:t>3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u="sng" dirty="0" smtClean="0">
                <a:solidFill>
                  <a:srgbClr val="C00000"/>
                </a:solidFill>
                <a:latin typeface="Comic Sans MS" pitchFamily="66" charset="0"/>
                <a:cs typeface="Arial" pitchFamily="34" charset="0"/>
              </a:rPr>
              <a:t>Игроки</a:t>
            </a:r>
            <a:r>
              <a:rPr lang="ru-RU" sz="2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– ученики 7 класса, 6 человек в команде.</a:t>
            </a:r>
            <a:r>
              <a:rPr lang="ru-RU" sz="2400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ru-RU" sz="2400" dirty="0" smtClean="0">
                <a:latin typeface="Comic Sans MS" pitchFamily="66" charset="0"/>
                <a:cs typeface="Arial" pitchFamily="34" charset="0"/>
              </a:rPr>
            </a:br>
            <a:r>
              <a:rPr lang="ru-RU" sz="2400" u="sng" dirty="0" smtClean="0">
                <a:solidFill>
                  <a:srgbClr val="C00000"/>
                </a:solidFill>
                <a:latin typeface="Comic Sans MS" pitchFamily="66" charset="0"/>
                <a:cs typeface="Arial" pitchFamily="34" charset="0"/>
              </a:rPr>
              <a:t>Эксперты</a:t>
            </a:r>
            <a:r>
              <a:rPr lang="ru-RU" sz="2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– учащиеся 8 класса, на каждой станции по 2 человека. 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</a:br>
            <a:r>
              <a:rPr lang="ru-RU" sz="2400" u="sng" dirty="0" smtClean="0">
                <a:solidFill>
                  <a:srgbClr val="C00000"/>
                </a:solidFill>
                <a:latin typeface="Comic Sans MS" pitchFamily="66" charset="0"/>
              </a:rPr>
              <a:t>Оборудование:</a:t>
            </a:r>
            <a:r>
              <a:rPr lang="ru-RU" sz="2400" dirty="0" smtClean="0">
                <a:latin typeface="Comic Sans MS" pitchFamily="66" charset="0"/>
              </a:rPr>
              <a:t/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  <a:t>1.Таблички с названиями станций.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  <a:t>2.Путевые листы.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  <a:t>3.Конверты и листы с заданиями.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  <a:t>4. Песочные часы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  <a:t>5. Чертёжные инструменты и принадлежности.</a:t>
            </a:r>
            <a:br>
              <a:rPr lang="ru-RU" sz="2400" dirty="0" smtClean="0">
                <a:solidFill>
                  <a:srgbClr val="3333CC"/>
                </a:solidFill>
                <a:latin typeface="Comic Sans MS" pitchFamily="66" charset="0"/>
              </a:rPr>
            </a:br>
            <a:r>
              <a:rPr lang="ru-RU" sz="2400" u="sng" dirty="0" smtClean="0">
                <a:solidFill>
                  <a:srgbClr val="C00000"/>
                </a:solidFill>
                <a:latin typeface="Comic Sans MS" pitchFamily="66" charset="0"/>
              </a:rPr>
              <a:t>План проведения:</a:t>
            </a:r>
            <a:br>
              <a:rPr lang="ru-RU" sz="2400" u="sng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>1. </a:t>
            </a:r>
            <a:r>
              <a:rPr lang="ru-RU" sz="2400" dirty="0" err="1" smtClean="0">
                <a:solidFill>
                  <a:srgbClr val="0033CC"/>
                </a:solidFill>
                <a:latin typeface="Comic Sans MS" pitchFamily="66" charset="0"/>
              </a:rPr>
              <a:t>Оргмомент</a:t>
            </a: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>2. Основная часть</a:t>
            </a:r>
            <a:b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>3. </a:t>
            </a:r>
            <a:r>
              <a:rPr lang="ru-RU" sz="2400" dirty="0" err="1" smtClean="0">
                <a:solidFill>
                  <a:srgbClr val="0033CC"/>
                </a:solidFill>
                <a:latin typeface="Comic Sans MS" pitchFamily="66" charset="0"/>
              </a:rPr>
              <a:t>Взаимоанализ</a:t>
            </a: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>. </a:t>
            </a:r>
            <a:b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  <a:t>4. Подведение итогов и награждение</a:t>
            </a:r>
            <a:br>
              <a:rPr lang="ru-RU" sz="2400" dirty="0" smtClean="0">
                <a:solidFill>
                  <a:srgbClr val="0033CC"/>
                </a:solidFill>
                <a:latin typeface="Comic Sans MS" pitchFamily="66" charset="0"/>
              </a:rPr>
            </a:br>
            <a:endParaRPr lang="ru-RU" sz="2400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Станции: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357313" y="1196975"/>
            <a:ext cx="7329487" cy="5184775"/>
          </a:xfrm>
          <a:ln>
            <a:solidFill>
              <a:srgbClr val="0070C0">
                <a:alpha val="0"/>
              </a:srgbClr>
            </a:solidFill>
          </a:ln>
        </p:spPr>
        <p:txBody>
          <a:bodyPr/>
          <a:lstStyle/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1. Знаете ли вы ?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2. Третий лишний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3. Большая </a:t>
            </a:r>
            <a:r>
              <a:rPr lang="ru-RU" sz="3200" b="1" dirty="0">
                <a:solidFill>
                  <a:srgbClr val="0033CC"/>
                </a:solidFill>
                <a:latin typeface="Comic Sans MS" pitchFamily="66" charset="0"/>
              </a:rPr>
              <a:t>разница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4. Головоломка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5. В Мастерской дизайнера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6. В поисках истины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7. Эти забавные животные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r>
              <a:rPr lang="ru-RU" sz="3200" b="1" dirty="0" smtClean="0">
                <a:solidFill>
                  <a:srgbClr val="0033CC"/>
                </a:solidFill>
                <a:latin typeface="Comic Sans MS" pitchFamily="66" charset="0"/>
              </a:rPr>
              <a:t>8. Следствие </a:t>
            </a:r>
            <a:r>
              <a:rPr lang="ru-RU" sz="3200" b="1" dirty="0">
                <a:solidFill>
                  <a:srgbClr val="0033CC"/>
                </a:solidFill>
                <a:latin typeface="Comic Sans MS" pitchFamily="66" charset="0"/>
              </a:rPr>
              <a:t>ведут знатоки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ru-RU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Максимальное время прохождения каждой станции:  5 минут</a:t>
            </a: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323850" y="1344613"/>
            <a:ext cx="8572500" cy="723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Назовите имя основателя начертательной геометрии.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Что такое проецирование?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Как называются основные плоскости проекций и как они обозначаются?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ГОСТ - это название организации, стандарта, машины или чего-нибудь ещё?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Сколько одинаковых проекций имеет куб?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Какой  способ проецирования является основным?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Что называется видом?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Чем чертёж отличается от эскиза?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Чем руководствуются при выборе главного вида?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Что такое «масштаб»? Какие масштабы вы знаете?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На каком расстоянии от конура изображения проводится размерная линия?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Какие аксонометрические проекции вы знаете?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Чем отличаются геометрические фигуры от геометрических тел?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b="1" dirty="0">
                <a:solidFill>
                  <a:srgbClr val="0033CC"/>
                </a:solidFill>
                <a:latin typeface="Comic Sans MS" pitchFamily="66" charset="0"/>
              </a:rPr>
              <a:t>У каких геометрических тел все проекции одинаковы?</a:t>
            </a:r>
          </a:p>
          <a:p>
            <a:pPr>
              <a:defRPr/>
            </a:pPr>
            <a:endParaRPr lang="ru-RU" b="1" dirty="0">
              <a:solidFill>
                <a:srgbClr val="2B4A76"/>
              </a:solidFill>
              <a:latin typeface="Comic Sans MS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ru-RU" b="1" dirty="0">
              <a:solidFill>
                <a:srgbClr val="2B4A76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ru-RU" b="1" dirty="0">
              <a:solidFill>
                <a:srgbClr val="2B4A76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ru-RU" sz="1600" b="1" dirty="0">
              <a:solidFill>
                <a:srgbClr val="2B4A76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ru-RU" sz="1600" b="1" dirty="0">
              <a:solidFill>
                <a:srgbClr val="2B4A76"/>
              </a:solidFill>
            </a:endParaRPr>
          </a:p>
          <a:p>
            <a:pPr algn="ctr">
              <a:defRPr/>
            </a:pPr>
            <a:endParaRPr lang="ru-RU" sz="2800" b="1" dirty="0">
              <a:solidFill>
                <a:srgbClr val="2B4A76"/>
              </a:solidFill>
            </a:endParaRPr>
          </a:p>
          <a:p>
            <a:pPr>
              <a:defRPr/>
            </a:pPr>
            <a:endParaRPr lang="ru-RU" sz="2800" b="1" dirty="0">
              <a:solidFill>
                <a:srgbClr val="2B4A76"/>
              </a:solidFill>
              <a:latin typeface="Comic Sans MS" pitchFamily="66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88" y="4810125"/>
            <a:ext cx="8572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4000" i="1">
                <a:solidFill>
                  <a:srgbClr val="33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3200" b="1">
              <a:solidFill>
                <a:srgbClr val="0033CC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850" y="333375"/>
            <a:ext cx="838041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>
              <a:buFontTx/>
              <a:buAutoNum type="arabicPeriod"/>
              <a:defRPr/>
            </a:pPr>
            <a:r>
              <a:rPr lang="ru-RU" sz="3200" b="1" dirty="0">
                <a:solidFill>
                  <a:srgbClr val="B54A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Знаете ли вы?</a:t>
            </a:r>
          </a:p>
          <a:p>
            <a:pPr algn="ctr">
              <a:defRPr/>
            </a:pPr>
            <a:r>
              <a:rPr lang="ru-RU" sz="24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Ребятам необходимо ответить на вопросы экспертов.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761037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1.Гаспар Монж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2. Проецирование - процесс получения изображения на плоскости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3. </a:t>
            </a:r>
            <a:r>
              <a:rPr lang="en-US" sz="1800" b="1" dirty="0" smtClean="0">
                <a:solidFill>
                  <a:srgbClr val="3333CC"/>
                </a:solidFill>
                <a:latin typeface="Comic Sans MS" pitchFamily="66" charset="0"/>
              </a:rPr>
              <a:t>V</a:t>
            </a: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 – фронтальная,</a:t>
            </a:r>
            <a:r>
              <a:rPr lang="en-US" sz="1800" b="1" dirty="0" smtClean="0">
                <a:solidFill>
                  <a:srgbClr val="3333CC"/>
                </a:solidFill>
                <a:latin typeface="Comic Sans MS" pitchFamily="66" charset="0"/>
              </a:rPr>
              <a:t>H</a:t>
            </a: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 – горизонтальная,</a:t>
            </a:r>
            <a:r>
              <a:rPr lang="en-US" sz="1800" b="1" dirty="0" smtClean="0">
                <a:solidFill>
                  <a:srgbClr val="3333CC"/>
                </a:solidFill>
                <a:latin typeface="Comic Sans MS" pitchFamily="66" charset="0"/>
              </a:rPr>
              <a:t>W</a:t>
            </a: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 - профильная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4. ГОСТ - стандарт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5. Три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6. Прямоугольное проецирование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7. Вид - изображение, обращённой к наблюдателю видимой части поверхности предмета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8. Эскиз - чертёж, выполненный от руки, в глазомерном масштабе, с соблюдением пропорций изображаемо­го предмета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9. Главный вид должен содержать максимум информации о форме и размерах предмета.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10. Масштаб - отношение линейных размеров изображенного на чертеже предмета к дейст­вительным размерам. Уменьшения, увеличения, в натуральную величину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11. «10»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12. Геометрические тела имеют объём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ru-RU" sz="1800" b="1" dirty="0" smtClean="0">
                <a:solidFill>
                  <a:srgbClr val="3333CC"/>
                </a:solidFill>
                <a:latin typeface="Comic Sans MS" pitchFamily="66" charset="0"/>
              </a:rPr>
              <a:t>13. Шар и куб</a:t>
            </a:r>
          </a:p>
          <a:p>
            <a:pPr marL="452437" indent="-342900">
              <a:buFont typeface="Wingdings 3" pitchFamily="18" charset="2"/>
              <a:buAutoNum type="arabicPeriod"/>
              <a:defRPr/>
            </a:pPr>
            <a:endParaRPr lang="ru-RU" sz="1800" b="1" dirty="0">
              <a:solidFill>
                <a:srgbClr val="3333CC"/>
              </a:solidFill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Ответы</a:t>
            </a:r>
            <a:endParaRPr lang="ru-RU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2. Третий лишний</a:t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700" i="1" dirty="0">
                <a:solidFill>
                  <a:srgbClr val="0033CC"/>
                </a:solidFill>
                <a:latin typeface="Comic Sans MS" pitchFamily="66" charset="0"/>
              </a:rPr>
              <a:t>Н</a:t>
            </a:r>
            <a:r>
              <a:rPr lang="ru-RU" sz="2700" i="1" dirty="0" smtClean="0">
                <a:solidFill>
                  <a:srgbClr val="0033CC"/>
                </a:solidFill>
                <a:latin typeface="Comic Sans MS" pitchFamily="66" charset="0"/>
              </a:rPr>
              <a:t>айдите  лишний предмет и объясните свой выбор</a:t>
            </a:r>
            <a:br>
              <a:rPr lang="ru-RU" sz="2700" i="1" dirty="0" smtClean="0">
                <a:solidFill>
                  <a:srgbClr val="0033CC"/>
                </a:solidFill>
                <a:latin typeface="Comic Sans MS" pitchFamily="66" charset="0"/>
              </a:rPr>
            </a:br>
            <a:endParaRPr lang="ru-RU" sz="2700" i="1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989138"/>
            <a:ext cx="6335712" cy="3671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  <a:t>3. Большая разница</a:t>
            </a:r>
            <a:br>
              <a:rPr lang="ru-RU" sz="36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2700" i="1" dirty="0" smtClean="0">
                <a:solidFill>
                  <a:srgbClr val="3333CC"/>
                </a:solidFill>
                <a:latin typeface="Comic Sans MS" pitchFamily="66" charset="0"/>
              </a:rPr>
              <a:t>Продолжите обозначение букв одинакового шрифта соответствующими цифрами</a:t>
            </a:r>
            <a:r>
              <a:rPr lang="ru-RU" sz="2700" i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r>
              <a:rPr lang="ru-RU" sz="27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ru-RU" sz="27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2538" y="1700213"/>
            <a:ext cx="4098925" cy="4824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лнцестояние">
      <a:dk1>
        <a:sysClr val="windowText" lastClr="000000"/>
      </a:dk1>
      <a:lt1>
        <a:sysClr val="window" lastClr="F0F2EE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1868</TotalTime>
  <Words>608</Words>
  <Application>Microsoft Office PowerPoint</Application>
  <PresentationFormat>Экран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Lucida Sans Unicode</vt:lpstr>
      <vt:lpstr>Wingdings 3</vt:lpstr>
      <vt:lpstr>Verdana</vt:lpstr>
      <vt:lpstr>Wingdings 2</vt:lpstr>
      <vt:lpstr>Calibri</vt:lpstr>
      <vt:lpstr>Comic Sans MS</vt:lpstr>
      <vt:lpstr>Wingdings</vt:lpstr>
      <vt:lpstr>Times New Roman</vt:lpstr>
      <vt:lpstr>Открытая</vt:lpstr>
      <vt:lpstr> Урок-игра по станциям  «Это увлекательное черчение»</vt:lpstr>
      <vt:lpstr>Презентация PowerPoint</vt:lpstr>
      <vt:lpstr>Учащиеся делятся на 3 команды жеребьёвкой. Каждая команда выбирает капитана. </vt:lpstr>
      <vt:lpstr>Игроки – ученики 7 класса, 6 человек в команде. Эксперты – учащиеся 8 класса, на каждой станции по 2 человека.  Оборудование: 1.Таблички с названиями станций. 2.Путевые листы. 3.Конверты и листы с заданиями. 4. Песочные часы 5. Чертёжные инструменты и принадлежности. План проведения: 1. Оргмомент 2. Основная часть 3. Взаимоанализ.  4. Подведение итогов и награждение </vt:lpstr>
      <vt:lpstr>Станции:</vt:lpstr>
      <vt:lpstr>Презентация PowerPoint</vt:lpstr>
      <vt:lpstr>Ответы</vt:lpstr>
      <vt:lpstr>2. Третий лишний Найдите  лишний предмет и объясните свой выбор </vt:lpstr>
      <vt:lpstr>3. Большая разница Продолжите обозначение букв одинакового шрифта соответствующими цифрами. </vt:lpstr>
      <vt:lpstr>4. Головоломка Отгадайте кроссворд «Знакомство с формами  и их элементами»</vt:lpstr>
      <vt:lpstr>Ответы на кроссворд</vt:lpstr>
      <vt:lpstr>5. В Мастерской дизайнера На картинке вы видите сервиз. Постройте шестигранные тарелки с геометрическим орнаментом.</vt:lpstr>
      <vt:lpstr>Пример выполнения задания</vt:lpstr>
      <vt:lpstr>6. В поисках истины К заданному виду спереди подберите  вид сверху и вид сбоку</vt:lpstr>
      <vt:lpstr> Решение </vt:lpstr>
      <vt:lpstr>7. Эти забавные животные Определите, какой вид сопряжения использован на картинках. В соответствующую графу поставьте знак «+»</vt:lpstr>
      <vt:lpstr> Выполнение </vt:lpstr>
      <vt:lpstr>8. Следствие ведут знатоки Сопоставьте наглядное изображение с чертежом</vt:lpstr>
      <vt:lpstr>Взаимоанализ и подведение итогов</vt:lpstr>
      <vt:lpstr>Презентация PowerPoint</vt:lpstr>
    </vt:vector>
  </TitlesOfParts>
  <Company>МОУ "Лицей №1"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Урок-игра: Детективное «расследование» «Найти человека»</dc:title>
  <dc:creator>KAB34</dc:creator>
  <cp:lastModifiedBy>Admin</cp:lastModifiedBy>
  <cp:revision>118</cp:revision>
  <cp:lastPrinted>2011-12-09T23:45:41Z</cp:lastPrinted>
  <dcterms:created xsi:type="dcterms:W3CDTF">2009-11-22T20:00:13Z</dcterms:created>
  <dcterms:modified xsi:type="dcterms:W3CDTF">2011-12-10T12:06:56Z</dcterms:modified>
</cp:coreProperties>
</file>