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8"/>
  </p:notesMasterIdLst>
  <p:sldIdLst>
    <p:sldId id="256" r:id="rId2"/>
    <p:sldId id="271" r:id="rId3"/>
    <p:sldId id="270" r:id="rId4"/>
    <p:sldId id="266" r:id="rId5"/>
    <p:sldId id="272" r:id="rId6"/>
    <p:sldId id="27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339" autoAdjust="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1F9E7-FF5E-43CD-9A5A-692CF9B092E5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5351F-E86C-47A4-A100-E4505D451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5351F-E86C-47A4-A100-E4505D45164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A0E1-D026-47F6-B4B8-6BD188B63785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F76-0958-4187-8E16-615C913CA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A0E1-D026-47F6-B4B8-6BD188B63785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F76-0958-4187-8E16-615C913CA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A0E1-D026-47F6-B4B8-6BD188B63785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F76-0958-4187-8E16-615C913CA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A0E1-D026-47F6-B4B8-6BD188B63785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F76-0958-4187-8E16-615C913CA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A0E1-D026-47F6-B4B8-6BD188B63785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F76-0958-4187-8E16-615C913CA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A0E1-D026-47F6-B4B8-6BD188B63785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F76-0958-4187-8E16-615C913CA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A0E1-D026-47F6-B4B8-6BD188B63785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F76-0958-4187-8E16-615C913CA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A0E1-D026-47F6-B4B8-6BD188B63785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F76-0958-4187-8E16-615C913CA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A0E1-D026-47F6-B4B8-6BD188B63785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F76-0958-4187-8E16-615C913CA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A0E1-D026-47F6-B4B8-6BD188B63785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F76-0958-4187-8E16-615C913CA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A0E1-D026-47F6-B4B8-6BD188B63785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7CCF76-0958-4187-8E16-615C913CA0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C4A0E1-D026-47F6-B4B8-6BD188B63785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7CCF76-0958-4187-8E16-615C913CA0D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ransition spd="med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285992"/>
            <a:ext cx="7851648" cy="14144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</a:rPr>
            </a:br>
            <a:r>
              <a:rPr lang="ru-RU" dirty="0" smtClean="0">
                <a:latin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</a:rPr>
            </a:br>
            <a:r>
              <a:rPr lang="ru-RU" dirty="0" smtClean="0">
                <a:latin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</a:rPr>
            </a:br>
            <a:r>
              <a:rPr lang="ru-RU" dirty="0" smtClean="0">
                <a:latin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</a:rPr>
            </a:br>
            <a:r>
              <a:rPr lang="ru-RU" sz="4900" dirty="0" smtClean="0">
                <a:latin typeface="Calibri" pitchFamily="34" charset="0"/>
              </a:rPr>
              <a:t>Профильное</a:t>
            </a:r>
            <a:r>
              <a:rPr lang="ru-RU" sz="4400" dirty="0" smtClean="0">
                <a:latin typeface="Calibri" pitchFamily="34" charset="0"/>
              </a:rPr>
              <a:t>  </a:t>
            </a:r>
            <a:r>
              <a:rPr lang="ru-RU" sz="4400" dirty="0" smtClean="0">
                <a:latin typeface="Calibri" pitchFamily="34" charset="0"/>
              </a:rPr>
              <a:t>обучение, как  одно  из  направлений успешной социализации</a:t>
            </a:r>
            <a:endParaRPr lang="ru-RU" sz="44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186766" cy="21985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Цель :  </a:t>
            </a:r>
            <a:r>
              <a:rPr lang="ru-RU" sz="2400" dirty="0" smtClean="0">
                <a:latin typeface="Calibri" pitchFamily="34" charset="0"/>
              </a:rPr>
              <a:t/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формирование профессиональных знаний и </a:t>
            </a:r>
            <a:r>
              <a:rPr lang="ru-RU" sz="2400" dirty="0" err="1" smtClean="0"/>
              <a:t>общетрудовых</a:t>
            </a:r>
            <a:r>
              <a:rPr lang="ru-RU" sz="2400" dirty="0" smtClean="0"/>
              <a:t>  умений, необходимых для успешной  социализации </a:t>
            </a:r>
            <a:endParaRPr lang="ru-RU" sz="24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5715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Задачи:</a:t>
            </a:r>
            <a:endParaRPr lang="ru-RU" sz="32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85794"/>
            <a:ext cx="8686800" cy="571504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Calibri" pitchFamily="34" charset="0"/>
              </a:rPr>
              <a:t>Формирование у учащихся </a:t>
            </a:r>
            <a:r>
              <a:rPr lang="ru-RU" sz="2400" dirty="0" err="1" smtClean="0">
                <a:latin typeface="Calibri" pitchFamily="34" charset="0"/>
              </a:rPr>
              <a:t>общетрудовых</a:t>
            </a:r>
            <a:r>
              <a:rPr lang="ru-RU" sz="2400" dirty="0" smtClean="0">
                <a:latin typeface="Calibri" pitchFamily="34" charset="0"/>
              </a:rPr>
              <a:t> умений  и навыков;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err="1" smtClean="0">
                <a:latin typeface="Calibri" pitchFamily="34" charset="0"/>
              </a:rPr>
              <a:t>Коррегирование</a:t>
            </a:r>
            <a:r>
              <a:rPr lang="ru-RU" sz="2400" dirty="0" smtClean="0">
                <a:latin typeface="Calibri" pitchFamily="34" charset="0"/>
              </a:rPr>
              <a:t> их психофизического состояния на основе данной  профессии;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Calibri" pitchFamily="34" charset="0"/>
              </a:rPr>
              <a:t>Развитие речи у учащихся на основе их  практической деятельности;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Calibri" pitchFamily="34" charset="0"/>
              </a:rPr>
              <a:t>Обучение планированию своей работы;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Calibri" pitchFamily="34" charset="0"/>
              </a:rPr>
              <a:t>Выработка у учащихся чёткого понимания профессиональной терминологии;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Calibri" pitchFamily="34" charset="0"/>
              </a:rPr>
              <a:t>Обучение школьников профессиональным приёмам труда по выбранной специальности;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Calibri" pitchFamily="34" charset="0"/>
              </a:rPr>
              <a:t>Формирование необходимых в повседневной производственной деятельности качеств личности;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Calibri" pitchFamily="34" charset="0"/>
              </a:rPr>
              <a:t>Воспитание у  учащихся  устойчивого положительного отношения к труду.</a:t>
            </a: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928662" y="857232"/>
            <a:ext cx="7885014" cy="85725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Calibri" pitchFamily="34" charset="0"/>
              </a:rPr>
              <a:t>Анализ итоговой  аттестации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 flipH="1" flipV="1">
            <a:off x="487681" y="318281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6" y="2643182"/>
          <a:ext cx="7572428" cy="2724435"/>
        </p:xfrm>
        <a:graphic>
          <a:graphicData uri="http://schemas.openxmlformats.org/drawingml/2006/table">
            <a:tbl>
              <a:tblPr/>
              <a:tblGrid>
                <a:gridCol w="1700210"/>
                <a:gridCol w="1800253"/>
                <a:gridCol w="2571768"/>
                <a:gridCol w="1500197"/>
              </a:tblGrid>
              <a:tr h="924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Учебный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Количество обучающихся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Кол-во обучающихся, сдавших экзамены на «4» и «5».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 качества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– 200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8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– 20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– 20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928670"/>
            <a:ext cx="7772400" cy="7549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itchFamily="34" charset="0"/>
              </a:rPr>
              <a:t>Занятость  обучающихся  с 2008-2011гг</a:t>
            </a:r>
            <a:endParaRPr lang="ru-RU" sz="3200" dirty="0">
              <a:solidFill>
                <a:schemeClr val="accent3">
                  <a:lumMod val="40000"/>
                  <a:lumOff val="6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14348" y="1857364"/>
            <a:ext cx="7700962" cy="400052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2400" dirty="0" smtClean="0">
              <a:latin typeface="Calibri" pitchFamily="34" charset="0"/>
            </a:endParaRPr>
          </a:p>
          <a:p>
            <a:pPr>
              <a:buNone/>
            </a:pPr>
            <a:endParaRPr lang="ru-RU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4400" dirty="0" smtClean="0">
                <a:latin typeface="Calibri" pitchFamily="34" charset="0"/>
              </a:rPr>
              <a:t>Обучаются </a:t>
            </a:r>
            <a:r>
              <a:rPr lang="ru-RU" sz="4400" dirty="0" smtClean="0">
                <a:latin typeface="Calibri" pitchFamily="34" charset="0"/>
              </a:rPr>
              <a:t>в ПУ – 59%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 smtClean="0">
                <a:latin typeface="Calibri" pitchFamily="34" charset="0"/>
              </a:rPr>
              <a:t>Работают: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 smtClean="0">
                <a:latin typeface="Calibri" pitchFamily="34" charset="0"/>
              </a:rPr>
              <a:t> по специальности на 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 smtClean="0">
                <a:latin typeface="Calibri" pitchFamily="34" charset="0"/>
              </a:rPr>
              <a:t> предприятиях – 10%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 smtClean="0">
                <a:latin typeface="Calibri" pitchFamily="34" charset="0"/>
              </a:rPr>
              <a:t> не по специальности – 14%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 smtClean="0">
                <a:latin typeface="Calibri" pitchFamily="34" charset="0"/>
              </a:rPr>
              <a:t> по найму (по специальности) – 13%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 smtClean="0">
                <a:latin typeface="Calibri" pitchFamily="34" charset="0"/>
              </a:rPr>
              <a:t>Не работают: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 smtClean="0">
                <a:latin typeface="Calibri" pitchFamily="34" charset="0"/>
              </a:rPr>
              <a:t> не трудоустроились – 4%</a:t>
            </a:r>
            <a:endParaRPr lang="ru-RU" sz="4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lvl="0">
              <a:buFont typeface="Wingdings" pitchFamily="2" charset="2"/>
              <a:buChar char="ü"/>
            </a:pPr>
            <a:endParaRPr lang="ru-RU" sz="4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Спасибо за внимание</a:t>
            </a:r>
            <a:endParaRPr lang="ru-RU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408</TotalTime>
  <Words>170</Words>
  <Application>Microsoft Office PowerPoint</Application>
  <PresentationFormat>Экран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Профильное  обучение, как  одно  из  направлений успешной социализации</vt:lpstr>
      <vt:lpstr>Цель :    формирование профессиональных знаний и общетрудовых  умений, необходимых для успешной  социализации </vt:lpstr>
      <vt:lpstr>Задачи:</vt:lpstr>
      <vt:lpstr>Анализ итоговой  аттестации</vt:lpstr>
      <vt:lpstr>Занятость  обучающихся  с 2008-2011гг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Профильное  обучение, как  одно  из  направлений успешной социализации</dc:title>
  <dc:creator>Admin</dc:creator>
  <cp:lastModifiedBy>Елена</cp:lastModifiedBy>
  <cp:revision>49</cp:revision>
  <dcterms:created xsi:type="dcterms:W3CDTF">2011-10-19T17:10:18Z</dcterms:created>
  <dcterms:modified xsi:type="dcterms:W3CDTF">2011-10-31T01:42:15Z</dcterms:modified>
</cp:coreProperties>
</file>