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62" r:id="rId4"/>
    <p:sldId id="270" r:id="rId5"/>
    <p:sldId id="257" r:id="rId6"/>
    <p:sldId id="272" r:id="rId7"/>
    <p:sldId id="263" r:id="rId8"/>
    <p:sldId id="264" r:id="rId9"/>
    <p:sldId id="266" r:id="rId10"/>
    <p:sldId id="267" r:id="rId11"/>
    <p:sldId id="271" r:id="rId12"/>
    <p:sldId id="268" r:id="rId13"/>
    <p:sldId id="269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7C7033-A200-41A7-B583-0D72FB014EC9}" type="doc">
      <dgm:prSet loTypeId="urn:microsoft.com/office/officeart/2005/8/layout/arrow6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3CD3861E-3F00-4EA3-B78E-CEF5BB86ADD8}">
      <dgm:prSet phldrT="[Текст]"/>
      <dgm:spPr/>
      <dgm:t>
        <a:bodyPr/>
        <a:lstStyle/>
        <a:p>
          <a:endParaRPr lang="ru-RU" dirty="0"/>
        </a:p>
      </dgm:t>
    </dgm:pt>
    <dgm:pt modelId="{0777BD96-B314-4FB5-9E8C-B4CBFCD73BC0}" type="parTrans" cxnId="{1369A98D-4E3A-4CDF-9DAA-D1E81E38B932}">
      <dgm:prSet/>
      <dgm:spPr/>
      <dgm:t>
        <a:bodyPr/>
        <a:lstStyle/>
        <a:p>
          <a:endParaRPr lang="ru-RU"/>
        </a:p>
      </dgm:t>
    </dgm:pt>
    <dgm:pt modelId="{C38D91F6-A8CE-4FF7-94E3-FA1C88C5ACBC}" type="sibTrans" cxnId="{1369A98D-4E3A-4CDF-9DAA-D1E81E38B932}">
      <dgm:prSet/>
      <dgm:spPr/>
      <dgm:t>
        <a:bodyPr/>
        <a:lstStyle/>
        <a:p>
          <a:endParaRPr lang="ru-RU"/>
        </a:p>
      </dgm:t>
    </dgm:pt>
    <dgm:pt modelId="{D9CCDD15-562A-4809-BCBC-3D6FB52E9CC6}" type="pres">
      <dgm:prSet presAssocID="{6C7C7033-A200-41A7-B583-0D72FB014EC9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FA3B60-269D-4C57-BA7D-5CC1557CA19C}" type="pres">
      <dgm:prSet presAssocID="{6C7C7033-A200-41A7-B583-0D72FB014EC9}" presName="ribbon" presStyleLbl="node1" presStyleIdx="0" presStyleCnt="1" custScaleX="184234" custLinFactNeighborX="-38481" custLinFactNeighborY="36364"/>
      <dgm:spPr/>
    </dgm:pt>
    <dgm:pt modelId="{19A63DA7-9F39-4CE9-A6BD-FE7548DDEC89}" type="pres">
      <dgm:prSet presAssocID="{6C7C7033-A200-41A7-B583-0D72FB014EC9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026C6D-F079-4A31-8A5B-7E3357BDF5FC}" type="pres">
      <dgm:prSet presAssocID="{6C7C7033-A200-41A7-B583-0D72FB014EC9}" presName="rightArrowText" presStyleLbl="node1" presStyleIdx="0" presStyleCnt="1" custLinFactY="48181" custLinFactNeighborX="1211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69A98D-4E3A-4CDF-9DAA-D1E81E38B932}" srcId="{6C7C7033-A200-41A7-B583-0D72FB014EC9}" destId="{3CD3861E-3F00-4EA3-B78E-CEF5BB86ADD8}" srcOrd="0" destOrd="0" parTransId="{0777BD96-B314-4FB5-9E8C-B4CBFCD73BC0}" sibTransId="{C38D91F6-A8CE-4FF7-94E3-FA1C88C5ACBC}"/>
    <dgm:cxn modelId="{50794C47-5F6F-4293-9538-D263EDDF81D6}" type="presOf" srcId="{3CD3861E-3F00-4EA3-B78E-CEF5BB86ADD8}" destId="{19A63DA7-9F39-4CE9-A6BD-FE7548DDEC89}" srcOrd="0" destOrd="0" presId="urn:microsoft.com/office/officeart/2005/8/layout/arrow6"/>
    <dgm:cxn modelId="{45C04828-D2D2-4BC3-A082-DB60C664B0A7}" type="presOf" srcId="{6C7C7033-A200-41A7-B583-0D72FB014EC9}" destId="{D9CCDD15-562A-4809-BCBC-3D6FB52E9CC6}" srcOrd="0" destOrd="0" presId="urn:microsoft.com/office/officeart/2005/8/layout/arrow6"/>
    <dgm:cxn modelId="{A13EE844-8640-45BC-B437-B6AE2BD2FDDD}" type="presParOf" srcId="{D9CCDD15-562A-4809-BCBC-3D6FB52E9CC6}" destId="{BDFA3B60-269D-4C57-BA7D-5CC1557CA19C}" srcOrd="0" destOrd="0" presId="urn:microsoft.com/office/officeart/2005/8/layout/arrow6"/>
    <dgm:cxn modelId="{19D3C804-AA96-476D-AA49-58BD2A0AD81E}" type="presParOf" srcId="{D9CCDD15-562A-4809-BCBC-3D6FB52E9CC6}" destId="{19A63DA7-9F39-4CE9-A6BD-FE7548DDEC89}" srcOrd="1" destOrd="0" presId="urn:microsoft.com/office/officeart/2005/8/layout/arrow6"/>
    <dgm:cxn modelId="{041A5C6B-12DB-4CE3-923C-84E4A0E354D7}" type="presParOf" srcId="{D9CCDD15-562A-4809-BCBC-3D6FB52E9CC6}" destId="{81026C6D-F079-4A31-8A5B-7E3357BDF5FC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B285E0-1B4B-4409-B918-BFF0C0F51C00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D5C5C4-A284-4319-A9FB-4852FEA36B4D}">
      <dgm:prSet phldrT="[Текст]"/>
      <dgm:spPr/>
      <dgm:t>
        <a:bodyPr/>
        <a:lstStyle/>
        <a:p>
          <a:pPr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D49E28F1-D186-4B36-91CF-D8D7FE2310E4}" type="parTrans" cxnId="{D6438A65-2754-419D-BB00-56DE65D25192}">
      <dgm:prSet/>
      <dgm:spPr/>
      <dgm:t>
        <a:bodyPr/>
        <a:lstStyle/>
        <a:p>
          <a:endParaRPr lang="ru-RU"/>
        </a:p>
      </dgm:t>
    </dgm:pt>
    <dgm:pt modelId="{1CBBF234-106F-4C75-ACAE-DD4FAF9CD5A9}" type="sibTrans" cxnId="{D6438A65-2754-419D-BB00-56DE65D25192}">
      <dgm:prSet/>
      <dgm:spPr/>
      <dgm:t>
        <a:bodyPr/>
        <a:lstStyle/>
        <a:p>
          <a:endParaRPr lang="ru-RU"/>
        </a:p>
      </dgm:t>
    </dgm:pt>
    <dgm:pt modelId="{B04C46EC-EDB0-46E1-A10B-4676E8E8600F}" type="pres">
      <dgm:prSet presAssocID="{BFB285E0-1B4B-4409-B918-BFF0C0F51C0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E7026D-82AC-4303-AB0B-CBCB6E9D5B75}" type="pres">
      <dgm:prSet presAssocID="{0BD5C5C4-A284-4319-A9FB-4852FEA36B4D}" presName="centerShape" presStyleLbl="node0" presStyleIdx="0" presStyleCnt="1" custFlipHor="1" custScaleX="15899" custScaleY="112011"/>
      <dgm:spPr/>
      <dgm:t>
        <a:bodyPr/>
        <a:lstStyle/>
        <a:p>
          <a:endParaRPr lang="ru-RU"/>
        </a:p>
      </dgm:t>
    </dgm:pt>
  </dgm:ptLst>
  <dgm:cxnLst>
    <dgm:cxn modelId="{D6438A65-2754-419D-BB00-56DE65D25192}" srcId="{BFB285E0-1B4B-4409-B918-BFF0C0F51C00}" destId="{0BD5C5C4-A284-4319-A9FB-4852FEA36B4D}" srcOrd="0" destOrd="0" parTransId="{D49E28F1-D186-4B36-91CF-D8D7FE2310E4}" sibTransId="{1CBBF234-106F-4C75-ACAE-DD4FAF9CD5A9}"/>
    <dgm:cxn modelId="{033F5665-A037-412F-BBB4-612B5F83C6DB}" type="presOf" srcId="{BFB285E0-1B4B-4409-B918-BFF0C0F51C00}" destId="{B04C46EC-EDB0-46E1-A10B-4676E8E8600F}" srcOrd="0" destOrd="0" presId="urn:microsoft.com/office/officeart/2005/8/layout/radial6"/>
    <dgm:cxn modelId="{42AC9C00-5FA0-410D-8285-A161D9D29212}" type="presOf" srcId="{0BD5C5C4-A284-4319-A9FB-4852FEA36B4D}" destId="{50E7026D-82AC-4303-AB0B-CBCB6E9D5B75}" srcOrd="0" destOrd="0" presId="urn:microsoft.com/office/officeart/2005/8/layout/radial6"/>
    <dgm:cxn modelId="{E6813FA6-0F12-4D90-B5AD-4D7DCBB8EAE6}" type="presParOf" srcId="{B04C46EC-EDB0-46E1-A10B-4676E8E8600F}" destId="{50E7026D-82AC-4303-AB0B-CBCB6E9D5B75}" srcOrd="0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2638D8-16C4-46EB-BBD1-C455F9D37F55}" type="doc">
      <dgm:prSet loTypeId="urn:microsoft.com/office/officeart/2005/8/layout/matrix1" loCatId="matrix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41ADA498-C6C4-4CDA-BEF8-20E7E5E05FB0}">
      <dgm:prSet phldrT="[Текст]"/>
      <dgm:spPr/>
      <dgm:t>
        <a:bodyPr/>
        <a:lstStyle/>
        <a:p>
          <a:r>
            <a:rPr lang="ru-RU" dirty="0" smtClean="0"/>
            <a:t>Направления реализации модульного обучения</a:t>
          </a:r>
          <a:endParaRPr lang="ru-RU" dirty="0"/>
        </a:p>
      </dgm:t>
    </dgm:pt>
    <dgm:pt modelId="{851D3365-2892-4C23-9D29-7738D403D185}" type="parTrans" cxnId="{8DC7B38E-254F-438B-BA7F-AA6032157098}">
      <dgm:prSet/>
      <dgm:spPr/>
      <dgm:t>
        <a:bodyPr/>
        <a:lstStyle/>
        <a:p>
          <a:endParaRPr lang="ru-RU"/>
        </a:p>
      </dgm:t>
    </dgm:pt>
    <dgm:pt modelId="{FCDA9D7B-7690-4DA0-AE73-D0845AF48D25}" type="sibTrans" cxnId="{8DC7B38E-254F-438B-BA7F-AA6032157098}">
      <dgm:prSet/>
      <dgm:spPr/>
      <dgm:t>
        <a:bodyPr/>
        <a:lstStyle/>
        <a:p>
          <a:endParaRPr lang="ru-RU"/>
        </a:p>
      </dgm:t>
    </dgm:pt>
    <dgm:pt modelId="{F5A745AB-DC31-43EB-AB5C-3E2BCB498789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err="1" smtClean="0"/>
            <a:t>Поуровневая</a:t>
          </a:r>
          <a:r>
            <a:rPr lang="ru-RU" dirty="0" smtClean="0"/>
            <a:t>  дифференциация обучения </a:t>
          </a:r>
        </a:p>
        <a:p>
          <a:pPr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AA50485C-C78F-44B3-B153-AE3FB24128B1}" type="parTrans" cxnId="{F98E4A91-A748-45BB-9FD2-E5C696E1F2CF}">
      <dgm:prSet/>
      <dgm:spPr/>
      <dgm:t>
        <a:bodyPr/>
        <a:lstStyle/>
        <a:p>
          <a:endParaRPr lang="ru-RU"/>
        </a:p>
      </dgm:t>
    </dgm:pt>
    <dgm:pt modelId="{D775BE52-BC48-49F9-BAC7-D2B2DC9069B3}" type="sibTrans" cxnId="{F98E4A91-A748-45BB-9FD2-E5C696E1F2CF}">
      <dgm:prSet/>
      <dgm:spPr/>
      <dgm:t>
        <a:bodyPr/>
        <a:lstStyle/>
        <a:p>
          <a:endParaRPr lang="ru-RU"/>
        </a:p>
      </dgm:t>
    </dgm:pt>
    <dgm:pt modelId="{6F775F5E-40BC-4FE4-BFE4-2F759B0973A9}">
      <dgm:prSet phldrT="[Текст]"/>
      <dgm:spPr/>
      <dgm:t>
        <a:bodyPr/>
        <a:lstStyle/>
        <a:p>
          <a:r>
            <a:rPr lang="ru-RU" dirty="0" smtClean="0"/>
            <a:t>Индивидуализация через организацию помощи и взаимопомощи</a:t>
          </a:r>
          <a:endParaRPr lang="ru-RU" dirty="0"/>
        </a:p>
      </dgm:t>
    </dgm:pt>
    <dgm:pt modelId="{EA7BE164-A5EE-488D-B667-45C807DBD0B3}" type="parTrans" cxnId="{2DDE09AE-697B-437C-85C9-61756FF27051}">
      <dgm:prSet/>
      <dgm:spPr/>
      <dgm:t>
        <a:bodyPr/>
        <a:lstStyle/>
        <a:p>
          <a:endParaRPr lang="ru-RU"/>
        </a:p>
      </dgm:t>
    </dgm:pt>
    <dgm:pt modelId="{65201C7B-BD77-41EF-A62A-0089E76F7578}" type="sibTrans" cxnId="{2DDE09AE-697B-437C-85C9-61756FF27051}">
      <dgm:prSet/>
      <dgm:spPr/>
      <dgm:t>
        <a:bodyPr/>
        <a:lstStyle/>
        <a:p>
          <a:endParaRPr lang="ru-RU"/>
        </a:p>
      </dgm:t>
    </dgm:pt>
    <dgm:pt modelId="{75A3FBBA-19B0-4F54-9285-8BE666AAF1A0}">
      <dgm:prSet phldrT="[Текст]"/>
      <dgm:spPr/>
      <dgm:t>
        <a:bodyPr/>
        <a:lstStyle/>
        <a:p>
          <a:r>
            <a:rPr lang="ru-RU" dirty="0" smtClean="0"/>
            <a:t>Организация индивидуального контроля</a:t>
          </a:r>
          <a:endParaRPr lang="ru-RU" dirty="0"/>
        </a:p>
      </dgm:t>
    </dgm:pt>
    <dgm:pt modelId="{D91AA29A-BB21-4372-BD83-60D9C72F3451}" type="parTrans" cxnId="{C53EECEC-56D9-4C99-AE39-C6A48CCA531C}">
      <dgm:prSet/>
      <dgm:spPr/>
      <dgm:t>
        <a:bodyPr/>
        <a:lstStyle/>
        <a:p>
          <a:endParaRPr lang="ru-RU"/>
        </a:p>
      </dgm:t>
    </dgm:pt>
    <dgm:pt modelId="{7402EF99-FF7B-4459-9FE8-D1D4DB2E951A}" type="sibTrans" cxnId="{C53EECEC-56D9-4C99-AE39-C6A48CCA531C}">
      <dgm:prSet/>
      <dgm:spPr/>
      <dgm:t>
        <a:bodyPr/>
        <a:lstStyle/>
        <a:p>
          <a:endParaRPr lang="ru-RU"/>
        </a:p>
      </dgm:t>
    </dgm:pt>
    <dgm:pt modelId="{EA66D350-DD18-488A-A317-91790235E053}">
      <dgm:prSet phldrT="[Текст]" phldr="1"/>
      <dgm:spPr/>
      <dgm:t>
        <a:bodyPr/>
        <a:lstStyle/>
        <a:p>
          <a:endParaRPr lang="ru-RU" dirty="0"/>
        </a:p>
      </dgm:t>
    </dgm:pt>
    <dgm:pt modelId="{E9BCFB35-8CFD-40F2-9246-1FE15C2468F8}" type="parTrans" cxnId="{157FA757-B282-4846-8072-57D5D5536E0C}">
      <dgm:prSet/>
      <dgm:spPr/>
      <dgm:t>
        <a:bodyPr/>
        <a:lstStyle/>
        <a:p>
          <a:endParaRPr lang="ru-RU"/>
        </a:p>
      </dgm:t>
    </dgm:pt>
    <dgm:pt modelId="{6DE3BA8C-96A9-4A5B-A3B7-4003FCE3FC8D}" type="sibTrans" cxnId="{157FA757-B282-4846-8072-57D5D5536E0C}">
      <dgm:prSet/>
      <dgm:spPr/>
      <dgm:t>
        <a:bodyPr/>
        <a:lstStyle/>
        <a:p>
          <a:endParaRPr lang="ru-RU"/>
        </a:p>
      </dgm:t>
    </dgm:pt>
    <dgm:pt modelId="{57DE6A82-1963-47C6-8294-383670773F83}">
      <dgm:prSet phldrT="[Текст]"/>
      <dgm:spPr/>
      <dgm:t>
        <a:bodyPr/>
        <a:lstStyle/>
        <a:p>
          <a:r>
            <a:rPr lang="ru-RU" dirty="0" smtClean="0"/>
            <a:t>Учет индивидуального темпа усвоения учебного материала</a:t>
          </a:r>
          <a:endParaRPr lang="ru-RU" dirty="0"/>
        </a:p>
      </dgm:t>
    </dgm:pt>
    <dgm:pt modelId="{F84EABA9-D68E-4E4D-9279-535D5BE1106A}" type="sibTrans" cxnId="{FB57E775-1218-44B5-82D2-EB67233C61A2}">
      <dgm:prSet/>
      <dgm:spPr/>
      <dgm:t>
        <a:bodyPr/>
        <a:lstStyle/>
        <a:p>
          <a:endParaRPr lang="ru-RU"/>
        </a:p>
      </dgm:t>
    </dgm:pt>
    <dgm:pt modelId="{E4C62169-D28F-48E0-82A8-385E68C114F9}" type="parTrans" cxnId="{FB57E775-1218-44B5-82D2-EB67233C61A2}">
      <dgm:prSet/>
      <dgm:spPr/>
      <dgm:t>
        <a:bodyPr/>
        <a:lstStyle/>
        <a:p>
          <a:endParaRPr lang="ru-RU"/>
        </a:p>
      </dgm:t>
    </dgm:pt>
    <dgm:pt modelId="{D09F5F95-190D-40D4-BA5A-59DEAF15D208}" type="pres">
      <dgm:prSet presAssocID="{EB2638D8-16C4-46EB-BBD1-C455F9D37F5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EAFC0B-A4C3-4BAC-8EA1-6B877FDECFB7}" type="pres">
      <dgm:prSet presAssocID="{EB2638D8-16C4-46EB-BBD1-C455F9D37F55}" presName="matrix" presStyleCnt="0"/>
      <dgm:spPr/>
    </dgm:pt>
    <dgm:pt modelId="{B80D54B4-81B5-4CDB-AAAF-4DA0BEB76C13}" type="pres">
      <dgm:prSet presAssocID="{EB2638D8-16C4-46EB-BBD1-C455F9D37F55}" presName="tile1" presStyleLbl="node1" presStyleIdx="0" presStyleCnt="4"/>
      <dgm:spPr/>
      <dgm:t>
        <a:bodyPr/>
        <a:lstStyle/>
        <a:p>
          <a:endParaRPr lang="ru-RU"/>
        </a:p>
      </dgm:t>
    </dgm:pt>
    <dgm:pt modelId="{2447E158-BB25-4BC0-8D7E-58CD560A1CF3}" type="pres">
      <dgm:prSet presAssocID="{EB2638D8-16C4-46EB-BBD1-C455F9D37F5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B721EF-B73C-4B71-A41C-E75248BF4019}" type="pres">
      <dgm:prSet presAssocID="{EB2638D8-16C4-46EB-BBD1-C455F9D37F55}" presName="tile2" presStyleLbl="node1" presStyleIdx="1" presStyleCnt="4"/>
      <dgm:spPr/>
      <dgm:t>
        <a:bodyPr/>
        <a:lstStyle/>
        <a:p>
          <a:endParaRPr lang="ru-RU"/>
        </a:p>
      </dgm:t>
    </dgm:pt>
    <dgm:pt modelId="{839E65B8-4FCF-4614-90AA-9C1DC6C26084}" type="pres">
      <dgm:prSet presAssocID="{EB2638D8-16C4-46EB-BBD1-C455F9D37F5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84BE18-47A3-4C63-B811-6BA98A539764}" type="pres">
      <dgm:prSet presAssocID="{EB2638D8-16C4-46EB-BBD1-C455F9D37F55}" presName="tile3" presStyleLbl="node1" presStyleIdx="2" presStyleCnt="4"/>
      <dgm:spPr/>
      <dgm:t>
        <a:bodyPr/>
        <a:lstStyle/>
        <a:p>
          <a:endParaRPr lang="ru-RU"/>
        </a:p>
      </dgm:t>
    </dgm:pt>
    <dgm:pt modelId="{31158C6F-C65B-4877-B635-D4D2A845224A}" type="pres">
      <dgm:prSet presAssocID="{EB2638D8-16C4-46EB-BBD1-C455F9D37F5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4449B2-BC0F-4E3F-9E0A-15ECF923E61D}" type="pres">
      <dgm:prSet presAssocID="{EB2638D8-16C4-46EB-BBD1-C455F9D37F55}" presName="tile4" presStyleLbl="node1" presStyleIdx="3" presStyleCnt="4"/>
      <dgm:spPr/>
      <dgm:t>
        <a:bodyPr/>
        <a:lstStyle/>
        <a:p>
          <a:endParaRPr lang="ru-RU"/>
        </a:p>
      </dgm:t>
    </dgm:pt>
    <dgm:pt modelId="{9A0E6B75-A618-4A67-A3A9-340414AFB675}" type="pres">
      <dgm:prSet presAssocID="{EB2638D8-16C4-46EB-BBD1-C455F9D37F5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CEC0BD-A11F-4D4A-967F-EDE7EB481865}" type="pres">
      <dgm:prSet presAssocID="{EB2638D8-16C4-46EB-BBD1-C455F9D37F55}" presName="centerTile" presStyleLbl="fgShp" presStyleIdx="0" presStyleCnt="1" custScaleX="194203" custScaleY="168196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E39158B1-9A46-4EAE-9782-21345BEDB0D0}" type="presOf" srcId="{F5A745AB-DC31-43EB-AB5C-3E2BCB498789}" destId="{2447E158-BB25-4BC0-8D7E-58CD560A1CF3}" srcOrd="1" destOrd="0" presId="urn:microsoft.com/office/officeart/2005/8/layout/matrix1"/>
    <dgm:cxn modelId="{AD16DD53-6B47-415A-90C1-AB5C6E9DF526}" type="presOf" srcId="{6F775F5E-40BC-4FE4-BFE4-2F759B0973A9}" destId="{31158C6F-C65B-4877-B635-D4D2A845224A}" srcOrd="1" destOrd="0" presId="urn:microsoft.com/office/officeart/2005/8/layout/matrix1"/>
    <dgm:cxn modelId="{F98E4A91-A748-45BB-9FD2-E5C696E1F2CF}" srcId="{41ADA498-C6C4-4CDA-BEF8-20E7E5E05FB0}" destId="{F5A745AB-DC31-43EB-AB5C-3E2BCB498789}" srcOrd="0" destOrd="0" parTransId="{AA50485C-C78F-44B3-B153-AE3FB24128B1}" sibTransId="{D775BE52-BC48-49F9-BAC7-D2B2DC9069B3}"/>
    <dgm:cxn modelId="{43C3D18B-DD32-4169-95AA-A0AC1BCA0B81}" type="presOf" srcId="{6F775F5E-40BC-4FE4-BFE4-2F759B0973A9}" destId="{8584BE18-47A3-4C63-B811-6BA98A539764}" srcOrd="0" destOrd="0" presId="urn:microsoft.com/office/officeart/2005/8/layout/matrix1"/>
    <dgm:cxn modelId="{9181E742-EDBB-498C-B4F0-8BAED223D4ED}" type="presOf" srcId="{57DE6A82-1963-47C6-8294-383670773F83}" destId="{42B721EF-B73C-4B71-A41C-E75248BF4019}" srcOrd="0" destOrd="0" presId="urn:microsoft.com/office/officeart/2005/8/layout/matrix1"/>
    <dgm:cxn modelId="{66D6CB7B-6A82-4CC5-BDB8-ACFB80B0DC8F}" type="presOf" srcId="{75A3FBBA-19B0-4F54-9285-8BE666AAF1A0}" destId="{9A0E6B75-A618-4A67-A3A9-340414AFB675}" srcOrd="1" destOrd="0" presId="urn:microsoft.com/office/officeart/2005/8/layout/matrix1"/>
    <dgm:cxn modelId="{FB57E775-1218-44B5-82D2-EB67233C61A2}" srcId="{41ADA498-C6C4-4CDA-BEF8-20E7E5E05FB0}" destId="{57DE6A82-1963-47C6-8294-383670773F83}" srcOrd="1" destOrd="0" parTransId="{E4C62169-D28F-48E0-82A8-385E68C114F9}" sibTransId="{F84EABA9-D68E-4E4D-9279-535D5BE1106A}"/>
    <dgm:cxn modelId="{C53EECEC-56D9-4C99-AE39-C6A48CCA531C}" srcId="{41ADA498-C6C4-4CDA-BEF8-20E7E5E05FB0}" destId="{75A3FBBA-19B0-4F54-9285-8BE666AAF1A0}" srcOrd="3" destOrd="0" parTransId="{D91AA29A-BB21-4372-BD83-60D9C72F3451}" sibTransId="{7402EF99-FF7B-4459-9FE8-D1D4DB2E951A}"/>
    <dgm:cxn modelId="{E540B4D1-202E-4D67-98ED-4FBF25A92FCB}" type="presOf" srcId="{F5A745AB-DC31-43EB-AB5C-3E2BCB498789}" destId="{B80D54B4-81B5-4CDB-AAAF-4DA0BEB76C13}" srcOrd="0" destOrd="0" presId="urn:microsoft.com/office/officeart/2005/8/layout/matrix1"/>
    <dgm:cxn modelId="{2DDE09AE-697B-437C-85C9-61756FF27051}" srcId="{41ADA498-C6C4-4CDA-BEF8-20E7E5E05FB0}" destId="{6F775F5E-40BC-4FE4-BFE4-2F759B0973A9}" srcOrd="2" destOrd="0" parTransId="{EA7BE164-A5EE-488D-B667-45C807DBD0B3}" sibTransId="{65201C7B-BD77-41EF-A62A-0089E76F7578}"/>
    <dgm:cxn modelId="{8DC7B38E-254F-438B-BA7F-AA6032157098}" srcId="{EB2638D8-16C4-46EB-BBD1-C455F9D37F55}" destId="{41ADA498-C6C4-4CDA-BEF8-20E7E5E05FB0}" srcOrd="0" destOrd="0" parTransId="{851D3365-2892-4C23-9D29-7738D403D185}" sibTransId="{FCDA9D7B-7690-4DA0-AE73-D0845AF48D25}"/>
    <dgm:cxn modelId="{5072BC67-10E5-448A-8928-AE22C4F7F35B}" type="presOf" srcId="{EB2638D8-16C4-46EB-BBD1-C455F9D37F55}" destId="{D09F5F95-190D-40D4-BA5A-59DEAF15D208}" srcOrd="0" destOrd="0" presId="urn:microsoft.com/office/officeart/2005/8/layout/matrix1"/>
    <dgm:cxn modelId="{F41DFA99-F010-4D12-923F-1C2217F1DE34}" type="presOf" srcId="{75A3FBBA-19B0-4F54-9285-8BE666AAF1A0}" destId="{894449B2-BC0F-4E3F-9E0A-15ECF923E61D}" srcOrd="0" destOrd="0" presId="urn:microsoft.com/office/officeart/2005/8/layout/matrix1"/>
    <dgm:cxn modelId="{157FA757-B282-4846-8072-57D5D5536E0C}" srcId="{EB2638D8-16C4-46EB-BBD1-C455F9D37F55}" destId="{EA66D350-DD18-488A-A317-91790235E053}" srcOrd="1" destOrd="0" parTransId="{E9BCFB35-8CFD-40F2-9246-1FE15C2468F8}" sibTransId="{6DE3BA8C-96A9-4A5B-A3B7-4003FCE3FC8D}"/>
    <dgm:cxn modelId="{33FDE57D-7D7C-4354-93F2-9010AE6E00B6}" type="presOf" srcId="{41ADA498-C6C4-4CDA-BEF8-20E7E5E05FB0}" destId="{33CEC0BD-A11F-4D4A-967F-EDE7EB481865}" srcOrd="0" destOrd="0" presId="urn:microsoft.com/office/officeart/2005/8/layout/matrix1"/>
    <dgm:cxn modelId="{6DA427C7-3173-4723-A056-ECFC0D69B6B8}" type="presOf" srcId="{57DE6A82-1963-47C6-8294-383670773F83}" destId="{839E65B8-4FCF-4614-90AA-9C1DC6C26084}" srcOrd="1" destOrd="0" presId="urn:microsoft.com/office/officeart/2005/8/layout/matrix1"/>
    <dgm:cxn modelId="{619403FD-18D9-48C3-8E80-D54F7BFE8198}" type="presParOf" srcId="{D09F5F95-190D-40D4-BA5A-59DEAF15D208}" destId="{34EAFC0B-A4C3-4BAC-8EA1-6B877FDECFB7}" srcOrd="0" destOrd="0" presId="urn:microsoft.com/office/officeart/2005/8/layout/matrix1"/>
    <dgm:cxn modelId="{74BDE068-4A02-4FA3-B6FC-1D0ED8B63324}" type="presParOf" srcId="{34EAFC0B-A4C3-4BAC-8EA1-6B877FDECFB7}" destId="{B80D54B4-81B5-4CDB-AAAF-4DA0BEB76C13}" srcOrd="0" destOrd="0" presId="urn:microsoft.com/office/officeart/2005/8/layout/matrix1"/>
    <dgm:cxn modelId="{2002E463-15CD-4F33-88FF-A5E589A84500}" type="presParOf" srcId="{34EAFC0B-A4C3-4BAC-8EA1-6B877FDECFB7}" destId="{2447E158-BB25-4BC0-8D7E-58CD560A1CF3}" srcOrd="1" destOrd="0" presId="urn:microsoft.com/office/officeart/2005/8/layout/matrix1"/>
    <dgm:cxn modelId="{431B91E6-606D-47AF-811D-DE97FA27603D}" type="presParOf" srcId="{34EAFC0B-A4C3-4BAC-8EA1-6B877FDECFB7}" destId="{42B721EF-B73C-4B71-A41C-E75248BF4019}" srcOrd="2" destOrd="0" presId="urn:microsoft.com/office/officeart/2005/8/layout/matrix1"/>
    <dgm:cxn modelId="{B6CB5579-F148-4781-AB8B-BFA4DDD53487}" type="presParOf" srcId="{34EAFC0B-A4C3-4BAC-8EA1-6B877FDECFB7}" destId="{839E65B8-4FCF-4614-90AA-9C1DC6C26084}" srcOrd="3" destOrd="0" presId="urn:microsoft.com/office/officeart/2005/8/layout/matrix1"/>
    <dgm:cxn modelId="{33D8812C-0AAE-46F2-8318-45AB2F40A310}" type="presParOf" srcId="{34EAFC0B-A4C3-4BAC-8EA1-6B877FDECFB7}" destId="{8584BE18-47A3-4C63-B811-6BA98A539764}" srcOrd="4" destOrd="0" presId="urn:microsoft.com/office/officeart/2005/8/layout/matrix1"/>
    <dgm:cxn modelId="{BAE76217-C2B0-4A20-A6F2-8418A2BD55D1}" type="presParOf" srcId="{34EAFC0B-A4C3-4BAC-8EA1-6B877FDECFB7}" destId="{31158C6F-C65B-4877-B635-D4D2A845224A}" srcOrd="5" destOrd="0" presId="urn:microsoft.com/office/officeart/2005/8/layout/matrix1"/>
    <dgm:cxn modelId="{477550D8-EFF0-491D-80FF-BAD78B1572E4}" type="presParOf" srcId="{34EAFC0B-A4C3-4BAC-8EA1-6B877FDECFB7}" destId="{894449B2-BC0F-4E3F-9E0A-15ECF923E61D}" srcOrd="6" destOrd="0" presId="urn:microsoft.com/office/officeart/2005/8/layout/matrix1"/>
    <dgm:cxn modelId="{5D60AD74-C110-4FBA-9435-3934329085DC}" type="presParOf" srcId="{34EAFC0B-A4C3-4BAC-8EA1-6B877FDECFB7}" destId="{9A0E6B75-A618-4A67-A3A9-340414AFB675}" srcOrd="7" destOrd="0" presId="urn:microsoft.com/office/officeart/2005/8/layout/matrix1"/>
    <dgm:cxn modelId="{797BFE4B-3421-4C72-B40E-531CF01DCAE6}" type="presParOf" srcId="{D09F5F95-190D-40D4-BA5A-59DEAF15D208}" destId="{33CEC0BD-A11F-4D4A-967F-EDE7EB48186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8761A6A-77AF-46EA-AD1E-FEC968616DF3}" type="doc">
      <dgm:prSet loTypeId="urn:microsoft.com/office/officeart/2005/8/layout/lProcess3" loCatId="process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6C3A5230-30D1-4639-A2DE-265BAB5AA627}">
      <dgm:prSet/>
      <dgm:spPr>
        <a:solidFill>
          <a:srgbClr val="92D050">
            <a:alpha val="90000"/>
          </a:srgbClr>
        </a:solidFill>
      </dgm:spPr>
      <dgm:t>
        <a:bodyPr/>
        <a:lstStyle/>
        <a:p>
          <a:pPr rtl="0"/>
          <a:r>
            <a:rPr lang="ru-RU" i="1" dirty="0" smtClean="0"/>
            <a:t>Спасибо за внимание!</a:t>
          </a:r>
          <a:endParaRPr lang="ru-RU" dirty="0"/>
        </a:p>
      </dgm:t>
    </dgm:pt>
    <dgm:pt modelId="{9F28C150-8A8D-49EA-8B6F-4491EB02C7E8}" type="parTrans" cxnId="{3767CB1D-9A1A-4EF1-B902-049535F082BA}">
      <dgm:prSet/>
      <dgm:spPr/>
      <dgm:t>
        <a:bodyPr/>
        <a:lstStyle/>
        <a:p>
          <a:endParaRPr lang="ru-RU"/>
        </a:p>
      </dgm:t>
    </dgm:pt>
    <dgm:pt modelId="{C9F4C199-D9AA-4717-A956-E3134322E4D6}" type="sibTrans" cxnId="{3767CB1D-9A1A-4EF1-B902-049535F082BA}">
      <dgm:prSet/>
      <dgm:spPr/>
      <dgm:t>
        <a:bodyPr/>
        <a:lstStyle/>
        <a:p>
          <a:endParaRPr lang="ru-RU"/>
        </a:p>
      </dgm:t>
    </dgm:pt>
    <dgm:pt modelId="{195C6C79-584F-4710-9323-CA2EAD7E914C}" type="pres">
      <dgm:prSet presAssocID="{C8761A6A-77AF-46EA-AD1E-FEC968616DF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59C7CA7-4FFF-4A28-BD6B-176006335B1C}" type="pres">
      <dgm:prSet presAssocID="{6C3A5230-30D1-4639-A2DE-265BAB5AA627}" presName="horFlow" presStyleCnt="0"/>
      <dgm:spPr/>
    </dgm:pt>
    <dgm:pt modelId="{930D2626-3856-4C69-862E-A48D2E6AEB90}" type="pres">
      <dgm:prSet presAssocID="{6C3A5230-30D1-4639-A2DE-265BAB5AA627}" presName="bigChev" presStyleLbl="node1" presStyleIdx="0" presStyleCnt="1" custLinFactNeighborX="24273" custLinFactNeighborY="52287"/>
      <dgm:spPr>
        <a:prstGeom prst="verticalScroll">
          <a:avLst/>
        </a:prstGeom>
      </dgm:spPr>
      <dgm:t>
        <a:bodyPr/>
        <a:lstStyle/>
        <a:p>
          <a:endParaRPr lang="ru-RU"/>
        </a:p>
      </dgm:t>
    </dgm:pt>
  </dgm:ptLst>
  <dgm:cxnLst>
    <dgm:cxn modelId="{BCDF26F5-B66A-4F62-B92C-37A3A5E7BC42}" type="presOf" srcId="{C8761A6A-77AF-46EA-AD1E-FEC968616DF3}" destId="{195C6C79-584F-4710-9323-CA2EAD7E914C}" srcOrd="0" destOrd="0" presId="urn:microsoft.com/office/officeart/2005/8/layout/lProcess3"/>
    <dgm:cxn modelId="{3767CB1D-9A1A-4EF1-B902-049535F082BA}" srcId="{C8761A6A-77AF-46EA-AD1E-FEC968616DF3}" destId="{6C3A5230-30D1-4639-A2DE-265BAB5AA627}" srcOrd="0" destOrd="0" parTransId="{9F28C150-8A8D-49EA-8B6F-4491EB02C7E8}" sibTransId="{C9F4C199-D9AA-4717-A956-E3134322E4D6}"/>
    <dgm:cxn modelId="{B3C3BE53-4133-4C84-9C57-7B7F96996EA1}" type="presOf" srcId="{6C3A5230-30D1-4639-A2DE-265BAB5AA627}" destId="{930D2626-3856-4C69-862E-A48D2E6AEB90}" srcOrd="0" destOrd="0" presId="urn:microsoft.com/office/officeart/2005/8/layout/lProcess3"/>
    <dgm:cxn modelId="{A97D2203-4E61-4541-926F-C0A9204408BC}" type="presParOf" srcId="{195C6C79-584F-4710-9323-CA2EAD7E914C}" destId="{659C7CA7-4FFF-4A28-BD6B-176006335B1C}" srcOrd="0" destOrd="0" presId="urn:microsoft.com/office/officeart/2005/8/layout/lProcess3"/>
    <dgm:cxn modelId="{D769CD4D-D0AF-4D0E-800A-5580C34B4453}" type="presParOf" srcId="{659C7CA7-4FFF-4A28-BD6B-176006335B1C}" destId="{930D2626-3856-4C69-862E-A48D2E6AEB90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FA3B60-269D-4C57-BA7D-5CC1557CA19C}">
      <dsp:nvSpPr>
        <dsp:cNvPr id="0" name=""/>
        <dsp:cNvSpPr/>
      </dsp:nvSpPr>
      <dsp:spPr>
        <a:xfrm>
          <a:off x="-1010777" y="624204"/>
          <a:ext cx="4421483" cy="959971"/>
        </a:xfrm>
        <a:prstGeom prst="leftRightRibb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A63DA7-9F39-4CE9-A6BD-FE7548DDEC89}">
      <dsp:nvSpPr>
        <dsp:cNvPr id="0" name=""/>
        <dsp:cNvSpPr/>
      </dsp:nvSpPr>
      <dsp:spPr>
        <a:xfrm>
          <a:off x="287991" y="480097"/>
          <a:ext cx="791976" cy="470385"/>
        </a:xfrm>
        <a:prstGeom prst="rect">
          <a:avLst/>
        </a:prstGeom>
        <a:noFill/>
        <a:ln w="55000" cap="flat" cmpd="thickThin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4008" rIns="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287991" y="480097"/>
        <a:ext cx="791976" cy="4703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E7026D-82AC-4303-AB0B-CBCB6E9D5B75}">
      <dsp:nvSpPr>
        <dsp:cNvPr id="0" name=""/>
        <dsp:cNvSpPr/>
      </dsp:nvSpPr>
      <dsp:spPr>
        <a:xfrm flipH="1">
          <a:off x="3873824" y="2091"/>
          <a:ext cx="756588" cy="53302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400" kern="1200" dirty="0"/>
        </a:p>
      </dsp:txBody>
      <dsp:txXfrm>
        <a:off x="3984624" y="782694"/>
        <a:ext cx="534988" cy="37690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0D54B4-81B5-4CDB-AAAF-4DA0BEB76C13}">
      <dsp:nvSpPr>
        <dsp:cNvPr id="0" name=""/>
        <dsp:cNvSpPr/>
      </dsp:nvSpPr>
      <dsp:spPr>
        <a:xfrm rot="16200000">
          <a:off x="612067" y="-612067"/>
          <a:ext cx="2916324" cy="4140460"/>
        </a:xfrm>
        <a:prstGeom prst="round1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300" kern="1200" dirty="0" err="1" smtClean="0"/>
            <a:t>Поуровневая</a:t>
          </a:r>
          <a:r>
            <a:rPr lang="ru-RU" sz="2300" kern="1200" dirty="0" smtClean="0"/>
            <a:t>  дифференциация обучения </a:t>
          </a:r>
        </a:p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 rot="5400000">
        <a:off x="0" y="0"/>
        <a:ext cx="4140460" cy="2187243"/>
      </dsp:txXfrm>
    </dsp:sp>
    <dsp:sp modelId="{42B721EF-B73C-4B71-A41C-E75248BF4019}">
      <dsp:nvSpPr>
        <dsp:cNvPr id="0" name=""/>
        <dsp:cNvSpPr/>
      </dsp:nvSpPr>
      <dsp:spPr>
        <a:xfrm>
          <a:off x="4140460" y="0"/>
          <a:ext cx="4140460" cy="2916324"/>
        </a:xfrm>
        <a:prstGeom prst="round1Rect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Учет индивидуального темпа усвоения учебного материала</a:t>
          </a:r>
          <a:endParaRPr lang="ru-RU" sz="2300" kern="1200" dirty="0"/>
        </a:p>
      </dsp:txBody>
      <dsp:txXfrm>
        <a:off x="4140460" y="0"/>
        <a:ext cx="4140460" cy="2187243"/>
      </dsp:txXfrm>
    </dsp:sp>
    <dsp:sp modelId="{8584BE18-47A3-4C63-B811-6BA98A539764}">
      <dsp:nvSpPr>
        <dsp:cNvPr id="0" name=""/>
        <dsp:cNvSpPr/>
      </dsp:nvSpPr>
      <dsp:spPr>
        <a:xfrm rot="10800000">
          <a:off x="0" y="2916324"/>
          <a:ext cx="4140460" cy="2916324"/>
        </a:xfrm>
        <a:prstGeom prst="round1Rect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Индивидуализация через организацию помощи и взаимопомощи</a:t>
          </a:r>
          <a:endParaRPr lang="ru-RU" sz="2300" kern="1200" dirty="0"/>
        </a:p>
      </dsp:txBody>
      <dsp:txXfrm rot="10800000">
        <a:off x="0" y="3645405"/>
        <a:ext cx="4140460" cy="2187243"/>
      </dsp:txXfrm>
    </dsp:sp>
    <dsp:sp modelId="{894449B2-BC0F-4E3F-9E0A-15ECF923E61D}">
      <dsp:nvSpPr>
        <dsp:cNvPr id="0" name=""/>
        <dsp:cNvSpPr/>
      </dsp:nvSpPr>
      <dsp:spPr>
        <a:xfrm rot="5400000">
          <a:off x="4752527" y="2304256"/>
          <a:ext cx="2916324" cy="4140460"/>
        </a:xfrm>
        <a:prstGeom prst="round1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Организация индивидуального контроля</a:t>
          </a:r>
          <a:endParaRPr lang="ru-RU" sz="2300" kern="1200" dirty="0"/>
        </a:p>
      </dsp:txBody>
      <dsp:txXfrm rot="-5400000">
        <a:off x="4140460" y="3645404"/>
        <a:ext cx="4140460" cy="2187243"/>
      </dsp:txXfrm>
    </dsp:sp>
    <dsp:sp modelId="{33CEC0BD-A11F-4D4A-967F-EDE7EB481865}">
      <dsp:nvSpPr>
        <dsp:cNvPr id="0" name=""/>
        <dsp:cNvSpPr/>
      </dsp:nvSpPr>
      <dsp:spPr>
        <a:xfrm>
          <a:off x="1728190" y="1690038"/>
          <a:ext cx="4824538" cy="2452570"/>
        </a:xfrm>
        <a:prstGeom prst="round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Направления реализации модульного обучения</a:t>
          </a:r>
          <a:endParaRPr lang="ru-RU" sz="2300" kern="1200" dirty="0"/>
        </a:p>
      </dsp:txBody>
      <dsp:txXfrm>
        <a:off x="1847915" y="1809763"/>
        <a:ext cx="4585088" cy="22131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0D2626-3856-4C69-862E-A48D2E6AEB90}">
      <dsp:nvSpPr>
        <dsp:cNvPr id="0" name=""/>
        <dsp:cNvSpPr/>
      </dsp:nvSpPr>
      <dsp:spPr>
        <a:xfrm>
          <a:off x="715771" y="569"/>
          <a:ext cx="6070806" cy="2428322"/>
        </a:xfrm>
        <a:prstGeom prst="verticalScroll">
          <a:avLst/>
        </a:prstGeom>
        <a:solidFill>
          <a:srgbClr val="92D050">
            <a:alpha val="90000"/>
          </a:srgb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310" tIns="33655" rIns="0" bIns="33655" numCol="1" spcCol="1270" anchor="ctr" anchorCtr="0">
          <a:noAutofit/>
        </a:bodyPr>
        <a:lstStyle/>
        <a:p>
          <a:pPr lvl="0" algn="ctr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i="1" kern="1200" dirty="0" smtClean="0"/>
            <a:t>Спасибо за внимание!</a:t>
          </a:r>
          <a:endParaRPr lang="ru-RU" sz="5300" kern="1200" dirty="0"/>
        </a:p>
      </dsp:txBody>
      <dsp:txXfrm>
        <a:off x="1019311" y="304109"/>
        <a:ext cx="5463726" cy="1973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diagramLayout" Target="../diagrams/layout4.xml"/><Relationship Id="rId7" Type="http://schemas.openxmlformats.org/officeDocument/2006/relationships/image" Target="../media/image10.gi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microsoft.com/office/2007/relationships/diagramDrawing" Target="../diagrams/drawing2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Технология модульного обучения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Игнатова Лариса Евгеньевна</a:t>
            </a:r>
          </a:p>
          <a:p>
            <a:r>
              <a:rPr lang="ru-RU" dirty="0" smtClean="0"/>
              <a:t>Учитель математики МБОУ СОШ </a:t>
            </a:r>
            <a:r>
              <a:rPr lang="ru-RU" smtClean="0"/>
              <a:t>№ 6</a:t>
            </a:r>
          </a:p>
          <a:p>
            <a:r>
              <a:rPr lang="ru-RU" smtClean="0"/>
              <a:t> </a:t>
            </a:r>
            <a:r>
              <a:rPr lang="ru-RU" dirty="0" smtClean="0"/>
              <a:t>им. Сахнова В.И., г. Лобня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Каждый модуль имеет структуру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Цели усвоения модуля (урока) и каждого УЭ.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Задания для выполнения.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Материалы для работы (ссылки на источники, приложения).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Указания на вид и форму работы (как овладеть учебным материалом: выучить, составить конспект, решить задачу и т.д.).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Контроль, определяющий степень усвоения учебного материала (письменный или устный контроль учителя, самоконтроль, взаимный контроль учащихся и т.д.). </a:t>
            </a:r>
          </a:p>
          <a:p>
            <a:endParaRPr lang="ru-RU" dirty="0"/>
          </a:p>
        </p:txBody>
      </p:sp>
      <p:pic>
        <p:nvPicPr>
          <p:cNvPr id="5" name="Picture 4" descr="BOOK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4149080"/>
            <a:ext cx="2386012" cy="29130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76395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СТРУКТУРА МОДУЛЯ.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539552" y="698640"/>
          <a:ext cx="8153400" cy="6016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504"/>
                <a:gridCol w="3985096"/>
                <a:gridCol w="2717800"/>
              </a:tblGrid>
              <a:tr h="646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Номер учебного элемента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Учебный материал с указанием заданий и рекомендаций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Рекомендации по проверке заданий, оценка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4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УЭ -0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Цели и задачи модуля. Актуализация целей</a:t>
                      </a:r>
                      <a:r>
                        <a:rPr lang="ru-RU" sz="18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(содержание, формы, методы).</a:t>
                      </a:r>
                      <a:endParaRPr lang="ru-RU" sz="18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работу по эталону, ключу. Взаимопроверка.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64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УЭ- 1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 элемента</a:t>
                      </a:r>
                      <a:r>
                        <a:rPr lang="ru-RU" sz="18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Изучение нового материала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Пояснения к учебному материалу.</a:t>
                      </a:r>
                      <a:endParaRPr lang="ru-RU" sz="18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81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УЭ - 2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 </a:t>
                      </a:r>
                      <a:r>
                        <a:rPr lang="ru-RU" sz="18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элемента</a:t>
                      </a:r>
                      <a:r>
                        <a:rPr lang="ru-RU" sz="18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Обобщение. Закрепление.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Источники информации, алгоритмы решения задач.</a:t>
                      </a:r>
                      <a:endParaRPr lang="ru-RU" sz="18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Проверка по ключу, эталону.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7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УЭ - 3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Контроль (самоконтроль и выходной контроль по трём уровням).</a:t>
                      </a:r>
                      <a:endParaRPr lang="ru-RU" sz="18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Проверка по ключу, эталону.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66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УЭ - 4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 урока. Самоанализ деятельности, домашнее задание (интегрированное, творческое, индивидуальное)</a:t>
                      </a:r>
                      <a:endParaRPr lang="ru-RU" sz="18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r>
              <a:rPr lang="ru-RU" dirty="0" smtClean="0"/>
              <a:t> 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ЛИСТ УЧЁТА КОНТРОЛЯ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31" y="836711"/>
          <a:ext cx="8106120" cy="5557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1224"/>
                <a:gridCol w="1621224"/>
                <a:gridCol w="1621224"/>
                <a:gridCol w="1621224"/>
                <a:gridCol w="1621224"/>
              </a:tblGrid>
              <a:tr h="51005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Учебный элемент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(этапы работы)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баллов по номерам заданий.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Итого (кол-во баллов)</a:t>
                      </a:r>
                      <a:endParaRPr lang="ru-RU" dirty="0"/>
                    </a:p>
                  </a:txBody>
                  <a:tcPr/>
                </a:tc>
              </a:tr>
              <a:tr h="7087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№ 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 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8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УЭ -0 Повторение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7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УЭ - 1. </a:t>
                      </a:r>
                      <a:b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Изучение нового материала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57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УЭ – 2.</a:t>
                      </a:r>
                      <a:b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Обобщение изученного материала.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7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УЭ – 3.</a:t>
                      </a:r>
                      <a:b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Закрепление. Контроль.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8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Оценка: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Помни, что работу с учебными элементами (УЭ) необходимо начинать с осознанного восприятия цели, иметь её в виду во время работы над (УЭ) и возвращаться к ней в конце каждого (УЭ).</a:t>
            </a:r>
          </a:p>
          <a:p>
            <a:r>
              <a:rPr lang="ru-RU" dirty="0" smtClean="0"/>
              <a:t>У тебя есть право получить консультацию в учебнике, а также у учителя. Используй это право!</a:t>
            </a:r>
          </a:p>
          <a:p>
            <a:r>
              <a:rPr lang="ru-RU" dirty="0" smtClean="0"/>
              <a:t>Помни о критериях выставления оценки за работу по предмету, используй их в самопроверке и взаимопроверке!</a:t>
            </a:r>
          </a:p>
          <a:p>
            <a:r>
              <a:rPr lang="ru-RU" dirty="0" smtClean="0"/>
              <a:t>Работа в парах требует взаимоуважения, внимания друг к другу, умения выслушивать мнение каждого. Не забывай об этом! Фраза “Работа в парах” означает, что при выполнении этой работы тебе придётся, если не трудно, помочь своему товарищу, сидящему рядом, или обратиться к нему за помощью. Не спеши задавать вопросы учителю: внимательно прочитай пояснения к заданию. Не торопись, думай …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ПАМЯТКА ДЛЯ РАБОТЫ ПО МОДУЛЮ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ятно 2 6"/>
          <p:cNvSpPr/>
          <p:nvPr/>
        </p:nvSpPr>
        <p:spPr>
          <a:xfrm rot="208769">
            <a:off x="3729038" y="3730625"/>
            <a:ext cx="5322887" cy="318928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8" name="Схема 7"/>
          <p:cNvGraphicFramePr/>
          <p:nvPr/>
        </p:nvGraphicFramePr>
        <p:xfrm>
          <a:off x="0" y="285729"/>
          <a:ext cx="6786578" cy="2428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0709" name="Text Box 5"/>
          <p:cNvSpPr txBox="1">
            <a:spLocks noChangeArrowheads="1"/>
          </p:cNvSpPr>
          <p:nvPr/>
        </p:nvSpPr>
        <p:spPr bwMode="auto">
          <a:xfrm>
            <a:off x="2268538" y="3644900"/>
            <a:ext cx="475297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9600" b="1" i="1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Удачи!!!</a:t>
            </a:r>
          </a:p>
        </p:txBody>
      </p:sp>
      <p:pic>
        <p:nvPicPr>
          <p:cNvPr id="4" name="Picture 17" descr="Am17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5240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AG00488_"/>
          <p:cNvPicPr>
            <a:picLocks noChangeAspect="1" noChangeArrowheads="1" noCrop="1"/>
          </p:cNvPicPr>
          <p:nvPr/>
        </p:nvPicPr>
        <p:blipFill>
          <a:blip r:embed="rId7">
            <a:lum brigh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63" y="4572000"/>
            <a:ext cx="1981200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7" descr="Am17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72313" y="142875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3466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428625" y="1285875"/>
            <a:ext cx="8072438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200" b="1">
                <a:solidFill>
                  <a:srgbClr val="0070C0"/>
                </a:solidFill>
                <a:latin typeface="Verdana" pitchFamily="34" charset="0"/>
                <a:cs typeface="Times New Roman" pitchFamily="18" charset="0"/>
              </a:rPr>
              <a:t>Цели образования XXI века:</a:t>
            </a:r>
          </a:p>
          <a:p>
            <a:r>
              <a:rPr lang="ru-RU" sz="3200" b="1">
                <a:latin typeface="Verdana" pitchFamily="34" charset="0"/>
                <a:cs typeface="Times New Roman" pitchFamily="18" charset="0"/>
              </a:rPr>
              <a:t> </a:t>
            </a:r>
            <a:endParaRPr lang="ru-RU" sz="3600">
              <a:latin typeface="Verdana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3600">
                <a:latin typeface="Verdana" pitchFamily="34" charset="0"/>
                <a:cs typeface="Times New Roman" pitchFamily="18" charset="0"/>
              </a:rPr>
              <a:t>  уметь </a:t>
            </a:r>
            <a:r>
              <a:rPr lang="ru-RU" sz="3600" i="1">
                <a:latin typeface="Verdana" pitchFamily="34" charset="0"/>
                <a:cs typeface="Times New Roman" pitchFamily="18" charset="0"/>
              </a:rPr>
              <a:t>жить; </a:t>
            </a:r>
            <a:endParaRPr lang="ru-RU" sz="4800"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3600">
                <a:latin typeface="Verdana" pitchFamily="34" charset="0"/>
                <a:cs typeface="Times New Roman" pitchFamily="18" charset="0"/>
              </a:rPr>
              <a:t>  </a:t>
            </a:r>
            <a:r>
              <a:rPr lang="ru-RU" sz="3600" i="1">
                <a:latin typeface="Verdana" pitchFamily="34" charset="0"/>
                <a:cs typeface="Times New Roman" pitchFamily="18" charset="0"/>
              </a:rPr>
              <a:t>уметь работать; </a:t>
            </a:r>
            <a:endParaRPr lang="ru-RU" sz="4800"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3600">
                <a:latin typeface="Verdana" pitchFamily="34" charset="0"/>
                <a:cs typeface="Times New Roman" pitchFamily="18" charset="0"/>
              </a:rPr>
              <a:t>  </a:t>
            </a:r>
            <a:r>
              <a:rPr lang="ru-RU" sz="3600" i="1">
                <a:latin typeface="Verdana" pitchFamily="34" charset="0"/>
                <a:cs typeface="Times New Roman" pitchFamily="18" charset="0"/>
              </a:rPr>
              <a:t>уметь жить вместе; </a:t>
            </a:r>
            <a:endParaRPr lang="ru-RU" sz="4800"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3600">
                <a:latin typeface="Verdana" pitchFamily="34" charset="0"/>
                <a:cs typeface="Times New Roman" pitchFamily="18" charset="0"/>
              </a:rPr>
              <a:t>  </a:t>
            </a:r>
            <a:r>
              <a:rPr lang="ru-RU" sz="3600" i="1">
                <a:latin typeface="Verdana" pitchFamily="34" charset="0"/>
                <a:cs typeface="Times New Roman" pitchFamily="18" charset="0"/>
              </a:rPr>
              <a:t>уметь учиться. </a:t>
            </a:r>
            <a:endParaRPr lang="ru-RU" sz="3600"/>
          </a:p>
          <a:p>
            <a:pPr eaLnBrk="0" hangingPunct="0"/>
            <a:endParaRPr lang="ru-RU" sz="440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725144"/>
            <a:ext cx="1793881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F:\ЛИЛИТ\Картинки\ED00019_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61018" y="188640"/>
            <a:ext cx="2382982" cy="1427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OOK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516216" y="-387424"/>
            <a:ext cx="2390772" cy="232094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cs typeface="Times New Roman" pitchFamily="18" charset="0"/>
              </a:rPr>
              <a:t>Модульная технология</a:t>
            </a:r>
            <a:r>
              <a:rPr lang="ru-RU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dirty="0" smtClean="0">
                <a:cs typeface="Times New Roman" pitchFamily="18" charset="0"/>
              </a:rPr>
              <a:t>– сочетание целей, принципов, способов проектирования, конструирования дидактических материалов, рейтинговая система оценки и контроля достижений.</a:t>
            </a:r>
            <a:endParaRPr lang="ru-RU" sz="3600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Corbel" pitchFamily="34" charset="0"/>
              </a:rPr>
              <a:t>Сущность модульного обучения </a:t>
            </a:r>
          </a:p>
          <a:p>
            <a:pPr algn="ctr"/>
            <a:r>
              <a:rPr lang="ru-RU" dirty="0" smtClean="0">
                <a:latin typeface="Corbel" pitchFamily="34" charset="0"/>
              </a:rPr>
              <a:t>состоит в том, что ученик полностью самостоятельно (или с определенной дозой помощи) достигает конкретных целей учения в процессе работы с модулем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OW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786414" y="404664"/>
            <a:ext cx="3357586" cy="431243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Corbel" pitchFamily="34" charset="0"/>
              </a:rPr>
              <a:t>:</a:t>
            </a:r>
            <a:br>
              <a:rPr lang="ru-RU" dirty="0" smtClean="0">
                <a:solidFill>
                  <a:srgbClr val="0070C0"/>
                </a:solidFill>
                <a:latin typeface="Corbel" pitchFamily="34" charset="0"/>
              </a:rPr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419600" y="4797152"/>
            <a:ext cx="3974592" cy="147235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ru-RU" sz="2800" i="1" u="sng" dirty="0" smtClean="0">
                <a:solidFill>
                  <a:srgbClr val="0070C0"/>
                </a:solidFill>
                <a:latin typeface="Corbel" pitchFamily="34" charset="0"/>
              </a:rPr>
              <a:t>Принципы технологии модульного обучения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ru-RU" dirty="0" smtClean="0">
                <a:latin typeface="Corbel" pitchFamily="34" charset="0"/>
              </a:rPr>
              <a:t>модульности;</a:t>
            </a:r>
          </a:p>
          <a:p>
            <a:pPr>
              <a:lnSpc>
                <a:spcPct val="110000"/>
              </a:lnSpc>
            </a:pPr>
            <a:r>
              <a:rPr lang="ru-RU" dirty="0" smtClean="0">
                <a:latin typeface="Corbel" pitchFamily="34" charset="0"/>
              </a:rPr>
              <a:t> выделения из содержания обучения обособленных элементов; </a:t>
            </a:r>
          </a:p>
          <a:p>
            <a:pPr>
              <a:lnSpc>
                <a:spcPct val="110000"/>
              </a:lnSpc>
            </a:pPr>
            <a:r>
              <a:rPr lang="ru-RU" dirty="0" smtClean="0">
                <a:latin typeface="Corbel" pitchFamily="34" charset="0"/>
              </a:rPr>
              <a:t>динамичности; деятельности и оперативности знаний и их системы; </a:t>
            </a:r>
          </a:p>
          <a:p>
            <a:pPr>
              <a:lnSpc>
                <a:spcPct val="110000"/>
              </a:lnSpc>
            </a:pPr>
            <a:r>
              <a:rPr lang="ru-RU" dirty="0" smtClean="0">
                <a:latin typeface="Corbel" pitchFamily="34" charset="0"/>
              </a:rPr>
              <a:t>гибкости; </a:t>
            </a:r>
          </a:p>
          <a:p>
            <a:pPr>
              <a:lnSpc>
                <a:spcPct val="110000"/>
              </a:lnSpc>
            </a:pPr>
            <a:r>
              <a:rPr lang="ru-RU" dirty="0" smtClean="0">
                <a:latin typeface="Corbel" pitchFamily="34" charset="0"/>
              </a:rPr>
              <a:t>осознанной перспективы; </a:t>
            </a:r>
          </a:p>
          <a:p>
            <a:pPr>
              <a:lnSpc>
                <a:spcPct val="110000"/>
              </a:lnSpc>
            </a:pPr>
            <a:r>
              <a:rPr lang="ru-RU" dirty="0" smtClean="0">
                <a:latin typeface="Corbel" pitchFamily="34" charset="0"/>
              </a:rPr>
              <a:t>разносторонности методического консультирования; </a:t>
            </a:r>
          </a:p>
          <a:p>
            <a:pPr>
              <a:lnSpc>
                <a:spcPct val="110000"/>
              </a:lnSpc>
            </a:pPr>
            <a:r>
              <a:rPr lang="ru-RU" dirty="0" smtClean="0">
                <a:latin typeface="Corbel" pitchFamily="34" charset="0"/>
              </a:rPr>
              <a:t>паритетности.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524000" y="4869160"/>
          <a:ext cx="2399928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j02339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5234" y="2060848"/>
            <a:ext cx="4541221" cy="455078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содействие развитию самостоятельности учащихся, их умения работать с учетом индивидуальных способов проработки учебного материала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Цель модульного обучения:.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1625" y="764704"/>
          <a:ext cx="8504238" cy="5334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611560" y="548680"/>
          <a:ext cx="828092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600" dirty="0" smtClean="0">
                <a:latin typeface="Corbel" pitchFamily="34" charset="0"/>
              </a:rPr>
              <a:t>1. </a:t>
            </a:r>
            <a:r>
              <a:rPr lang="ru-RU" sz="3600" i="1" dirty="0" smtClean="0">
                <a:latin typeface="Corbel" pitchFamily="34" charset="0"/>
              </a:rPr>
              <a:t>Принцип целевого назначения</a:t>
            </a:r>
            <a:r>
              <a:rPr lang="ru-RU" sz="3600" dirty="0" smtClean="0">
                <a:latin typeface="Corbel" pitchFamily="34" charset="0"/>
              </a:rPr>
              <a:t>.</a:t>
            </a:r>
          </a:p>
          <a:p>
            <a:r>
              <a:rPr lang="ru-RU" dirty="0" smtClean="0">
                <a:latin typeface="Corbel" pitchFamily="34" charset="0"/>
              </a:rPr>
              <a:t>Модули можно разделить на три типа: познавательные, которые используются при изучении основ наук; операционные – для формирования и развития способов деятельности и смешанные. В школе чаще всего используют смешанные модули.</a:t>
            </a:r>
          </a:p>
          <a:p>
            <a:r>
              <a:rPr lang="ru-RU" sz="3600" dirty="0" smtClean="0">
                <a:latin typeface="Corbel" pitchFamily="34" charset="0"/>
              </a:rPr>
              <a:t>2</a:t>
            </a:r>
            <a:r>
              <a:rPr lang="ru-RU" sz="3600" b="1" dirty="0" smtClean="0">
                <a:latin typeface="Corbel" pitchFamily="34" charset="0"/>
              </a:rPr>
              <a:t>. </a:t>
            </a:r>
            <a:r>
              <a:rPr lang="ru-RU" sz="3600" i="1" dirty="0" smtClean="0">
                <a:latin typeface="Corbel" pitchFamily="34" charset="0"/>
              </a:rPr>
              <a:t>Принцип сочетания комплексных, интегрирующих и частных дидактических целей</a:t>
            </a:r>
            <a:r>
              <a:rPr lang="ru-RU" sz="3600" dirty="0" smtClean="0">
                <a:latin typeface="Corbel" pitchFamily="34" charset="0"/>
              </a:rPr>
              <a:t>.</a:t>
            </a:r>
          </a:p>
          <a:p>
            <a:r>
              <a:rPr lang="ru-RU" dirty="0" smtClean="0">
                <a:latin typeface="Corbel" pitchFamily="34" charset="0"/>
              </a:rPr>
              <a:t>Совокупность частных дидактических целей (ЧДЦ) обеспечивает достижение интегрирующих дидактических целей (ИДЦ) конкретного модуля; совокупность ИДЦ и всех модулей обеспечивает достижение комплексных дидактических целей (КДЦ).</a:t>
            </a:r>
          </a:p>
          <a:p>
            <a:r>
              <a:rPr lang="ru-RU" sz="3600" dirty="0" smtClean="0">
                <a:latin typeface="Corbel" pitchFamily="34" charset="0"/>
              </a:rPr>
              <a:t>3</a:t>
            </a:r>
            <a:r>
              <a:rPr lang="ru-RU" sz="3600" b="1" dirty="0" smtClean="0">
                <a:latin typeface="Corbel" pitchFamily="34" charset="0"/>
              </a:rPr>
              <a:t>. </a:t>
            </a:r>
            <a:r>
              <a:rPr lang="ru-RU" sz="3600" i="1" dirty="0" smtClean="0">
                <a:latin typeface="Corbel" pitchFamily="34" charset="0"/>
              </a:rPr>
              <a:t>Принцип обратной связи</a:t>
            </a:r>
            <a:r>
              <a:rPr lang="ru-RU" sz="3600" dirty="0" smtClean="0">
                <a:latin typeface="Corbel" pitchFamily="34" charset="0"/>
              </a:rPr>
              <a:t>.</a:t>
            </a:r>
          </a:p>
          <a:p>
            <a:r>
              <a:rPr lang="ru-RU" dirty="0" smtClean="0">
                <a:latin typeface="Corbel" pitchFamily="34" charset="0"/>
              </a:rPr>
              <a:t>Так как никакое управление невозможно без контроля, анализа и коррекции, необходима обратная связь. Причём в модульном обучении управление, осуществляемое учителем, сочетается с самоуправлением учением со стороны школьников.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u="sng" dirty="0" smtClean="0">
                <a:solidFill>
                  <a:srgbClr val="0070C0"/>
                </a:solidFill>
                <a:latin typeface="Corbel" pitchFamily="34" charset="0"/>
              </a:rPr>
              <a:t>Принципы построения модульных программ</a:t>
            </a:r>
            <a:r>
              <a:rPr lang="ru-RU" sz="2800" dirty="0" smtClean="0">
                <a:solidFill>
                  <a:srgbClr val="0070C0"/>
                </a:solidFill>
                <a:latin typeface="Corbel" pitchFamily="34" charset="0"/>
              </a:rPr>
              <a:t>:</a:t>
            </a:r>
            <a:br>
              <a:rPr lang="ru-RU" sz="2800" dirty="0" smtClean="0">
                <a:solidFill>
                  <a:srgbClr val="0070C0"/>
                </a:solidFill>
                <a:latin typeface="Corbel" pitchFamily="34" charset="0"/>
              </a:rPr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indent="539750"/>
            <a:r>
              <a:rPr lang="ru-RU" dirty="0" smtClean="0">
                <a:cs typeface="Times New Roman" pitchFamily="18" charset="0"/>
              </a:rPr>
              <a:t>это последовательные шаги, алгоритм работы учащихся, с которым школьник работает непосредственно. </a:t>
            </a:r>
          </a:p>
          <a:p>
            <a:pPr indent="539750" eaLnBrk="0" hangingPunct="0">
              <a:buNone/>
            </a:pPr>
            <a:r>
              <a:rPr lang="ru-RU" dirty="0" smtClean="0">
                <a:cs typeface="Times New Roman" pitchFamily="18" charset="0"/>
              </a:rPr>
              <a:t>В модулях используются разнообразные носители учебной информации. Так как учебные элементы непосредственно связаны со средствами обучения, то в зависимости от носителя выделяются разные типы УЭ </a:t>
            </a:r>
            <a:endParaRPr lang="ru-RU" sz="3600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  <a:cs typeface="Times New Roman" pitchFamily="18" charset="0"/>
              </a:rPr>
              <a:t>Учебный элемент (УЭ)</a:t>
            </a:r>
            <a:r>
              <a:rPr lang="ru-RU" dirty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endParaRPr lang="ru-RU" dirty="0"/>
          </a:p>
        </p:txBody>
      </p:sp>
      <p:pic>
        <p:nvPicPr>
          <p:cNvPr id="5" name="Picture 5" descr="F:\для ЛЕ\DSCF684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124744"/>
            <a:ext cx="4495800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75" y="668338"/>
          <a:ext cx="8858250" cy="5760720"/>
        </p:xfrm>
        <a:graphic>
          <a:graphicData uri="http://schemas.openxmlformats.org/drawingml/2006/table">
            <a:tbl>
              <a:tblPr/>
              <a:tblGrid>
                <a:gridCol w="1951038"/>
                <a:gridCol w="3154362"/>
                <a:gridCol w="375285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Учебный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элемент (УЭ)</a:t>
                      </a: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Носитель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учебной информации</a:t>
                      </a: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Указания ученику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применению</a:t>
                      </a: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Текстовой</a:t>
                      </a: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Учебник, дополнительная литераура, материалы периодической печати</a:t>
                      </a: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Прочитай, выдели главное, составь конспект, таблицу, план и т.д.</a:t>
                      </a: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Табличный</a:t>
                      </a: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Таблицы, графики, блок-диаграммы</a:t>
                      </a: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Определи, сравни, опиши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динамику изменения и т.д.</a:t>
                      </a: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Иллюстративный</a:t>
                      </a: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Фото, рисунки, репродукции</a:t>
                      </a: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Определи, что изображено; составь рассказ, опиши и т.д.</a:t>
                      </a: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Словесный</a:t>
                      </a: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Учитель, докладчик, лектор</a:t>
                      </a: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Прослушай и выполни задания, ответь на вопросы,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составь список вопросов,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составь план, конспект и т.д.</a:t>
                      </a: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Компьютерный</a:t>
                      </a: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Базы данных, мультимедийные средства обучения</a:t>
                      </a: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Прочитай файл, выполни тест, выполни практическую работу и т.д.</a:t>
                      </a: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Аудиовизу-альный</a:t>
                      </a: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Видео, кино, слайды, записи, диски</a:t>
                      </a: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Просмотри, прослушай, выполни задания: ответь на вопросы, составь свой комментарий и т.д.</a:t>
                      </a: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Смешанный</a:t>
                      </a: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Несколько носителей информации</a:t>
                      </a: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Разнообразные</a:t>
                      </a:r>
                    </a:p>
                  </a:txBody>
                  <a:tcPr marL="66812" marR="6681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0" name="Rectangle 1"/>
          <p:cNvSpPr>
            <a:spLocks noChangeArrowheads="1"/>
          </p:cNvSpPr>
          <p:nvPr/>
        </p:nvSpPr>
        <p:spPr bwMode="auto">
          <a:xfrm>
            <a:off x="285750" y="130175"/>
            <a:ext cx="8096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9750" algn="ctr"/>
            <a:r>
              <a:rPr lang="ru-RU" sz="2000" b="1" i="1">
                <a:solidFill>
                  <a:srgbClr val="0070C0"/>
                </a:solidFill>
                <a:cs typeface="Times New Roman" pitchFamily="18" charset="0"/>
              </a:rPr>
              <a:t>Типизация УЭ на основе носителя учебной информации</a:t>
            </a:r>
            <a:endParaRPr lang="ru-RU" sz="2800" b="1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</TotalTime>
  <Words>881</Words>
  <Application>Microsoft Office PowerPoint</Application>
  <PresentationFormat>Экран (4:3)</PresentationFormat>
  <Paragraphs>123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Технология модульного обучения</vt:lpstr>
      <vt:lpstr>Слайд 2</vt:lpstr>
      <vt:lpstr>Слайд 3</vt:lpstr>
      <vt:lpstr>: </vt:lpstr>
      <vt:lpstr>Цель модульного обучения:. </vt:lpstr>
      <vt:lpstr>Слайд 6</vt:lpstr>
      <vt:lpstr>Принципы построения модульных программ: </vt:lpstr>
      <vt:lpstr>Учебный элемент (УЭ) </vt:lpstr>
      <vt:lpstr>Слайд 9</vt:lpstr>
      <vt:lpstr>Слайд 10</vt:lpstr>
      <vt:lpstr>СТРУКТУРА МОДУЛЯ. </vt:lpstr>
      <vt:lpstr>ЛИСТ УЧЁТА КОНТРОЛЯ </vt:lpstr>
      <vt:lpstr>ПАМЯТКА ДЛЯ РАБОТЫ ПО МОДУЛЮ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Модульная технология обучения</dc:title>
  <dc:creator>Денис</dc:creator>
  <cp:lastModifiedBy>user</cp:lastModifiedBy>
  <cp:revision>14</cp:revision>
  <dcterms:created xsi:type="dcterms:W3CDTF">2013-07-02T17:42:36Z</dcterms:created>
  <dcterms:modified xsi:type="dcterms:W3CDTF">2015-07-07T19:20:51Z</dcterms:modified>
</cp:coreProperties>
</file>