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58" r:id="rId4"/>
    <p:sldId id="259" r:id="rId5"/>
    <p:sldId id="270" r:id="rId6"/>
    <p:sldId id="271" r:id="rId7"/>
    <p:sldId id="272" r:id="rId8"/>
    <p:sldId id="262" r:id="rId9"/>
    <p:sldId id="263" r:id="rId10"/>
    <p:sldId id="274" r:id="rId11"/>
    <p:sldId id="279" r:id="rId12"/>
    <p:sldId id="282" r:id="rId13"/>
    <p:sldId id="266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C296-54C8-4A45-ACF5-A7E6715E4518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FE44-B2E6-4CFC-A972-08145D605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DAF0-2B4C-475E-AFB8-D4F8FE71808D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F964-98EE-48E0-8A98-CAC1FF39F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A29A-D9BF-4C91-A11F-A12814D30927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C06B-2804-4092-975E-3BF88E96C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8FD6-A89C-4D3C-B716-50214F5A0BF7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F3FC-C873-4F77-969A-D53092211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0006-69BC-4CF8-8D47-A362BB5A023D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63A7-EF01-4D54-A5DF-39DC40E2C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A02E-5298-4D26-B586-7E337A53DF94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4503-E7F6-4A05-B5EC-A6B66BFE1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5863-49E5-44E3-8227-7C5D3A4E59BE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8D761-2835-4C1D-81C8-24F99DDB6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D5B6-EF5A-4EBD-90ED-7890F79538F6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5902-B799-40EA-A627-12B3B72E9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8495-DB30-4BF7-B661-4A16EA63F90A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DD54-735B-4794-BB30-709E1C07E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3387-3C69-40F8-9CFF-50810CB3E4E1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0620-019C-446E-A6D2-2B4485041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58AB-A248-4910-A5BE-3DB93A091B47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DB57-B601-4632-BDD2-EB214CE58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729235-1D4B-472F-938E-7DD89CF4E9EE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90E9133-BFBC-4EA3-B32E-1E5C9DCF1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5" r:id="rId2"/>
    <p:sldLayoutId id="2147483723" r:id="rId3"/>
    <p:sldLayoutId id="2147483716" r:id="rId4"/>
    <p:sldLayoutId id="2147483724" r:id="rId5"/>
    <p:sldLayoutId id="2147483717" r:id="rId6"/>
    <p:sldLayoutId id="2147483718" r:id="rId7"/>
    <p:sldLayoutId id="2147483725" r:id="rId8"/>
    <p:sldLayoutId id="2147483719" r:id="rId9"/>
    <p:sldLayoutId id="2147483720" r:id="rId10"/>
    <p:sldLayoutId id="2147483721" r:id="rId11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 txBox="1">
            <a:spLocks noChangeArrowheads="1"/>
          </p:cNvSpPr>
          <p:nvPr/>
        </p:nvSpPr>
        <p:spPr bwMode="auto">
          <a:xfrm>
            <a:off x="179388" y="908050"/>
            <a:ext cx="8353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chemeClr val="accent1"/>
              </a:buClr>
            </a:pPr>
            <a:r>
              <a:rPr lang="ru-RU" sz="3000" b="1">
                <a:latin typeface="Comic Sans MS" pitchFamily="66" charset="0"/>
              </a:rPr>
              <a:t>Запомни, расчёт очень важен:</a:t>
            </a:r>
          </a:p>
          <a:p>
            <a:pPr marL="273050" indent="-273050" algn="ctr">
              <a:spcBef>
                <a:spcPct val="20000"/>
              </a:spcBef>
              <a:buClr>
                <a:schemeClr val="accent1"/>
              </a:buClr>
            </a:pPr>
            <a:r>
              <a:rPr lang="ru-RU" sz="3000" b="1">
                <a:latin typeface="Comic Sans MS" pitchFamily="66" charset="0"/>
              </a:rPr>
              <a:t>Два метра – приблизительно сажень.</a:t>
            </a:r>
          </a:p>
          <a:p>
            <a:pPr marL="273050" indent="-273050" algn="ctr">
              <a:spcBef>
                <a:spcPct val="20000"/>
              </a:spcBef>
              <a:buClr>
                <a:schemeClr val="accent1"/>
              </a:buClr>
            </a:pPr>
            <a:endParaRPr lang="ru-RU" sz="3000" b="1">
              <a:latin typeface="Comic Sans MS" pitchFamily="66" charset="0"/>
            </a:endParaRPr>
          </a:p>
          <a:p>
            <a:pPr marL="273050" indent="-273050" algn="ctr">
              <a:spcBef>
                <a:spcPct val="20000"/>
              </a:spcBef>
              <a:buClr>
                <a:schemeClr val="accent1"/>
              </a:buClr>
            </a:pPr>
            <a:r>
              <a:rPr lang="ru-RU" sz="3000" b="1">
                <a:latin typeface="Comic Sans MS" pitchFamily="66" charset="0"/>
              </a:rPr>
              <a:t>Рисуем, чтоб каждый запомнить мог.</a:t>
            </a:r>
          </a:p>
          <a:p>
            <a:pPr marL="273050" indent="-273050" algn="ctr">
              <a:spcBef>
                <a:spcPct val="20000"/>
              </a:spcBef>
              <a:buClr>
                <a:schemeClr val="accent1"/>
              </a:buClr>
            </a:pPr>
            <a:r>
              <a:rPr lang="ru-RU" sz="3000" b="1">
                <a:latin typeface="Comic Sans MS" pitchFamily="66" charset="0"/>
              </a:rPr>
              <a:t>Четыре сантиметра – один вершок.</a:t>
            </a:r>
          </a:p>
          <a:p>
            <a:pPr marL="273050" indent="-273050" algn="ctr">
              <a:spcBef>
                <a:spcPct val="20000"/>
              </a:spcBef>
              <a:buClr>
                <a:schemeClr val="accent1"/>
              </a:buClr>
            </a:pPr>
            <a:endParaRPr lang="ru-RU" sz="3000" b="1">
              <a:latin typeface="Comic Sans MS" pitchFamily="66" charset="0"/>
            </a:endParaRPr>
          </a:p>
          <a:p>
            <a:pPr marL="273050" indent="-273050" algn="ctr">
              <a:spcBef>
                <a:spcPct val="20000"/>
              </a:spcBef>
              <a:buClr>
                <a:schemeClr val="accent1"/>
              </a:buClr>
            </a:pPr>
            <a:r>
              <a:rPr lang="ru-RU" sz="3000" b="1">
                <a:latin typeface="Comic Sans MS" pitchFamily="66" charset="0"/>
              </a:rPr>
              <a:t>Запомни: эта работа не тяжка:</a:t>
            </a:r>
          </a:p>
          <a:p>
            <a:pPr marL="273050" indent="-273050" algn="ctr">
              <a:spcBef>
                <a:spcPct val="20000"/>
              </a:spcBef>
              <a:buClr>
                <a:schemeClr val="accent1"/>
              </a:buClr>
            </a:pPr>
            <a:r>
              <a:rPr lang="ru-RU" sz="3000" b="1">
                <a:latin typeface="Comic Sans MS" pitchFamily="66" charset="0"/>
              </a:rPr>
              <a:t>Один сантиметр – четверть вершка.</a:t>
            </a:r>
          </a:p>
          <a:p>
            <a:pPr marL="273050" indent="-273050" algn="ctr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ru-RU" sz="3000" b="1">
              <a:latin typeface="Comic Sans MS" pitchFamily="66" charset="0"/>
            </a:endParaRPr>
          </a:p>
        </p:txBody>
      </p:sp>
      <p:pic>
        <p:nvPicPr>
          <p:cNvPr id="6147" name="Picture 5" descr="d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3171825"/>
            <a:ext cx="15652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512763"/>
            <a:ext cx="5400675" cy="28003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ЛОКОТЬ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- равнялся длине руки от пальцев до локтя (по другим данным – «расстояние по прямой от локтевого сгиба до конца вытянутого среднего пальца руки»). Величина этой древнейшей меры длины, по разным источникам, составляла от 38 до 47 см. </a:t>
            </a:r>
          </a:p>
        </p:txBody>
      </p:sp>
      <p:pic>
        <p:nvPicPr>
          <p:cNvPr id="16387" name="Picture 2" descr="http://www.topauthor.ru/uploads/2013-05/original/143b12c06dd56f985b543402cd2503a7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620713"/>
            <a:ext cx="26574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79512" y="3717032"/>
            <a:ext cx="5397500" cy="17859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Локоть имел несколько значений —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неполный локоть, </a:t>
            </a:r>
            <a:r>
              <a:rPr lang="ru-RU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двухладонный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локоть, большой локоть. </a:t>
            </a:r>
            <a:r>
              <a:rPr lang="ru-R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Большой локоть (почти в два раза больше локтя).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836613"/>
            <a:ext cx="507682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364088" y="476672"/>
            <a:ext cx="3327598" cy="465748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84213" y="5084763"/>
            <a:ext cx="79914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Comic Sans MS" pitchFamily="66" charset="0"/>
                <a:cs typeface="+mn-cs"/>
              </a:rPr>
              <a:t>Два вершка – это около девяти сантиметров: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4,45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Symbol"/>
              </a:rPr>
              <a:t>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Symbol"/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 = 8,9 см.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Comic Sans MS" pitchFamily="66" charset="0"/>
                <a:cs typeface="+mn-cs"/>
              </a:rPr>
              <a:t>Людей такого роста не бывает. В чем же разгадка?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476250"/>
            <a:ext cx="8497888" cy="3355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Comic Sans MS" pitchFamily="66" charset="0"/>
                <a:cs typeface="+mn-cs"/>
              </a:rPr>
              <a:t>При определении роста человека или животного счёт вёлся после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двух аршин </a:t>
            </a:r>
            <a:r>
              <a:rPr lang="ru-RU" sz="2200" b="1" dirty="0">
                <a:latin typeface="Comic Sans MS" pitchFamily="66" charset="0"/>
                <a:cs typeface="+mn-cs"/>
              </a:rPr>
              <a:t>(обязательных для нормального взрослого человека): если говорилось, что измеряемый был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15 вершков</a:t>
            </a:r>
            <a:r>
              <a:rPr lang="ru-RU" sz="2200" b="1" dirty="0">
                <a:latin typeface="Comic Sans MS" pitchFamily="66" charset="0"/>
                <a:cs typeface="+mn-cs"/>
              </a:rPr>
              <a:t> роста, то это означало, что он был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 аршина 15 вершков, т.е. 209 см.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«От горшка два вершка!» </a:t>
            </a:r>
            <a:r>
              <a:rPr lang="ru-RU" sz="2200" b="1" dirty="0">
                <a:latin typeface="Comic Sans MS" pitchFamily="66" charset="0"/>
                <a:cs typeface="+mn-cs"/>
              </a:rPr>
              <a:t>– Это сколько?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0,71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Symbol"/>
              </a:rPr>
              <a:t>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Symbol"/>
              </a:rPr>
              <a:t> 2 + 4,45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Symbol"/>
              </a:rPr>
              <a:t>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sym typeface="Symbol"/>
              </a:rPr>
              <a:t> 2 ≈ 151 см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4365104"/>
          <a:ext cx="8784977" cy="140511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69145"/>
                <a:gridCol w="966348"/>
                <a:gridCol w="966348"/>
                <a:gridCol w="1054197"/>
                <a:gridCol w="1054197"/>
                <a:gridCol w="1054197"/>
                <a:gridCol w="1054197"/>
                <a:gridCol w="966348"/>
              </a:tblGrid>
              <a:tr h="1600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Рост в Вершках 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5</a:t>
                      </a:r>
                      <a:endParaRPr lang="ru-RU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</a:t>
                      </a:r>
                      <a:endParaRPr lang="ru-RU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9</a:t>
                      </a:r>
                      <a:endParaRPr lang="ru-RU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10</a:t>
                      </a:r>
                      <a:endParaRPr lang="ru-RU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15</a:t>
                      </a:r>
                      <a:endParaRPr lang="ru-RU" sz="2400" b="1"/>
                    </a:p>
                  </a:txBody>
                  <a:tcPr anchor="ctr"/>
                </a:tc>
              </a:tr>
              <a:tr h="7040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Рост в метрах 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1,47</a:t>
                      </a:r>
                      <a:endParaRPr lang="ru-RU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1,56</a:t>
                      </a:r>
                      <a:endParaRPr lang="ru-RU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1,65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1,73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1,82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1,87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2,09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296275" cy="392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7888" y="698500"/>
            <a:ext cx="73882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79388" y="549275"/>
            <a:ext cx="86407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/>
              <a:t>Послан человек из Москвы на Вологду, и велено ему в хождении своём совершати на всякий день по 40 вёрст; потом другий человек в другий день послан в след его, и велено ему идти на день 45 вёрст, и ведательно есть, в коликий день постигнет второй первого.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179388" y="2781300"/>
            <a:ext cx="86407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/>
              <a:t>Идёт один человек в город и проходит в день по 40 вёрст, а другой человек идёт навстречу ему из другого города и в день проходит 30 вёрст. Расстояние между городами 700 вёрст. Через сколько дней путники встретятся? Какое расстояние между городами в километрах? </a:t>
            </a: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179388" y="4797425"/>
            <a:ext cx="86407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/>
              <a:t>Выразите в метрах и сантиметрах:</a:t>
            </a:r>
            <a:br>
              <a:rPr lang="ru-RU" sz="2200" b="1"/>
            </a:br>
            <a:r>
              <a:rPr lang="ru-RU" sz="2200" b="1"/>
              <a:t>а) высоту терема, равную трём косым саженям;</a:t>
            </a:r>
            <a:br>
              <a:rPr lang="ru-RU" sz="2200" b="1"/>
            </a:br>
            <a:r>
              <a:rPr lang="ru-RU" sz="2200" b="1"/>
              <a:t>б) длину отрезка полотна, равную 15 локтям;</a:t>
            </a:r>
            <a:br>
              <a:rPr lang="ru-RU" sz="2200" b="1"/>
            </a:br>
            <a:r>
              <a:rPr lang="ru-RU" sz="2200" b="1"/>
              <a:t>в) ширину горницы, равную двум маховым саженям и трём локтям.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7163" y="2144713"/>
            <a:ext cx="1209675" cy="70802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* * 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4138" y="4292600"/>
            <a:ext cx="1211262" cy="70802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* * *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2625" y="1441450"/>
            <a:ext cx="77787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6"/>
          <p:cNvSpPr>
            <a:spLocks noChangeArrowheads="1"/>
          </p:cNvSpPr>
          <p:nvPr/>
        </p:nvSpPr>
        <p:spPr bwMode="auto">
          <a:xfrm>
            <a:off x="1744663" y="549275"/>
            <a:ext cx="68199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Arial" charset="0"/>
              </a:rPr>
              <a:t>далекие исторические времена человеку приходилось постепенно постигать не только искусство счета, но и измерений. Когда наш предок – древний, но уже мыслящий попытался найти для себя пещеру, он вынужден был соразмерить длину, ширину и высоту своего будущего убежища с собственным ростом. А ведь это и есть измерение. Изготовляя простейшие орудия труда, строя жилища, добывая пищу, возникает необходимость измерять расстояния, а затем площади, емкости, массу, время. Наш предок располагал только собственным ростом, длиной рук и ног.</a:t>
            </a:r>
          </a:p>
        </p:txBody>
      </p:sp>
      <p:pic>
        <p:nvPicPr>
          <p:cNvPr id="8195" name="Picture 5" descr="d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79388" y="3190875"/>
            <a:ext cx="15652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76250"/>
            <a:ext cx="13096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3813" y="2060575"/>
            <a:ext cx="383857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53988" y="404813"/>
            <a:ext cx="8810625" cy="15700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     </a:t>
            </a:r>
            <a:r>
              <a:rPr lang="ru-RU" sz="2400" dirty="0">
                <a:cs typeface="Times New Roman" pitchFamily="18" charset="0"/>
              </a:rPr>
              <a:t>С древности, мерой длины и веса всегда был человек: на сколько он протянет руку, сколько сможет поднять на плечи и т.д.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Система древнерусских мер длины включала в себя следующие основные меры: </a:t>
            </a: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версту, сажень, аршин, локоть, пядь и вершок.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9375" y="2565400"/>
            <a:ext cx="4924425" cy="16303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АРШИН</a:t>
            </a:r>
            <a:r>
              <a:rPr lang="ru-RU" sz="2000" dirty="0">
                <a:cs typeface="Times New Roman" pitchFamily="18" charset="0"/>
              </a:rPr>
              <a:t> - старинная русская мера длины, равная, в современном исчислении 0,7112м. Аршином, так же, называли мерную линейку, на которую, обычно, наносили деления в вершках.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4581525"/>
            <a:ext cx="1820863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287338" y="638175"/>
            <a:ext cx="4932362" cy="37861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Для мелких мер длины базовой величиной была, применяемая испокон на Руси мера –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ПЯДЬ»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(c 17-го века - длину равную пяди называли уже иначе – «четверть аршина», «четверть», «четь»), из которой глазомерно, легко можно было получить меньшие доли – два вершка (1/2 пяди) или вершок (1/4 пяди).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404813"/>
            <a:ext cx="35179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250825" y="487363"/>
            <a:ext cx="4765675" cy="56324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МАЛАЯ ПЯДЬ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(говорили - "пядь"; с 17-го века она называлась – «четверть» &lt;аршина&gt;) - расстояние между концами расставленных большого и указательного (или среднего) пальцев = 17,78 см.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БОЛЬШАЯ ПЯДЬ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расстояние между концами большого пальца и мизинца (22-23 см.).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ПЯДЬ С КУВЫРКОМ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("пядень с кувырком", по Далю - 'п я д ь с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кувыркой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') - пядь с прибавкой двух суставов указательного палица = 27-31 см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404813"/>
            <a:ext cx="35179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250825" y="534988"/>
            <a:ext cx="5157788" cy="26781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ВЕРСТА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старорусская путевая мера (её раннее название – «поприще»'). Этим словом, первоначально называли расстояние, пройденное от одного поворота плуга до другого во время пахоты.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8000" y="476250"/>
            <a:ext cx="3325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5867400" y="2762250"/>
            <a:ext cx="26654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cs typeface="Times New Roman" pitchFamily="18" charset="0"/>
              </a:rPr>
              <a:t>Ставились на российских дорогах на расстоянии одной версты друг от друга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8000" y="3592513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50825" y="476250"/>
            <a:ext cx="5337175" cy="60023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Величина версты неоднократно менялась. Уложением 1649 года была установлена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«МЕЖЕВАЯ ВЕРСТА»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1000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саженей. Позже, в XVIII веке наряду с ней стала использоваться 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«ПУТЕВАЯ ВЕРСТА»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500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саженей («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пятисотная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верста»).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МЕЖЕВАЯ ВЕРСТА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старорусская единица измерения, равная двум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верстам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Версту в 1000 сажен (2,16 км) употребляли широко в качестве  измерения  расстояний между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населенными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пунктами.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8000" y="476250"/>
            <a:ext cx="3325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5867400" y="2762250"/>
            <a:ext cx="26654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cs typeface="Times New Roman" pitchFamily="18" charset="0"/>
              </a:rPr>
              <a:t>Ставились на российских дорогах на расстоянии одной версты друг от друга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8000" y="3592513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79512" y="260648"/>
            <a:ext cx="5688632" cy="398570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САЖЕНЬ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- одна из наиболее распространенных на Руси мер длины. Различных по назначению (и, соответственно, величине) саженей было больше десяти.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«Маховая сажень»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- расстояние между концами пальцев широко расставленных рук взрослого мужчины.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«Косая сажень»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- самая длинная: расстояние от носка левой ноги до конца среднего пальца поднятой вверх правой руки.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24650" y="765175"/>
            <a:ext cx="12001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4390" y="2924944"/>
            <a:ext cx="3001659" cy="30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79512" y="4293096"/>
            <a:ext cx="5688632" cy="23544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МАХОВАЯ САЖЕНЬ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- расстояние между концами средних пальцев раскинутых в стороны рук - 1,76м.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КОСАЯ САЖЕНЬ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первоночально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"косовая") - 2,48м.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Сажени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употреблялись до введения метрической системы мер.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198</TotalTime>
  <Words>868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Internet</dc:creator>
  <cp:lastModifiedBy>Света</cp:lastModifiedBy>
  <cp:revision>18</cp:revision>
  <dcterms:created xsi:type="dcterms:W3CDTF">2013-09-12T19:19:59Z</dcterms:created>
  <dcterms:modified xsi:type="dcterms:W3CDTF">2015-07-28T20:10:48Z</dcterms:modified>
</cp:coreProperties>
</file>