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56" r:id="rId2"/>
    <p:sldId id="257" r:id="rId3"/>
    <p:sldId id="259" r:id="rId4"/>
    <p:sldId id="260" r:id="rId5"/>
    <p:sldId id="261" r:id="rId6"/>
    <p:sldId id="262" r:id="rId7"/>
    <p:sldId id="273" r:id="rId8"/>
    <p:sldId id="263" r:id="rId9"/>
    <p:sldId id="264" r:id="rId10"/>
    <p:sldId id="265" r:id="rId11"/>
    <p:sldId id="271" r:id="rId12"/>
    <p:sldId id="266" r:id="rId13"/>
    <p:sldId id="268" r:id="rId14"/>
    <p:sldId id="269" r:id="rId15"/>
    <p:sldId id="267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1" d="100"/>
          <a:sy n="91" d="100"/>
        </p:scale>
        <p:origin x="-123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DA73903-FE95-4556-8B68-85659F63CB4C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39FCF4C-1016-4609-B6EA-20295919D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54E1CD-B471-493B-887A-5682B8E7EE5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5FCB991-558C-42B0-B745-413644DA9496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814047B0-98E3-4EFE-A480-40E256DAB6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33013-62B4-48C8-936C-4F0610CFBFEB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94422-BA99-475A-BC92-DD398DD83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CD9262-951D-4AAB-9947-9418F2332F8A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1804012-1A02-4922-85E5-7B1066C3A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E37A8-51B7-497C-B28E-221DC35ACECB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BCF80-AB2C-4675-AEF9-76F1227FC7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498423F-A1E1-47F7-BC97-581796BD62DD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2C3E0A8-A1EB-41A8-B6C4-30C9A7A8D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5006D-F937-4525-B008-1A7259D38F28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F584F-95BD-4608-AD5A-F8165B2A4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54C0E-F7EA-4482-B1D4-2C1F6451362F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9309D-426D-4AEE-AB8D-88F52A2C9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E253A-1E57-4C32-B518-2C2E70EACFF0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A0FD7-9080-48F1-8DCB-90C418A8A5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6E446-FFCF-4CAC-A24C-4D2969E6A350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FD1BF-09B7-4C1D-B087-31C524585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F66C5-CB7C-4C43-8E1C-6A7F3DE21A62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649C6-7836-42E8-B5E2-2329980C7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B5F5D5-BF15-4D13-953E-2A22B077A609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AB731F4-72A8-49E8-A068-A4B536BB4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2A1B2EE-7437-4C56-83AC-360AE91DA20E}" type="datetimeFigureOut">
              <a:rPr lang="ru-RU"/>
              <a:pPr>
                <a:defRPr/>
              </a:pPr>
              <a:t>30.07.2015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73180AC-4311-42FA-9192-B45D03573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4" r:id="rId2"/>
    <p:sldLayoutId id="2147483732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3" r:id="rId9"/>
    <p:sldLayoutId id="2147483730" r:id="rId10"/>
    <p:sldLayoutId id="214748373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0" dirty="0" smtClean="0"/>
              <a:t>Действия с рациональными числами</a:t>
            </a:r>
            <a:endParaRPr lang="ru-RU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8938" y="3571875"/>
            <a:ext cx="5715000" cy="2817813"/>
          </a:xfrm>
        </p:spPr>
        <p:txBody>
          <a:bodyPr/>
          <a:lstStyle/>
          <a:p>
            <a:r>
              <a:rPr lang="ru-RU" dirty="0" smtClean="0"/>
              <a:t>Цели урока:</a:t>
            </a:r>
          </a:p>
          <a:p>
            <a:r>
              <a:rPr lang="ru-RU" dirty="0" smtClean="0"/>
              <a:t>1.Отработка навыков при выполнении действий с рациональными числами.</a:t>
            </a:r>
          </a:p>
          <a:p>
            <a:r>
              <a:rPr lang="ru-RU" dirty="0" smtClean="0"/>
              <a:t>2.Расширение общего кругозора.</a:t>
            </a:r>
          </a:p>
          <a:p>
            <a:r>
              <a:rPr lang="ru-RU" dirty="0" smtClean="0"/>
              <a:t>3. Воспитание любви к природе.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0Savrasov grachi prileteli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1653" b="11653"/>
          <a:stretch>
            <a:fillRect/>
          </a:stretch>
        </p:blipFill>
        <p:spPr/>
      </p:pic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5214938" y="714375"/>
            <a:ext cx="3714750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Весенний парад птицу открывают грачи – первые посланцы весны. Зимуют грачи на Украине, в Белоруссии, в Венгрии, Франции и Чехии. В последнее время грачи стали привычными зимними обитателями Нечерноземья. Грачи – колониальные птицы. Они гнездятся по нескольку десятков пар, и существуют такие колонии в течение длительного времени. Радостнее и как-то теплее становится на душе, когда после долгой зимы вдруг услышишь возбужденные, гортанные крики грачей. Невольно вспоминается замечательная картина талантливого живописца А. Саврасова «Грачи прилетели».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16387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Продолжительность существования одной колонии грачей 7</a:t>
            </a:r>
            <a:r>
              <a:rPr lang="en-US" smtClean="0"/>
              <a:t>/8</a:t>
            </a:r>
            <a:r>
              <a:rPr lang="ru-RU" smtClean="0"/>
              <a:t> от существования второй колонии. Узнайте возраст этих колоний, если вторая колония существует на 10 лет дольше.</a:t>
            </a:r>
            <a:r>
              <a:rPr lang="en-US" smtClean="0"/>
              <a:t> 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8144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601" r="12601"/>
          <a:stretch>
            <a:fillRect/>
          </a:stretch>
        </p:blipFill>
        <p:spPr>
          <a:xfrm>
            <a:off x="642938" y="1214438"/>
            <a:ext cx="4370387" cy="4206875"/>
          </a:xfrm>
        </p:spPr>
      </p:pic>
      <p:sp>
        <p:nvSpPr>
          <p:cNvPr id="17411" name="TextBox 7"/>
          <p:cNvSpPr txBox="1">
            <a:spLocks noChangeArrowheads="1"/>
          </p:cNvSpPr>
          <p:nvPr/>
        </p:nvSpPr>
        <p:spPr bwMode="auto">
          <a:xfrm>
            <a:off x="5500688" y="785813"/>
            <a:ext cx="3357562" cy="564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900">
                <a:latin typeface="Trebuchet MS" pitchFamily="34" charset="0"/>
              </a:rPr>
              <a:t>Изменения происходят и мире рыб. Они поднимаются из зимовальных ям на мелководье, смывая слизь с чешуи. Им теперь не до спячки. Поэтому в марте, особенно во второй его половине, самый разгар рыбацких страстей. Рыбаки хорошо знают, что рыба в это время лучше ловится у берегов и особенно там, куда стекает талая вода. Здесь речная вода наиболее насыщена кислородом. Рыбаки ловят щуку, окуней, плотву, лещей, сазанов.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00438" y="285750"/>
          <a:ext cx="4429150" cy="2071700"/>
        </p:xfrm>
        <a:graphic>
          <a:graphicData uri="http://schemas.openxmlformats.org/drawingml/2006/table">
            <a:tbl>
              <a:tblPr/>
              <a:tblGrid>
                <a:gridCol w="315261"/>
                <a:gridCol w="316036"/>
                <a:gridCol w="315261"/>
                <a:gridCol w="316036"/>
                <a:gridCol w="316036"/>
                <a:gridCol w="315261"/>
                <a:gridCol w="316036"/>
                <a:gridCol w="316036"/>
                <a:gridCol w="315261"/>
                <a:gridCol w="316036"/>
                <a:gridCol w="318360"/>
                <a:gridCol w="318360"/>
                <a:gridCol w="316036"/>
                <a:gridCol w="319134"/>
              </a:tblGrid>
              <a:tr h="414340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34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34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3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340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519" name="TextBox 7"/>
          <p:cNvSpPr txBox="1">
            <a:spLocks noChangeArrowheads="1"/>
          </p:cNvSpPr>
          <p:nvPr/>
        </p:nvSpPr>
        <p:spPr bwMode="auto">
          <a:xfrm>
            <a:off x="214313" y="428625"/>
            <a:ext cx="31432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>
                <a:latin typeface="Trebuchet MS" pitchFamily="34" charset="0"/>
              </a:rPr>
              <a:t>Отношение длины отрезка на карте к длине отрезка на местности.</a:t>
            </a:r>
          </a:p>
          <a:p>
            <a:pPr marL="342900" indent="-342900">
              <a:buFontTx/>
              <a:buAutoNum type="arabicPeriod"/>
            </a:pPr>
            <a:r>
              <a:rPr lang="ru-RU">
                <a:latin typeface="Trebuchet MS" pitchFamily="34" charset="0"/>
              </a:rPr>
              <a:t>Расстояние от начала координат до точки.</a:t>
            </a:r>
          </a:p>
          <a:p>
            <a:pPr marL="342900" indent="-342900">
              <a:buFontTx/>
              <a:buAutoNum type="arabicPeriod"/>
            </a:pPr>
            <a:r>
              <a:rPr lang="ru-RU">
                <a:latin typeface="Trebuchet MS" pitchFamily="34" charset="0"/>
              </a:rPr>
              <a:t>Прямая, с выбранным на ней началом отсчета, единичным отрезком и направлением.</a:t>
            </a:r>
          </a:p>
          <a:p>
            <a:pPr marL="342900" indent="-342900">
              <a:buFontTx/>
              <a:buAutoNum type="arabicPeriod"/>
            </a:pPr>
            <a:r>
              <a:rPr lang="ru-RU">
                <a:latin typeface="Trebuchet MS" pitchFamily="34" charset="0"/>
              </a:rPr>
              <a:t>Название чисел, которые мы сейчас изучаем.</a:t>
            </a:r>
          </a:p>
          <a:p>
            <a:pPr marL="342900" indent="-342900">
              <a:buFontTx/>
              <a:buAutoNum type="arabicPeriod"/>
            </a:pPr>
            <a:r>
              <a:rPr lang="ru-RU">
                <a:latin typeface="Trebuchet MS" pitchFamily="34" charset="0"/>
              </a:rPr>
              <a:t>Этим отличаются друг от друга противоположные числа.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88" y="357188"/>
          <a:ext cx="7500984" cy="4071965"/>
        </p:xfrm>
        <a:graphic>
          <a:graphicData uri="http://schemas.openxmlformats.org/drawingml/2006/table">
            <a:tbl>
              <a:tblPr/>
              <a:tblGrid>
                <a:gridCol w="533911"/>
                <a:gridCol w="535222"/>
                <a:gridCol w="533911"/>
                <a:gridCol w="535222"/>
                <a:gridCol w="535222"/>
                <a:gridCol w="533911"/>
                <a:gridCol w="535222"/>
                <a:gridCol w="535222"/>
                <a:gridCol w="533911"/>
                <a:gridCol w="535222"/>
                <a:gridCol w="539158"/>
                <a:gridCol w="539158"/>
                <a:gridCol w="535222"/>
                <a:gridCol w="540470"/>
              </a:tblGrid>
              <a:tr h="81439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439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4393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err="1" smtClean="0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я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4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ц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ь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439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З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3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6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udak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285992"/>
            <a:ext cx="3785380" cy="1571636"/>
          </a:xfrm>
        </p:spPr>
      </p:pic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5143500" y="785813"/>
            <a:ext cx="3786188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>
                <a:latin typeface="Trebuchet MS" pitchFamily="34" charset="0"/>
              </a:rPr>
              <a:t>Эта рыба – Судак. Ее тоже можно поймать весной.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rahmagupta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6251" r="6251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5214938" y="785813"/>
            <a:ext cx="3714750" cy="550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</a:rPr>
              <a:t>Индийский математик </a:t>
            </a:r>
            <a:r>
              <a:rPr lang="en-US" sz="2200" dirty="0">
                <a:latin typeface="+mn-lt"/>
              </a:rPr>
              <a:t>VII </a:t>
            </a:r>
            <a:r>
              <a:rPr lang="ru-RU" sz="2200" dirty="0">
                <a:latin typeface="+mn-lt"/>
              </a:rPr>
              <a:t>века </a:t>
            </a:r>
            <a:r>
              <a:rPr lang="ru-RU" sz="2200" dirty="0" err="1">
                <a:solidFill>
                  <a:srgbClr val="FFFF00"/>
                </a:solidFill>
                <a:latin typeface="+mn-lt"/>
              </a:rPr>
              <a:t>Брахмагупта</a:t>
            </a:r>
            <a:r>
              <a:rPr lang="ru-RU" sz="2200" dirty="0">
                <a:latin typeface="+mn-lt"/>
              </a:rPr>
              <a:t> – один из </a:t>
            </a:r>
            <a:r>
              <a:rPr lang="ru-RU" sz="2200" dirty="0" smtClean="0">
                <a:latin typeface="+mn-lt"/>
              </a:rPr>
              <a:t>первых </a:t>
            </a:r>
            <a:r>
              <a:rPr lang="ru-RU" sz="2200" dirty="0">
                <a:latin typeface="+mn-lt"/>
              </a:rPr>
              <a:t>стал использовать положительные и отрицательные числа. Положительные числа он называл как «Имущество», а отрицательные – как «Долги». Правила сложения: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200" dirty="0">
                <a:solidFill>
                  <a:srgbClr val="FFFF00"/>
                </a:solidFill>
                <a:latin typeface="+mn-lt"/>
              </a:rPr>
              <a:t>Сумма двух имуществ есть имущество +6+5=+11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200" dirty="0">
                <a:solidFill>
                  <a:srgbClr val="FFFF00"/>
                </a:solidFill>
                <a:latin typeface="+mn-lt"/>
              </a:rPr>
              <a:t>Сумма двух долгов есть долг. -4+(-6)=-10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22531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Составить лото из 9 примеров. Решить их. Нарисовать картинку. Написать в нужных квадратиках ответы. Разрезать картинку. Все сложить в конверт и сдать.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27385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292" r="1292"/>
          <a:stretch>
            <a:fillRect/>
          </a:stretch>
        </p:blipFill>
        <p:spPr/>
      </p:pic>
      <p:sp>
        <p:nvSpPr>
          <p:cNvPr id="7171" name="TextBox 6"/>
          <p:cNvSpPr txBox="1">
            <a:spLocks noChangeArrowheads="1"/>
          </p:cNvSpPr>
          <p:nvPr/>
        </p:nvSpPr>
        <p:spPr bwMode="auto">
          <a:xfrm>
            <a:off x="5715000" y="857250"/>
            <a:ext cx="3286125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>
                <a:latin typeface="Trebuchet MS" pitchFamily="34" charset="0"/>
              </a:rPr>
              <a:t>Еще природа не проснулась,</a:t>
            </a:r>
          </a:p>
          <a:p>
            <a:r>
              <a:rPr lang="ru-RU" sz="3000">
                <a:latin typeface="Trebuchet MS" pitchFamily="34" charset="0"/>
              </a:rPr>
              <a:t>Но сквозь редеющего сна</a:t>
            </a:r>
          </a:p>
          <a:p>
            <a:r>
              <a:rPr lang="ru-RU" sz="3000">
                <a:latin typeface="Trebuchet MS" pitchFamily="34" charset="0"/>
              </a:rPr>
              <a:t>Весну прослышала она</a:t>
            </a:r>
          </a:p>
          <a:p>
            <a:r>
              <a:rPr lang="ru-RU" sz="3000">
                <a:latin typeface="Trebuchet MS" pitchFamily="34" charset="0"/>
              </a:rPr>
              <a:t>И ей невольно улыбнулась.</a:t>
            </a:r>
          </a:p>
          <a:p>
            <a:endParaRPr lang="ru-RU" sz="3000">
              <a:latin typeface="Trebuchet MS" pitchFamily="34" charset="0"/>
            </a:endParaRPr>
          </a:p>
          <a:p>
            <a:r>
              <a:rPr lang="ru-RU" sz="3000">
                <a:latin typeface="Trebuchet MS" pitchFamily="34" charset="0"/>
              </a:rPr>
              <a:t>Ф.Тютчев.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0998347_Levitan_Mart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257" r="8257"/>
          <a:stretch>
            <a:fillRect/>
          </a:stretch>
        </p:blipFill>
        <p:spPr/>
      </p:pic>
      <p:sp>
        <p:nvSpPr>
          <p:cNvPr id="8195" name="TextBox 6"/>
          <p:cNvSpPr txBox="1">
            <a:spLocks noChangeArrowheads="1"/>
          </p:cNvSpPr>
          <p:nvPr/>
        </p:nvSpPr>
        <p:spPr bwMode="auto">
          <a:xfrm>
            <a:off x="5429250" y="301625"/>
            <a:ext cx="3500438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>
                <a:latin typeface="Trebuchet MS" pitchFamily="34" charset="0"/>
              </a:rPr>
              <a:t>Вот и пришел наконец долгожданный март – первое дыхание весны. В лесу, на полях, в садах и парках синевой отливают большие сугробы снега, сильны еще по ночам морозы и бодрят утренники, порой бушуют метели.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YUON-2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2636" r="12636"/>
          <a:stretch>
            <a:fillRect/>
          </a:stretch>
        </p:blipFill>
        <p:spPr/>
      </p:pic>
      <p:sp>
        <p:nvSpPr>
          <p:cNvPr id="9219" name="TextBox 8"/>
          <p:cNvSpPr txBox="1">
            <a:spLocks noChangeArrowheads="1"/>
          </p:cNvSpPr>
          <p:nvPr/>
        </p:nvSpPr>
        <p:spPr bwMode="auto">
          <a:xfrm>
            <a:off x="5214938" y="571500"/>
            <a:ext cx="3786187" cy="547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>
                <a:latin typeface="Trebuchet MS" pitchFamily="34" charset="0"/>
              </a:rPr>
              <a:t>Но потому, как все ярче и теплее солнце, как в полдень звенит, играя с солнцем, веселая хрустальная капель, как радостней чирикают воробьи и громче воркуют голуби, чувствуется приближение весны. Это ее позывные, эхо победного марша. Весну уже не остановишь.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4313" y="357188"/>
            <a:ext cx="2714625" cy="6215062"/>
          </a:xfrm>
        </p:spPr>
        <p:txBody>
          <a:bodyPr>
            <a:normAutofit fontScale="77500" lnSpcReduction="20000"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Когда-то в старину на Руси отсчет лет вели с 1 марта, с начала </a:t>
            </a:r>
            <a:r>
              <a:rPr lang="ru-RU" dirty="0" err="1" smtClean="0"/>
              <a:t>сельско</a:t>
            </a:r>
            <a:r>
              <a:rPr lang="ru-RU" dirty="0" smtClean="0"/>
              <a:t> – хозяйственной весны с первой весенней капели. Март был зачинателем года. Название месяца «март» идет от римлян. Они назвали этот месяц в честь одного из своих богов. Узнать, что это за бог вам помогут следующие примеры.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3143250" y="500063"/>
          <a:ext cx="4894296" cy="142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716"/>
                <a:gridCol w="815716"/>
                <a:gridCol w="815716"/>
                <a:gridCol w="815716"/>
                <a:gridCol w="815716"/>
                <a:gridCol w="815716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-1,3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0,5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-8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-2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8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-0,5</a:t>
                      </a:r>
                      <a:endParaRPr lang="ru-RU" sz="2500" baseline="0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err="1" smtClean="0"/>
                        <a:t>Р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err="1" smtClean="0"/>
                        <a:t>Ш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А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М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И</a:t>
                      </a:r>
                      <a:endParaRPr lang="ru-RU" sz="25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baseline="0" dirty="0" smtClean="0"/>
                        <a:t>С</a:t>
                      </a:r>
                      <a:endParaRPr lang="ru-RU" sz="2500" baseline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66" name="TextBox 8"/>
          <p:cNvSpPr txBox="1">
            <a:spLocks noChangeArrowheads="1"/>
          </p:cNvSpPr>
          <p:nvPr/>
        </p:nvSpPr>
        <p:spPr bwMode="auto">
          <a:xfrm>
            <a:off x="4000500" y="1857375"/>
            <a:ext cx="3857625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500">
              <a:latin typeface="Trebuchet MS" pitchFamily="34" charset="0"/>
            </a:endParaRPr>
          </a:p>
          <a:p>
            <a:r>
              <a:rPr lang="ru-RU" sz="2500">
                <a:latin typeface="Trebuchet MS" pitchFamily="34" charset="0"/>
              </a:rPr>
              <a:t>-4 * 0,5 = </a:t>
            </a:r>
          </a:p>
          <a:p>
            <a:endParaRPr lang="ru-RU" sz="2500">
              <a:latin typeface="Trebuchet MS" pitchFamily="34" charset="0"/>
            </a:endParaRPr>
          </a:p>
          <a:p>
            <a:r>
              <a:rPr lang="ru-RU" sz="2500">
                <a:latin typeface="Trebuchet MS" pitchFamily="34" charset="0"/>
              </a:rPr>
              <a:t>-3,5 – 4,5 = </a:t>
            </a:r>
          </a:p>
          <a:p>
            <a:endParaRPr lang="ru-RU" sz="2500">
              <a:latin typeface="Trebuchet MS" pitchFamily="34" charset="0"/>
            </a:endParaRPr>
          </a:p>
          <a:p>
            <a:r>
              <a:rPr lang="ru-RU" sz="2500">
                <a:latin typeface="Trebuchet MS" pitchFamily="34" charset="0"/>
              </a:rPr>
              <a:t>8,7 – 10 = </a:t>
            </a:r>
          </a:p>
          <a:p>
            <a:endParaRPr lang="ru-RU" sz="2500">
              <a:latin typeface="Trebuchet MS" pitchFamily="34" charset="0"/>
            </a:endParaRPr>
          </a:p>
          <a:p>
            <a:r>
              <a:rPr lang="ru-RU" sz="2500">
                <a:latin typeface="Trebuchet MS" pitchFamily="34" charset="0"/>
              </a:rPr>
              <a:t>-2,5 + 2 =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c90d20f12c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7590" b="17590"/>
          <a:stretch>
            <a:fillRect/>
          </a:stretch>
        </p:blipFill>
        <p:spPr/>
      </p:pic>
      <p:sp>
        <p:nvSpPr>
          <p:cNvPr id="11267" name="TextBox 8"/>
          <p:cNvSpPr txBox="1">
            <a:spLocks noChangeArrowheads="1"/>
          </p:cNvSpPr>
          <p:nvPr/>
        </p:nvSpPr>
        <p:spPr bwMode="auto">
          <a:xfrm>
            <a:off x="5286375" y="714375"/>
            <a:ext cx="371475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dirty="0">
                <a:latin typeface="Trebuchet MS" pitchFamily="34" charset="0"/>
              </a:rPr>
              <a:t>У римлян один месяц года в честь бога войны Марса был назван </a:t>
            </a:r>
            <a:r>
              <a:rPr lang="ru-RU" sz="3000" dirty="0" err="1">
                <a:solidFill>
                  <a:srgbClr val="00B050"/>
                </a:solidFill>
                <a:latin typeface="Trebuchet MS" pitchFamily="34" charset="0"/>
              </a:rPr>
              <a:t>мартиусом</a:t>
            </a:r>
            <a:r>
              <a:rPr lang="ru-RU" sz="3000" dirty="0">
                <a:latin typeface="Trebuchet MS" pitchFamily="34" charset="0"/>
              </a:rPr>
              <a:t>. </a:t>
            </a:r>
          </a:p>
          <a:p>
            <a:r>
              <a:rPr lang="ru-RU" sz="3000" dirty="0">
                <a:latin typeface="Trebuchet MS" pitchFamily="34" charset="0"/>
              </a:rPr>
              <a:t>На Руси это название упростили, </a:t>
            </a:r>
            <a:r>
              <a:rPr lang="ru-RU" sz="3000">
                <a:latin typeface="Trebuchet MS" pitchFamily="34" charset="0"/>
              </a:rPr>
              <a:t>взяв </a:t>
            </a:r>
            <a:r>
              <a:rPr lang="ru-RU" sz="3000" smtClean="0">
                <a:latin typeface="Trebuchet MS" pitchFamily="34" charset="0"/>
              </a:rPr>
              <a:t>лишь </a:t>
            </a:r>
            <a:r>
              <a:rPr lang="ru-RU" sz="3000" dirty="0">
                <a:latin typeface="Trebuchet MS" pitchFamily="34" charset="0"/>
              </a:rPr>
              <a:t>первые четыре буквы – </a:t>
            </a:r>
            <a:r>
              <a:rPr lang="ru-RU" sz="3000" dirty="0">
                <a:solidFill>
                  <a:srgbClr val="00B050"/>
                </a:solidFill>
                <a:latin typeface="Trebuchet MS" pitchFamily="34" charset="0"/>
              </a:rPr>
              <a:t>март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12291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>
              <a:spcBef>
                <a:spcPct val="0"/>
              </a:spcBef>
              <a:buFont typeface="Wingdings 2" pitchFamily="18" charset="2"/>
              <a:buNone/>
            </a:pPr>
            <a:r>
              <a:rPr lang="ru-RU" smtClean="0"/>
              <a:t>Найти среднюю температуру ночью и днем в марте 2010 года</a:t>
            </a:r>
          </a:p>
          <a:p>
            <a:pPr marL="0">
              <a:spcBef>
                <a:spcPct val="0"/>
              </a:spcBef>
              <a:buFont typeface="Wingdings 2" pitchFamily="18" charset="2"/>
              <a:buNone/>
            </a:pPr>
            <a:endParaRPr lang="ru-RU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88" y="3071813"/>
          <a:ext cx="742956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304"/>
                <a:gridCol w="495304"/>
                <a:gridCol w="495304"/>
                <a:gridCol w="495304"/>
                <a:gridCol w="495304"/>
                <a:gridCol w="495304"/>
                <a:gridCol w="495304"/>
                <a:gridCol w="495304"/>
                <a:gridCol w="495304"/>
                <a:gridCol w="495304"/>
                <a:gridCol w="495304"/>
                <a:gridCol w="495304"/>
                <a:gridCol w="495304"/>
                <a:gridCol w="495304"/>
                <a:gridCol w="4953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8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9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10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11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12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13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14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15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16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17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18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19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20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21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22</a:t>
                      </a:r>
                      <a:endParaRPr lang="ru-RU" sz="16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-11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-10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-9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-6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-4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-11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-12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-14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-15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-18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-7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-9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-6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-5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-4</a:t>
                      </a:r>
                      <a:endParaRPr lang="ru-RU" sz="1600" baseline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342" name="TextBox 7"/>
          <p:cNvSpPr txBox="1">
            <a:spLocks noChangeArrowheads="1"/>
          </p:cNvSpPr>
          <p:nvPr/>
        </p:nvSpPr>
        <p:spPr bwMode="auto">
          <a:xfrm>
            <a:off x="571500" y="2643188"/>
            <a:ext cx="2786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rebuchet MS" pitchFamily="34" charset="0"/>
              </a:rPr>
              <a:t>Ночь</a:t>
            </a:r>
          </a:p>
        </p:txBody>
      </p:sp>
      <p:sp>
        <p:nvSpPr>
          <p:cNvPr id="12343" name="TextBox 8"/>
          <p:cNvSpPr txBox="1">
            <a:spLocks noChangeArrowheads="1"/>
          </p:cNvSpPr>
          <p:nvPr/>
        </p:nvSpPr>
        <p:spPr bwMode="auto">
          <a:xfrm>
            <a:off x="642938" y="4429125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rebuchet MS" pitchFamily="34" charset="0"/>
              </a:rPr>
              <a:t>День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7188" y="4929188"/>
          <a:ext cx="750099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  <a:gridCol w="50006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8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9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10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11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12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13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14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15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16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17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18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19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20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21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22</a:t>
                      </a:r>
                      <a:endParaRPr lang="ru-RU" sz="1600" baseline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-5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-6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-4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-2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0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-6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-7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-2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-10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-10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-2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0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+2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+3</a:t>
                      </a:r>
                      <a:endParaRPr lang="ru-RU" sz="16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+4</a:t>
                      </a:r>
                      <a:endParaRPr lang="ru-RU" sz="1600" baseline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635425_1204725314_kurlikov_prihod_vesnuy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1531" r="11531"/>
          <a:stretch>
            <a:fillRect/>
          </a:stretch>
        </p:blipFill>
        <p:spPr/>
      </p:pic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5357813" y="785813"/>
            <a:ext cx="35718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rebuchet MS" pitchFamily="34" charset="0"/>
              </a:rPr>
              <a:t>Самая высокая температура +16 градусов была в 1978 году. Самая низкая температура -38 градусов была в 1963 году. Зима в марте не один раз наряжает леса в белоснежный, сверкающий на солнце наряд. Особенно холодной бывает его первая половина. В народе говорят: «Март сродни февралю», «Март не верен: то плачет, то смеется». С мартом связано много народных примет. Некоторые дни его имеют свои названия.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01848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6811" r="16811"/>
          <a:stretch>
            <a:fillRect/>
          </a:stretch>
        </p:blipFill>
        <p:spPr>
          <a:xfrm>
            <a:off x="714375" y="1071563"/>
            <a:ext cx="4551363" cy="4603750"/>
          </a:xfrm>
        </p:spPr>
      </p:pic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5572125" y="785813"/>
            <a:ext cx="3357563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Trebuchet MS" pitchFamily="34" charset="0"/>
              </a:rPr>
              <a:t>В народном календаре 6 марта – </a:t>
            </a:r>
            <a:r>
              <a:rPr lang="ru-RU" sz="2000" dirty="0" err="1">
                <a:latin typeface="Trebuchet MS" pitchFamily="34" charset="0"/>
              </a:rPr>
              <a:t>день-весновей</a:t>
            </a:r>
            <a:r>
              <a:rPr lang="ru-RU" sz="2000" dirty="0">
                <a:latin typeface="Trebuchet MS" pitchFamily="34" charset="0"/>
              </a:rPr>
              <a:t>, 13 марта – </a:t>
            </a:r>
            <a:r>
              <a:rPr lang="ru-RU" sz="2000" dirty="0" smtClean="0">
                <a:latin typeface="Trebuchet MS" pitchFamily="34" charset="0"/>
              </a:rPr>
              <a:t>день-капельник</a:t>
            </a:r>
            <a:r>
              <a:rPr lang="ru-RU" sz="2000" dirty="0">
                <a:latin typeface="Trebuchet MS" pitchFamily="34" charset="0"/>
              </a:rPr>
              <a:t>, 17 марта – </a:t>
            </a:r>
            <a:r>
              <a:rPr lang="ru-RU" sz="2000" dirty="0" err="1">
                <a:latin typeface="Trebuchet MS" pitchFamily="34" charset="0"/>
              </a:rPr>
              <a:t>грачевник</a:t>
            </a:r>
            <a:r>
              <a:rPr lang="ru-RU" sz="2000" dirty="0">
                <a:latin typeface="Trebuchet MS" pitchFamily="34" charset="0"/>
              </a:rPr>
              <a:t>. 21 марта – день весеннего равноденствия. Солнце на небе ровно 12 часов. День сравнялся с ночью. Астрономы говорят: «Зима кончается, весна начинается». Если посмотреть на небо, то можно заметить первое движение кучевых облаков. Михаил Пришвин назвал это «ледоходом облаков».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122</TotalTime>
  <Words>892</Words>
  <Application>Microsoft Office PowerPoint</Application>
  <PresentationFormat>Экран (4:3)</PresentationFormat>
  <Paragraphs>166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Действия с рациональными числами</vt:lpstr>
      <vt:lpstr>Слайд 2</vt:lpstr>
      <vt:lpstr>Слайд 3</vt:lpstr>
      <vt:lpstr>Слайд 4</vt:lpstr>
      <vt:lpstr>Слайд 5</vt:lpstr>
      <vt:lpstr>Слайд 6</vt:lpstr>
      <vt:lpstr>Задача</vt:lpstr>
      <vt:lpstr>Слайд 8</vt:lpstr>
      <vt:lpstr>Слайд 9</vt:lpstr>
      <vt:lpstr>Слайд 10</vt:lpstr>
      <vt:lpstr>Задача</vt:lpstr>
      <vt:lpstr>Слайд 12</vt:lpstr>
      <vt:lpstr>Слайд 13</vt:lpstr>
      <vt:lpstr>Слайд 14</vt:lpstr>
      <vt:lpstr>Слайд 15</vt:lpstr>
      <vt:lpstr>Слайд 16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Действия с рациональными числами</dc:title>
  <dc:creator>AdmiN</dc:creator>
  <cp:lastModifiedBy>User</cp:lastModifiedBy>
  <cp:revision>17</cp:revision>
  <dcterms:created xsi:type="dcterms:W3CDTF">2010-03-20T09:23:07Z</dcterms:created>
  <dcterms:modified xsi:type="dcterms:W3CDTF">2015-07-30T06:13:46Z</dcterms:modified>
</cp:coreProperties>
</file>