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8" r:id="rId4"/>
    <p:sldId id="269" r:id="rId5"/>
    <p:sldId id="256" r:id="rId6"/>
    <p:sldId id="257" r:id="rId7"/>
    <p:sldId id="258" r:id="rId8"/>
    <p:sldId id="259" r:id="rId9"/>
    <p:sldId id="264" r:id="rId10"/>
    <p:sldId id="266" r:id="rId11"/>
    <p:sldId id="273" r:id="rId12"/>
    <p:sldId id="272" r:id="rId13"/>
    <p:sldId id="274" r:id="rId14"/>
    <p:sldId id="261" r:id="rId15"/>
    <p:sldId id="262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Тема урока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«ПРОЦЕНТЫ»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Разработка учителя математики</a:t>
            </a:r>
          </a:p>
          <a:p>
            <a:r>
              <a:rPr lang="ru-RU" dirty="0" smtClean="0"/>
              <a:t>Божок Светланы Петровны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МБОУ СОШ № 1 </a:t>
            </a:r>
          </a:p>
          <a:p>
            <a:r>
              <a:rPr lang="ru-RU" dirty="0" smtClean="0"/>
              <a:t>Г. Воронежа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0005-005-Bajkal-ochen-krasivoe-oze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77d5fba45cc848ae3b64bdad51d943e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ег\Desktop\044626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71475"/>
            <a:ext cx="7620000" cy="611505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</a:t>
            </a:r>
            <a:r>
              <a:rPr lang="ru-RU" dirty="0" smtClean="0">
                <a:solidFill>
                  <a:srgbClr val="7030A0"/>
                </a:solidFill>
              </a:rPr>
              <a:t>и</a:t>
            </a:r>
            <a:r>
              <a:rPr lang="ru-RU" dirty="0" smtClean="0">
                <a:solidFill>
                  <a:srgbClr val="00B0F0"/>
                </a:solidFill>
              </a:rPr>
              <a:t>з</a:t>
            </a:r>
            <a:r>
              <a:rPr lang="ru-RU" dirty="0" smtClean="0">
                <a:solidFill>
                  <a:srgbClr val="00B050"/>
                </a:solidFill>
              </a:rPr>
              <a:t>к</a:t>
            </a:r>
            <a:r>
              <a:rPr lang="ru-RU" dirty="0" smtClean="0">
                <a:solidFill>
                  <a:srgbClr val="FFFF00"/>
                </a:solidFill>
              </a:rPr>
              <a:t>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</a:t>
            </a:r>
            <a:r>
              <a:rPr lang="ru-RU" dirty="0" smtClean="0">
                <a:solidFill>
                  <a:srgbClr val="C00000"/>
                </a:solidFill>
              </a:rPr>
              <a:t>ь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</a:t>
            </a:r>
            <a:r>
              <a:rPr lang="ru-RU" dirty="0" smtClean="0">
                <a:solidFill>
                  <a:srgbClr val="FF0000"/>
                </a:solidFill>
              </a:rPr>
              <a:t>м</a:t>
            </a:r>
            <a:r>
              <a:rPr lang="ru-RU" dirty="0" smtClean="0">
                <a:solidFill>
                  <a:srgbClr val="00B050"/>
                </a:solidFill>
              </a:rPr>
              <a:t>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ru-RU" dirty="0" smtClean="0">
                <a:solidFill>
                  <a:srgbClr val="0070C0"/>
                </a:solidFill>
              </a:rPr>
              <a:t>у</a:t>
            </a:r>
            <a:r>
              <a:rPr lang="ru-RU" dirty="0" smtClean="0">
                <a:solidFill>
                  <a:srgbClr val="FFC000"/>
                </a:solidFill>
              </a:rPr>
              <a:t>т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rgbClr val="00B050"/>
                </a:solidFill>
              </a:rPr>
              <a:t>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Поднимает руки класс – это «раз»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Повернулась голова – это «два»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Руки вниз, вперёд смотри – это «три»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Руки в стороны пошире развернули на «четыре»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 силой их к плечам прижать – это «пять»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Всем ребятам надо сесть – это «шесть»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№ 5 </a:t>
            </a:r>
            <a:r>
              <a:rPr lang="ru-RU" i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Праздничная распродажа!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Скидки 10 </a:t>
            </a:r>
            <a:r>
              <a:rPr lang="en-US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 </a:t>
            </a:r>
            <a:r>
              <a:rPr lang="en-US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!!!</a:t>
            </a:r>
            <a:r>
              <a:rPr lang="ru-RU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Внесите изменения в ценниках.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781300"/>
          <a:ext cx="82192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355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300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7" y="2769488"/>
          <a:ext cx="8208910" cy="209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1049836">
                <a:tc>
                  <a:txBody>
                    <a:bodyPr/>
                    <a:lstStyle/>
                    <a:p>
                      <a:r>
                        <a:rPr lang="ru-RU" dirty="0" smtClean="0"/>
                        <a:t>300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 руб.</a:t>
                      </a:r>
                      <a:endParaRPr lang="ru-RU" dirty="0"/>
                    </a:p>
                  </a:txBody>
                  <a:tcPr/>
                </a:tc>
              </a:tr>
              <a:tr h="1049836">
                <a:tc>
                  <a:txBody>
                    <a:bodyPr/>
                    <a:lstStyle/>
                    <a:p>
                      <a:r>
                        <a:rPr lang="ru-RU" dirty="0" smtClean="0"/>
                        <a:t>270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162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37,8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82,8 руб.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№ 6 Из овса получается 40 </a:t>
            </a:r>
            <a:r>
              <a:rPr lang="en-US" sz="3600" dirty="0" smtClean="0">
                <a:solidFill>
                  <a:srgbClr val="0070C0"/>
                </a:solidFill>
              </a:rPr>
              <a:t>%</a:t>
            </a:r>
            <a:r>
              <a:rPr lang="ru-RU" sz="3600" dirty="0" smtClean="0">
                <a:solidFill>
                  <a:srgbClr val="0070C0"/>
                </a:solidFill>
              </a:rPr>
              <a:t>  муки.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Сколько муки получится из 26,5 т овса?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№ 7 Засеяли 65 </a:t>
            </a:r>
            <a:r>
              <a:rPr lang="en-US" sz="3600" dirty="0" smtClean="0">
                <a:solidFill>
                  <a:srgbClr val="00B050"/>
                </a:solidFill>
              </a:rPr>
              <a:t>%</a:t>
            </a:r>
            <a:r>
              <a:rPr lang="ru-RU" sz="3600" dirty="0" smtClean="0">
                <a:solidFill>
                  <a:srgbClr val="00B050"/>
                </a:solidFill>
              </a:rPr>
              <a:t>  поля, что составляет 325 га. Найдите площадь всего поля. 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№ 8 В старших классах 120 учащихся. Из них 102 ученика работали летом на ферме. Сколько процентов учащихся  работали летом?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стр. 243</a:t>
            </a:r>
          </a:p>
          <a:p>
            <a:r>
              <a:rPr lang="ru-RU" dirty="0" smtClean="0"/>
              <a:t>№ 1601; 1606; 1610; 1612(а);</a:t>
            </a:r>
          </a:p>
          <a:p>
            <a:r>
              <a:rPr lang="ru-RU" dirty="0" smtClean="0"/>
              <a:t>Творческое задание: узнайте происхождение знак </a:t>
            </a:r>
            <a:r>
              <a:rPr lang="en-US" dirty="0" smtClean="0"/>
              <a:t>%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Какие более мелкие доли целого применяют в жизни?</a:t>
            </a:r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Спасибо за работу!</a:t>
            </a:r>
          </a:p>
          <a:p>
            <a:r>
              <a:rPr lang="ru-RU" sz="7200" dirty="0" smtClean="0">
                <a:solidFill>
                  <a:srgbClr val="FF0000"/>
                </a:solidFill>
              </a:rPr>
              <a:t>МОЛОДЦЫ 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11256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F0"/>
                </a:solidFill>
              </a:rPr>
              <a:t>повторить и закрепить понятие процента;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работа с процентами; </a:t>
            </a:r>
            <a:r>
              <a:rPr lang="ru-RU" dirty="0" smtClean="0">
                <a:solidFill>
                  <a:srgbClr val="7030A0"/>
                </a:solidFill>
              </a:rPr>
              <a:t>закрепление вычислительных навыков.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65304"/>
            <a:ext cx="6400800" cy="36004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79208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Актуализация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 lnSpcReduction="10000"/>
          </a:bodyPr>
          <a:lstStyle/>
          <a:p>
            <a:r>
              <a:rPr lang="ru-RU" sz="4800" dirty="0" smtClean="0">
                <a:solidFill>
                  <a:srgbClr val="00B0F0"/>
                </a:solidFill>
              </a:rPr>
              <a:t>Что такое «процент» ?</a:t>
            </a:r>
          </a:p>
          <a:p>
            <a:r>
              <a:rPr lang="ru-RU" sz="4800" dirty="0" smtClean="0">
                <a:solidFill>
                  <a:srgbClr val="00B050"/>
                </a:solidFill>
              </a:rPr>
              <a:t>Как найти процент от числа?</a:t>
            </a:r>
          </a:p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Как найти число по его проценту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Актуализация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Какую ЧАСТЬ целого составляют </a:t>
            </a:r>
          </a:p>
          <a:p>
            <a:r>
              <a:rPr lang="en-US" sz="3600" dirty="0" smtClean="0"/>
              <a:t>   </a:t>
            </a:r>
            <a:r>
              <a:rPr lang="ru-RU" sz="3600" dirty="0" smtClean="0">
                <a:solidFill>
                  <a:srgbClr val="00B050"/>
                </a:solidFill>
              </a:rPr>
              <a:t>5</a:t>
            </a:r>
            <a:r>
              <a:rPr lang="en-US" sz="3600" dirty="0" smtClean="0">
                <a:solidFill>
                  <a:srgbClr val="00B050"/>
                </a:solidFill>
              </a:rPr>
              <a:t>%</a:t>
            </a:r>
            <a:r>
              <a:rPr lang="ru-RU" sz="3600" dirty="0" smtClean="0">
                <a:solidFill>
                  <a:srgbClr val="00B050"/>
                </a:solidFill>
              </a:rPr>
              <a:t>;</a:t>
            </a:r>
            <a:r>
              <a:rPr lang="ru-RU" sz="3600" dirty="0" smtClean="0"/>
              <a:t> 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 </a:t>
            </a:r>
            <a:r>
              <a:rPr lang="ru-RU" sz="3600" dirty="0" smtClean="0">
                <a:solidFill>
                  <a:srgbClr val="00B0F0"/>
                </a:solidFill>
              </a:rPr>
              <a:t>10</a:t>
            </a:r>
            <a:r>
              <a:rPr lang="en-US" sz="3600" dirty="0" smtClean="0">
                <a:solidFill>
                  <a:srgbClr val="00B0F0"/>
                </a:solidFill>
              </a:rPr>
              <a:t>%</a:t>
            </a:r>
            <a:r>
              <a:rPr lang="ru-RU" sz="3600" dirty="0" smtClean="0">
                <a:solidFill>
                  <a:srgbClr val="00B0F0"/>
                </a:solidFill>
              </a:rPr>
              <a:t>;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/>
              <a:t> 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dirty="0" smtClean="0"/>
              <a:t> 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25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%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dirty="0" smtClean="0"/>
              <a:t> 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50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%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№ 1 Найдите: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Р    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ru-RU" sz="3200" dirty="0" smtClean="0">
                <a:solidFill>
                  <a:srgbClr val="FF0000"/>
                </a:solidFill>
              </a:rPr>
              <a:t>30</a:t>
            </a:r>
            <a:r>
              <a:rPr lang="en-US" sz="3200" dirty="0" smtClean="0">
                <a:solidFill>
                  <a:srgbClr val="FF0000"/>
                </a:solidFill>
              </a:rPr>
              <a:t> %</a:t>
            </a:r>
            <a:r>
              <a:rPr lang="ru-RU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    </a:t>
            </a:r>
            <a:r>
              <a:rPr lang="ru-RU" sz="3200" dirty="0" smtClean="0">
                <a:solidFill>
                  <a:srgbClr val="FF0000"/>
                </a:solidFill>
              </a:rPr>
              <a:t>от 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ru-RU" sz="3200" dirty="0" smtClean="0">
                <a:solidFill>
                  <a:srgbClr val="FF0000"/>
                </a:solidFill>
              </a:rPr>
              <a:t>40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Л    </a:t>
            </a:r>
            <a:r>
              <a:rPr lang="en-US" sz="3200" dirty="0" smtClean="0">
                <a:solidFill>
                  <a:srgbClr val="00B0F0"/>
                </a:solidFill>
              </a:rPr>
              <a:t>   </a:t>
            </a:r>
            <a:r>
              <a:rPr lang="ru-RU" sz="3200" dirty="0" smtClean="0">
                <a:solidFill>
                  <a:srgbClr val="00B0F0"/>
                </a:solidFill>
              </a:rPr>
              <a:t> 5 </a:t>
            </a:r>
            <a:r>
              <a:rPr lang="en-US" sz="3200" dirty="0" smtClean="0">
                <a:solidFill>
                  <a:srgbClr val="00B0F0"/>
                </a:solidFill>
              </a:rPr>
              <a:t>%</a:t>
            </a:r>
            <a:r>
              <a:rPr lang="ru-RU" sz="3200" dirty="0" smtClean="0">
                <a:solidFill>
                  <a:srgbClr val="00B0F0"/>
                </a:solidFill>
              </a:rPr>
              <a:t>  </a:t>
            </a:r>
            <a:r>
              <a:rPr lang="en-US" sz="3200" dirty="0" smtClean="0">
                <a:solidFill>
                  <a:srgbClr val="00B0F0"/>
                </a:solidFill>
              </a:rPr>
              <a:t>    </a:t>
            </a:r>
            <a:r>
              <a:rPr lang="ru-RU" sz="3200" dirty="0" smtClean="0">
                <a:solidFill>
                  <a:srgbClr val="00B0F0"/>
                </a:solidFill>
              </a:rPr>
              <a:t>от 300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Н    120</a:t>
            </a:r>
            <a:r>
              <a:rPr lang="en-US" sz="3200" dirty="0" smtClean="0">
                <a:solidFill>
                  <a:srgbClr val="7030A0"/>
                </a:solidFill>
              </a:rPr>
              <a:t> %</a:t>
            </a:r>
            <a:r>
              <a:rPr lang="ru-RU" sz="3200" dirty="0" smtClean="0">
                <a:solidFill>
                  <a:srgbClr val="7030A0"/>
                </a:solidFill>
              </a:rPr>
              <a:t>   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ru-RU" sz="3200" dirty="0" smtClean="0">
                <a:solidFill>
                  <a:srgbClr val="7030A0"/>
                </a:solidFill>
              </a:rPr>
              <a:t>от </a:t>
            </a:r>
            <a:r>
              <a:rPr lang="en-US" sz="3200" dirty="0" smtClean="0">
                <a:solidFill>
                  <a:srgbClr val="7030A0"/>
                </a:solidFill>
              </a:rPr>
              <a:t>   </a:t>
            </a:r>
            <a:r>
              <a:rPr lang="ru-RU" sz="3200" dirty="0" smtClean="0">
                <a:solidFill>
                  <a:srgbClr val="7030A0"/>
                </a:solidFill>
              </a:rPr>
              <a:t>50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Б   </a:t>
            </a:r>
            <a:r>
              <a:rPr lang="en-US" sz="3200" dirty="0" smtClean="0">
                <a:solidFill>
                  <a:srgbClr val="00B050"/>
                </a:solidFill>
              </a:rPr>
              <a:t>      </a:t>
            </a:r>
            <a:r>
              <a:rPr lang="ru-RU" sz="3200" dirty="0" smtClean="0">
                <a:solidFill>
                  <a:srgbClr val="00B050"/>
                </a:solidFill>
              </a:rPr>
              <a:t>9,8 </a:t>
            </a:r>
            <a:r>
              <a:rPr lang="en-US" sz="3200" dirty="0" smtClean="0">
                <a:solidFill>
                  <a:srgbClr val="00B050"/>
                </a:solidFill>
              </a:rPr>
              <a:t>%</a:t>
            </a:r>
            <a:r>
              <a:rPr lang="ru-RU" sz="3200" dirty="0" smtClean="0">
                <a:solidFill>
                  <a:srgbClr val="00B050"/>
                </a:solidFill>
              </a:rPr>
              <a:t>  от 500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К   50 </a:t>
            </a:r>
            <a:r>
              <a:rPr lang="en-US" sz="3200" dirty="0" smtClean="0">
                <a:solidFill>
                  <a:srgbClr val="0070C0"/>
                </a:solidFill>
              </a:rPr>
              <a:t>%</a:t>
            </a:r>
            <a:r>
              <a:rPr lang="ru-RU" sz="3200" dirty="0" smtClean="0">
                <a:solidFill>
                  <a:srgbClr val="0070C0"/>
                </a:solidFill>
              </a:rPr>
              <a:t>   от </a:t>
            </a:r>
            <a:r>
              <a:rPr lang="en-US" sz="3200" dirty="0" smtClean="0">
                <a:solidFill>
                  <a:srgbClr val="0070C0"/>
                </a:solidFill>
              </a:rPr>
              <a:t>  </a:t>
            </a:r>
            <a:r>
              <a:rPr lang="ru-RU" sz="32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Г  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20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 %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   от 22,5</a:t>
            </a: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Й   10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%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от 34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А    25 </a:t>
            </a:r>
            <a:r>
              <a:rPr lang="en-US" sz="3200" dirty="0" smtClean="0">
                <a:solidFill>
                  <a:srgbClr val="C00000"/>
                </a:solidFill>
              </a:rPr>
              <a:t>%</a:t>
            </a:r>
            <a:r>
              <a:rPr lang="ru-RU" sz="3200" dirty="0" smtClean="0">
                <a:solidFill>
                  <a:srgbClr val="C00000"/>
                </a:solidFill>
              </a:rPr>
              <a:t>    от   9,6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FF"/>
                </a:solidFill>
              </a:rPr>
              <a:t>№ 2 Заполните пропуски:</a:t>
            </a:r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497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8,2 : 2         - 0,5          </a:t>
            </a:r>
            <a:r>
              <a:rPr lang="ru-RU" dirty="0" smtClean="0">
                <a:sym typeface="Wingdings 2"/>
              </a:rPr>
              <a:t> 100           +370=                   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691680" y="191683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979712" y="1700808"/>
            <a:ext cx="36004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203848" y="191683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635896" y="1628800"/>
            <a:ext cx="36004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076058" y="1916832"/>
            <a:ext cx="2880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 flipV="1">
            <a:off x="5436096" y="1700808"/>
            <a:ext cx="36004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7020272" y="1556792"/>
            <a:ext cx="936104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№ 3 Выполните действия: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(0,32</a:t>
            </a:r>
            <a:r>
              <a:rPr lang="ru-RU" dirty="0" smtClean="0">
                <a:sym typeface="Wingdings 2"/>
              </a:rPr>
              <a:t>3,5+0,02)3,2100-28,8=</a:t>
            </a:r>
            <a:endParaRPr lang="ru-RU" dirty="0"/>
          </a:p>
        </p:txBody>
      </p:sp>
      <p:sp>
        <p:nvSpPr>
          <p:cNvPr id="4" name="Ромб 3"/>
          <p:cNvSpPr/>
          <p:nvPr/>
        </p:nvSpPr>
        <p:spPr>
          <a:xfrm>
            <a:off x="5724128" y="1268760"/>
            <a:ext cx="914400" cy="14184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№ 4 Отгадайте, как называется самое глубокое озеро в мире?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Его называют  жемчужиной  нашей планеты, так как в нём самая чистая вода.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0" y="4005065"/>
          <a:ext cx="3600402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792982"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6471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860030" y="4005064"/>
          <a:ext cx="3672408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756084"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омб 6"/>
          <p:cNvSpPr/>
          <p:nvPr/>
        </p:nvSpPr>
        <p:spPr>
          <a:xfrm>
            <a:off x="611560" y="2780928"/>
            <a:ext cx="1080120" cy="64807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827584" y="764704"/>
            <a:ext cx="648072" cy="57606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90465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Его глубина составляет</a:t>
            </a:r>
          </a:p>
          <a:p>
            <a:r>
              <a:rPr lang="ru-RU" dirty="0" smtClean="0"/>
              <a:t>730 </a:t>
            </a:r>
          </a:p>
          <a:p>
            <a:pPr>
              <a:buNone/>
            </a:pPr>
            <a:r>
              <a:rPr lang="ru-RU" dirty="0" smtClean="0"/>
              <a:t>метров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В него впадают</a:t>
            </a:r>
          </a:p>
          <a:p>
            <a:r>
              <a:rPr lang="ru-RU" dirty="0" smtClean="0"/>
              <a:t>336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больших и малых рек, а вытекает лишь одна.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67544" y="4941168"/>
          <a:ext cx="352839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65"/>
                <a:gridCol w="588065"/>
                <a:gridCol w="588065"/>
                <a:gridCol w="588065"/>
                <a:gridCol w="588065"/>
                <a:gridCol w="588065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5" y="4941168"/>
          <a:ext cx="3528392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3"/>
                <a:gridCol w="576064"/>
                <a:gridCol w="576064"/>
                <a:gridCol w="648072"/>
                <a:gridCol w="576064"/>
                <a:gridCol w="576065"/>
              </a:tblGrid>
              <a:tr h="732690"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</a:tr>
              <a:tr h="419438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408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Тема урока «ПРОЦЕНТЫ»</vt:lpstr>
      <vt:lpstr>Цели урока: повторить и закрепить понятие процента;  работа с процентами; закрепление вычислительных навыков.</vt:lpstr>
      <vt:lpstr>Актуализация</vt:lpstr>
      <vt:lpstr>Актуализация</vt:lpstr>
      <vt:lpstr>№ 1 Найдите:</vt:lpstr>
      <vt:lpstr>№ 2 Заполните пропуски:</vt:lpstr>
      <vt:lpstr>№ 3 Выполните действия:</vt:lpstr>
      <vt:lpstr>№ 4 Отгадайте, как называется самое глубокое озеро в мире?</vt:lpstr>
      <vt:lpstr>Слайд 9</vt:lpstr>
      <vt:lpstr>Слайд 10</vt:lpstr>
      <vt:lpstr>Слайд 11</vt:lpstr>
      <vt:lpstr>Слайд 12</vt:lpstr>
      <vt:lpstr>Физкультминутка</vt:lpstr>
      <vt:lpstr>№ 5 Праздничная распродажа!  Скидки 10 % !!!  Внесите изменения в ценниках.</vt:lpstr>
      <vt:lpstr>№ 6 Из овса получается 40 %  муки. Сколько муки получится из 26,5 т овса?</vt:lpstr>
      <vt:lpstr>Домашнее задание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1 Найдите:</dc:title>
  <dc:creator>Олег</dc:creator>
  <cp:lastModifiedBy>Олег</cp:lastModifiedBy>
  <cp:revision>19</cp:revision>
  <dcterms:created xsi:type="dcterms:W3CDTF">2015-05-17T19:21:41Z</dcterms:created>
  <dcterms:modified xsi:type="dcterms:W3CDTF">2015-06-26T13:28:28Z</dcterms:modified>
</cp:coreProperties>
</file>