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68" r:id="rId22"/>
    <p:sldId id="271" r:id="rId23"/>
    <p:sldId id="272" r:id="rId24"/>
    <p:sldId id="273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66"/>
    <a:srgbClr val="003BB0"/>
    <a:srgbClr val="FF00FF"/>
    <a:srgbClr val="D5E478"/>
    <a:srgbClr val="FF6699"/>
    <a:srgbClr val="4BC172"/>
    <a:srgbClr val="83C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2.emf"/><Relationship Id="rId6" Type="http://schemas.openxmlformats.org/officeDocument/2006/relationships/image" Target="../media/image12.wmf"/><Relationship Id="rId5" Type="http://schemas.openxmlformats.org/officeDocument/2006/relationships/image" Target="../media/image14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2.e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.e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.e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2.wmf"/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2.e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2.e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image" Target="../media/image2.e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&#1051;&#1072;&#1088;&#1080;&#1089;&#1072;\Desktop\&#1059;&#1088;&#1086;&#1082;%20&#1048;&#1088;&#1088;&#1072;&#1094;&#1080;&#1086;&#1085;.%20&#1095;&#1080;&#1089;&#1083;&#1072;\&#1071;&#1087;&#1086;&#1085;&#1089;&#1082;&#1072;&#1103;%20&#1084;&#1091;&#1079;&#1099;&#1082;&#1072;%20%20-%20%20&#1057;&#1090;&#1086;&#1088;&#1086;&#1085;&#1099;%20&#1089;&#1074;&#1077;&#1090;&#1072;%20&#1088;&#1077;&#1083;&#1072;&#1082;&#1089;&#1072;&#1094;&#1080;&#1103;%20(mp3ostrov.com)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____________Microsoft_PowerPoint1.pptx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29.bin"/><Relationship Id="rId7" Type="http://schemas.openxmlformats.org/officeDocument/2006/relationships/slide" Target="slide9.xml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35.bin"/><Relationship Id="rId4" Type="http://schemas.openxmlformats.org/officeDocument/2006/relationships/package" Target="../embeddings/____________Microsoft_PowerPoint10.pptx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36.bin"/><Relationship Id="rId7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11.ppt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slide" Target="slide11.xml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16.wmf"/><Relationship Id="rId4" Type="http://schemas.openxmlformats.org/officeDocument/2006/relationships/package" Target="../embeddings/____________Microsoft_PowerPoint12.pptx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2.wmf"/><Relationship Id="rId18" Type="http://schemas.openxmlformats.org/officeDocument/2006/relationships/image" Target="../media/image26.pn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5.gi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11" Type="http://schemas.openxmlformats.org/officeDocument/2006/relationships/image" Target="../media/image21.wmf"/><Relationship Id="rId5" Type="http://schemas.openxmlformats.org/officeDocument/2006/relationships/image" Target="../media/image2.e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45.bin"/><Relationship Id="rId4" Type="http://schemas.openxmlformats.org/officeDocument/2006/relationships/package" Target="../embeddings/____________Microsoft_PowerPoint13.pptx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48.bin"/><Relationship Id="rId7" Type="http://schemas.openxmlformats.org/officeDocument/2006/relationships/slide" Target="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14.ppt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49.bin"/><Relationship Id="rId7" Type="http://schemas.openxmlformats.org/officeDocument/2006/relationships/slide" Target="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png"/><Relationship Id="rId5" Type="http://schemas.openxmlformats.org/officeDocument/2006/relationships/image" Target="../media/image2.emf"/><Relationship Id="rId10" Type="http://schemas.openxmlformats.org/officeDocument/2006/relationships/image" Target="../media/image27.wmf"/><Relationship Id="rId4" Type="http://schemas.openxmlformats.org/officeDocument/2006/relationships/package" Target="../embeddings/____________Microsoft_PowerPoint15.pptx"/><Relationship Id="rId9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51.bin"/><Relationship Id="rId7" Type="http://schemas.openxmlformats.org/officeDocument/2006/relationships/slide" Target="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16.ppt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52.bin"/><Relationship Id="rId7" Type="http://schemas.openxmlformats.org/officeDocument/2006/relationships/slide" Target="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17.ppt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53.bin"/><Relationship Id="rId7" Type="http://schemas.openxmlformats.org/officeDocument/2006/relationships/slide" Target="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18.ppt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4.bin"/><Relationship Id="rId7" Type="http://schemas.openxmlformats.org/officeDocument/2006/relationships/slide" Target="slide18.xml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31.wmf"/><Relationship Id="rId4" Type="http://schemas.openxmlformats.org/officeDocument/2006/relationships/package" Target="../embeddings/____________Microsoft_PowerPoint19.pptx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slide" Target="slide1.xml"/><Relationship Id="rId5" Type="http://schemas.openxmlformats.org/officeDocument/2006/relationships/image" Target="../media/image2.emf"/><Relationship Id="rId10" Type="http://schemas.openxmlformats.org/officeDocument/2006/relationships/image" Target="../media/image7.wmf"/><Relationship Id="rId4" Type="http://schemas.openxmlformats.org/officeDocument/2006/relationships/package" Target="../embeddings/____________Microsoft_PowerPoint2.pptx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35.wmf"/><Relationship Id="rId3" Type="http://schemas.openxmlformats.org/officeDocument/2006/relationships/oleObject" Target="../embeddings/oleObject60.bin"/><Relationship Id="rId7" Type="http://schemas.openxmlformats.org/officeDocument/2006/relationships/slide" Target="slide19.xml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32.wmf"/><Relationship Id="rId4" Type="http://schemas.openxmlformats.org/officeDocument/2006/relationships/package" Target="../embeddings/____________Microsoft_PowerPoint20.pptx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68.bin"/><Relationship Id="rId7" Type="http://schemas.openxmlformats.org/officeDocument/2006/relationships/slide" Target="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21.ppt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69.bin"/><Relationship Id="rId7" Type="http://schemas.openxmlformats.org/officeDocument/2006/relationships/slide" Target="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.emf"/><Relationship Id="rId10" Type="http://schemas.openxmlformats.org/officeDocument/2006/relationships/image" Target="../media/image36.wmf"/><Relationship Id="rId4" Type="http://schemas.openxmlformats.org/officeDocument/2006/relationships/package" Target="../embeddings/____________Microsoft_PowerPoint22.pptx"/><Relationship Id="rId9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71.bin"/><Relationship Id="rId7" Type="http://schemas.openxmlformats.org/officeDocument/2006/relationships/slide" Target="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0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23.pptx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72.bin"/><Relationship Id="rId7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0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24.pptx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73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slide" Target="slide24.xml"/><Relationship Id="rId5" Type="http://schemas.openxmlformats.org/officeDocument/2006/relationships/image" Target="../media/image2.emf"/><Relationship Id="rId10" Type="http://schemas.openxmlformats.org/officeDocument/2006/relationships/image" Target="../media/image39.jpeg"/><Relationship Id="rId4" Type="http://schemas.openxmlformats.org/officeDocument/2006/relationships/package" Target="../embeddings/____________Microsoft_PowerPoint25.pptx"/><Relationship Id="rId9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image" Target="../media/image5.gif"/><Relationship Id="rId5" Type="http://schemas.openxmlformats.org/officeDocument/2006/relationships/image" Target="../media/image2.emf"/><Relationship Id="rId10" Type="http://schemas.openxmlformats.org/officeDocument/2006/relationships/image" Target="../media/image7.wmf"/><Relationship Id="rId4" Type="http://schemas.openxmlformats.org/officeDocument/2006/relationships/package" Target="../embeddings/____________Microsoft_PowerPoint3.pptx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4.ppt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9.bin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9.wmf"/><Relationship Id="rId4" Type="http://schemas.openxmlformats.org/officeDocument/2006/relationships/package" Target="../embeddings/____________Microsoft_PowerPoint5.pptx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1.bin"/><Relationship Id="rId7" Type="http://schemas.openxmlformats.org/officeDocument/2006/relationships/slide" Target="slide5.xml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.emf"/><Relationship Id="rId10" Type="http://schemas.openxmlformats.org/officeDocument/2006/relationships/image" Target="../media/image10.wmf"/><Relationship Id="rId4" Type="http://schemas.openxmlformats.org/officeDocument/2006/relationships/package" Target="../embeddings/____________Microsoft_PowerPoint6.pptx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4.bin"/><Relationship Id="rId7" Type="http://schemas.openxmlformats.org/officeDocument/2006/relationships/slide" Target="slide6.xml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.emf"/><Relationship Id="rId10" Type="http://schemas.openxmlformats.org/officeDocument/2006/relationships/image" Target="../media/image10.wmf"/><Relationship Id="rId4" Type="http://schemas.openxmlformats.org/officeDocument/2006/relationships/package" Target="../embeddings/____________Microsoft_PowerPoint7.pptx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8.bin"/><Relationship Id="rId7" Type="http://schemas.openxmlformats.org/officeDocument/2006/relationships/slide" Target="slide7.xml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0.wmf"/><Relationship Id="rId4" Type="http://schemas.openxmlformats.org/officeDocument/2006/relationships/package" Target="../embeddings/____________Microsoft_PowerPoint8.pptx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23.bin"/><Relationship Id="rId7" Type="http://schemas.openxmlformats.org/officeDocument/2006/relationships/slide" Target="slide8.xml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0.wmf"/><Relationship Id="rId4" Type="http://schemas.openxmlformats.org/officeDocument/2006/relationships/package" Target="../embeddings/____________Microsoft_PowerPoint9.pptx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резентация" r:id="rId5" imgW="4570330" imgH="3427599" progId="PowerPoint.Show.12">
                  <p:embed/>
                </p:oleObj>
              </mc:Choice>
              <mc:Fallback>
                <p:oleObj name="Презентация" r:id="rId5" imgW="4570330" imgH="3427599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5214974" cy="214314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Урок  25</a:t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002060"/>
                </a:solidFill>
              </a:rPr>
              <a:t>06.11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00438"/>
            <a:ext cx="7272366" cy="1285884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r>
              <a:rPr lang="ru-RU" sz="72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Мир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чисел</a:t>
            </a:r>
            <a:endParaRPr lang="ru-RU" sz="72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714356"/>
            <a:ext cx="30603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Японская музыка  -  Стороны света релаксация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Рисунок 6" descr="http://festival.1september.ru/articles/515955/img1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4929198"/>
            <a:ext cx="7377145" cy="162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72000" y="3786190"/>
          <a:ext cx="2921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6190"/>
                        <a:ext cx="2921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143636" y="3286124"/>
          <a:ext cx="7477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Формула" r:id="rId11" imgW="228600" imgH="177480" progId="Equation.3">
                  <p:embed/>
                </p:oleObj>
              </mc:Choice>
              <mc:Fallback>
                <p:oleObj name="Формула" r:id="rId11" imgW="2286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286124"/>
                        <a:ext cx="7477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765425" y="4572000"/>
          <a:ext cx="7905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Формула" r:id="rId13" imgW="241200" imgH="393480" progId="Equation.3">
                  <p:embed/>
                </p:oleObj>
              </mc:Choice>
              <mc:Fallback>
                <p:oleObj name="Формула" r:id="rId13" imgW="241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572000"/>
                        <a:ext cx="7905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4357686" y="4929198"/>
          <a:ext cx="50006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Формула" r:id="rId15" imgW="152280" imgH="393480" progId="Equation.3">
                  <p:embed/>
                </p:oleObj>
              </mc:Choice>
              <mc:Fallback>
                <p:oleObj name="Формула" r:id="rId15" imgW="152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4929198"/>
                        <a:ext cx="500062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3"/>
          <p:cNvGraphicFramePr>
            <a:graphicFrameLocks noChangeAspect="1"/>
          </p:cNvGraphicFramePr>
          <p:nvPr/>
        </p:nvGraphicFramePr>
        <p:xfrm>
          <a:off x="5334000" y="3479800"/>
          <a:ext cx="6254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Формула" r:id="rId17" imgW="190440" imgH="177480" progId="Equation.3">
                  <p:embed/>
                </p:oleObj>
              </mc:Choice>
              <mc:Fallback>
                <p:oleObj name="Формула" r:id="rId17" imgW="1904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9800"/>
                        <a:ext cx="6254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3"/>
          <p:cNvGraphicFramePr>
            <a:graphicFrameLocks noChangeAspect="1"/>
          </p:cNvGraphicFramePr>
          <p:nvPr/>
        </p:nvGraphicFramePr>
        <p:xfrm>
          <a:off x="4000496" y="3000372"/>
          <a:ext cx="4159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Формула" r:id="rId19" imgW="126720" imgH="177480" progId="Equation.3">
                  <p:embed/>
                </p:oleObj>
              </mc:Choice>
              <mc:Fallback>
                <p:oleObj name="Формула" r:id="rId19" imgW="12672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000372"/>
                        <a:ext cx="4159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428604"/>
            <a:ext cx="7000924" cy="56436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Внесите в круги Эйлера, если это возможно, числа: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/>
              <a:t>-56</a:t>
            </a:r>
            <a:r>
              <a:rPr lang="ru-RU" sz="4000" b="1" dirty="0" smtClean="0"/>
              <a:t>;</a:t>
            </a:r>
            <a:r>
              <a:rPr lang="ru-RU" sz="4000" b="1" dirty="0" smtClean="0">
                <a:solidFill>
                  <a:srgbClr val="7030A0"/>
                </a:solidFill>
              </a:rPr>
              <a:t>          </a:t>
            </a:r>
            <a:r>
              <a:rPr lang="ru-RU" sz="4000" b="1" dirty="0" smtClean="0"/>
              <a:t>;</a:t>
            </a:r>
            <a:r>
              <a:rPr lang="ru-RU" sz="4000" b="1" dirty="0" smtClean="0">
                <a:solidFill>
                  <a:srgbClr val="7030A0"/>
                </a:solidFill>
              </a:rPr>
              <a:t>      </a:t>
            </a:r>
            <a:r>
              <a:rPr lang="ru-RU" sz="4000" b="1" dirty="0" smtClean="0"/>
              <a:t>;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 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/>
              <a:t> ;  </a:t>
            </a:r>
            <a:r>
              <a:rPr lang="ru-RU" sz="4000" dirty="0" smtClean="0"/>
              <a:t>12</a:t>
            </a:r>
            <a:r>
              <a:rPr lang="ru-RU" sz="4000" b="1" dirty="0" smtClean="0"/>
              <a:t> ;        ;</a:t>
            </a:r>
            <a:endParaRPr lang="ru-RU" sz="4000" b="1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857356" y="5105400"/>
            <a:ext cx="6400800" cy="1752600"/>
          </a:xfrm>
        </p:spPr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137031" y="3143248"/>
          <a:ext cx="12922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Формула" r:id="rId7" imgW="393480" imgH="228600" progId="Equation.3">
                  <p:embed/>
                </p:oleObj>
              </mc:Choice>
              <mc:Fallback>
                <p:oleObj name="Формула" r:id="rId7" imgW="393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31" y="3143248"/>
                        <a:ext cx="129222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715008" y="3000372"/>
          <a:ext cx="75088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Формула" r:id="rId9" imgW="228600" imgH="393480" progId="Equation.3">
                  <p:embed/>
                </p:oleObj>
              </mc:Choice>
              <mc:Fallback>
                <p:oleObj name="Формула" r:id="rId9" imgW="2286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3000372"/>
                        <a:ext cx="750888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143240" y="4616461"/>
          <a:ext cx="457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Формула" r:id="rId11" imgW="139680" imgH="139680" progId="Equation.3">
                  <p:embed/>
                </p:oleObj>
              </mc:Choice>
              <mc:Fallback>
                <p:oleObj name="Формула" r:id="rId11" imgW="1396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616461"/>
                        <a:ext cx="4572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 descr="http://festival.1september.ru/articles/515955/img1.gif">
            <a:hlinkClick r:id="rId13" action="ppaction://hlinksldjump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6215082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000628" y="4398975"/>
          <a:ext cx="10001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Формула" r:id="rId15" imgW="304560" imgH="228600" progId="Equation.3">
                  <p:embed/>
                </p:oleObj>
              </mc:Choice>
              <mc:Fallback>
                <p:oleObj name="Формула" r:id="rId15" imgW="3045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4398975"/>
                        <a:ext cx="100012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357950" y="4143380"/>
          <a:ext cx="4587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Формула" r:id="rId17" imgW="139680" imgH="393480" progId="Equation.3">
                  <p:embed/>
                </p:oleObj>
              </mc:Choice>
              <mc:Fallback>
                <p:oleObj name="Формула" r:id="rId17" imgW="1396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4143380"/>
                        <a:ext cx="458787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43042" y="2428868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86116" y="3143248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3438" y="378619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" action="ppaction://noaction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Проверьте себя!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5072066" y="3857628"/>
          <a:ext cx="5826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Формула" r:id="rId8" imgW="177480" imgH="164880" progId="Equation.3">
                  <p:embed/>
                </p:oleObj>
              </mc:Choice>
              <mc:Fallback>
                <p:oleObj name="Формула" r:id="rId8" imgW="1774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3857628"/>
                        <a:ext cx="58261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215074" y="4143380"/>
          <a:ext cx="10001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Формула" r:id="rId10" imgW="304560" imgH="177480" progId="Equation.3">
                  <p:embed/>
                </p:oleObj>
              </mc:Choice>
              <mc:Fallback>
                <p:oleObj name="Формула" r:id="rId10" imgW="3045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4143380"/>
                        <a:ext cx="10001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857488" y="4857760"/>
          <a:ext cx="749300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Формула" r:id="rId12" imgW="228600" imgH="393480" progId="Equation.3">
                  <p:embed/>
                </p:oleObj>
              </mc:Choice>
              <mc:Fallback>
                <p:oleObj name="Формула" r:id="rId12" imgW="2286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4857760"/>
                        <a:ext cx="749300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928794" y="3500438"/>
          <a:ext cx="457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Формула" r:id="rId14" imgW="139680" imgH="393480" progId="Equation.3">
                  <p:embed/>
                </p:oleObj>
              </mc:Choice>
              <mc:Fallback>
                <p:oleObj name="Формула" r:id="rId14" imgW="1396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500438"/>
                        <a:ext cx="4572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714356"/>
            <a:ext cx="6072230" cy="842016"/>
          </a:xfrm>
          <a:prstGeom prst="rect">
            <a:avLst/>
          </a:prstGeom>
          <a:noFill/>
        </p:spPr>
      </p:pic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5" y="1500174"/>
            <a:ext cx="5677299" cy="763698"/>
          </a:xfrm>
          <a:prstGeom prst="rect">
            <a:avLst/>
          </a:prstGeom>
          <a:noFill/>
        </p:spPr>
      </p:pic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896" y="2143116"/>
            <a:ext cx="7540508" cy="857255"/>
          </a:xfrm>
          <a:prstGeom prst="rect">
            <a:avLst/>
          </a:prstGeom>
          <a:noFill/>
        </p:spPr>
      </p:pic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358114" cy="25717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</a:rPr>
              <a:t>Множество иррациональных чисел обозначается буквой</a:t>
            </a:r>
            <a:r>
              <a:rPr lang="ru-RU" sz="7200" b="1" dirty="0" smtClean="0">
                <a:solidFill>
                  <a:srgbClr val="FF0066"/>
                </a:solidFill>
              </a:rPr>
              <a:t>  </a:t>
            </a:r>
            <a:r>
              <a:rPr lang="en-US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Times New Roman"/>
                <a:cs typeface="Times New Roman"/>
              </a:rPr>
              <a:t>J</a:t>
            </a:r>
            <a:r>
              <a:rPr lang="ru-RU" sz="7200" b="1" dirty="0" smtClean="0">
                <a:solidFill>
                  <a:srgbClr val="FF0066"/>
                </a:solidFill>
              </a:rPr>
              <a:t> </a:t>
            </a:r>
            <a:endParaRPr lang="ru-RU" sz="7200" b="1" dirty="0">
              <a:solidFill>
                <a:srgbClr val="FF0066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85728"/>
            <a:ext cx="12432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15082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5786" y="3214686"/>
            <a:ext cx="821537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Множество действительных чисел обозначается буквой</a:t>
            </a:r>
            <a:r>
              <a:rPr lang="ru-RU" sz="4800" b="1" dirty="0" smtClean="0">
                <a:solidFill>
                  <a:srgbClr val="003BB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3BB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358114" cy="25717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</a:rPr>
              <a:t>Как можно понять запись?</a:t>
            </a:r>
            <a:endParaRPr lang="ru-RU" sz="4800" b="1" dirty="0">
              <a:solidFill>
                <a:srgbClr val="FF0066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100389" cy="8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15082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9600" dirty="0" smtClean="0">
                <a:latin typeface="+mj-lt"/>
                <a:ea typeface="+mj-ea"/>
                <a:cs typeface="+mj-cs"/>
              </a:rPr>
              <a:t>Q     </a:t>
            </a:r>
            <a:r>
              <a:rPr lang="en-US" sz="9600" dirty="0" smtClean="0">
                <a:latin typeface="Times New Roman"/>
                <a:cs typeface="Times New Roman"/>
              </a:rPr>
              <a:t>J =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 R</a:t>
            </a:r>
            <a:r>
              <a:rPr kumimoji="0" lang="ru-RU" sz="9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571868" y="3857628"/>
          <a:ext cx="1177197" cy="111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9" imgW="164880" imgH="126720" progId="Equation.3">
                  <p:embed/>
                </p:oleObj>
              </mc:Choice>
              <mc:Fallback>
                <p:oleObj name="Формула" r:id="rId9" imgW="16488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3857628"/>
                        <a:ext cx="1177197" cy="1114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358114" cy="38576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3BB0"/>
                </a:solidFill>
              </a:rPr>
              <a:t>Откройте учебник на </a:t>
            </a:r>
            <a:r>
              <a:rPr lang="ru-RU" sz="4800" b="1" dirty="0" smtClean="0">
                <a:solidFill>
                  <a:srgbClr val="FF0066"/>
                </a:solidFill>
              </a:rPr>
              <a:t>странице</a:t>
            </a:r>
            <a:r>
              <a:rPr lang="ru-RU" sz="4800" b="1" dirty="0" smtClean="0">
                <a:solidFill>
                  <a:srgbClr val="003BB0"/>
                </a:solidFill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</a:rPr>
              <a:t>70</a:t>
            </a:r>
            <a:r>
              <a:rPr lang="ru-RU" sz="4800" b="1" dirty="0" smtClean="0">
                <a:solidFill>
                  <a:srgbClr val="003BB0"/>
                </a:solidFill>
              </a:rPr>
              <a:t> </a:t>
            </a:r>
            <a:br>
              <a:rPr lang="ru-RU" sz="4800" b="1" dirty="0" smtClean="0">
                <a:solidFill>
                  <a:srgbClr val="003BB0"/>
                </a:solidFill>
              </a:rPr>
            </a:br>
            <a:r>
              <a:rPr lang="ru-RU" sz="4800" b="1" dirty="0" smtClean="0">
                <a:solidFill>
                  <a:srgbClr val="003BB0"/>
                </a:solidFill>
              </a:rPr>
              <a:t>и ознакомьтесь с выводом, предложенным в нем</a:t>
            </a:r>
            <a:endParaRPr lang="ru-RU" sz="4800" b="1" dirty="0">
              <a:solidFill>
                <a:srgbClr val="003BB0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285728"/>
            <a:ext cx="600323" cy="44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15082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4286256"/>
            <a:ext cx="735811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Выпишите из учебника вывод в тетрадь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358114" cy="714380"/>
          </a:xfrm>
        </p:spPr>
        <p:txBody>
          <a:bodyPr>
            <a:noAutofit/>
          </a:bodyPr>
          <a:lstStyle/>
          <a:p>
            <a:r>
              <a:rPr lang="ru-RU" sz="4800" dirty="0" smtClean="0"/>
              <a:t>Вывод:</a:t>
            </a:r>
            <a:endParaRPr lang="ru-RU" sz="4800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85728"/>
            <a:ext cx="1100389" cy="8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15082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1214422"/>
            <a:ext cx="7358114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Множество действительных чисел состоит из рациональных и иррациональных чисел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85852" y="3500438"/>
            <a:ext cx="7358114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Бесконечные непериодические десятичные дроби называются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иррациональными числами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1429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29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358114" cy="121444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Комментарий к </a:t>
            </a:r>
            <a:br>
              <a:rPr lang="ru-RU" sz="2800" b="1" i="1" dirty="0" smtClean="0"/>
            </a:br>
            <a:r>
              <a:rPr lang="ru-RU" sz="2800" b="1" i="1" dirty="0" smtClean="0"/>
              <a:t>самоподготовке:</a:t>
            </a:r>
            <a:endParaRPr lang="ru-RU" sz="2800" b="1" i="1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7558" y="500042"/>
            <a:ext cx="8607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449679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1285860"/>
            <a:ext cx="7358114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 276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привести пример рационального и иррационального чисел,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№ 278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выбрать среди предложенных чисел рациональные и иррациональные числа,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№ 279 </a:t>
            </a:r>
            <a:r>
              <a:rPr lang="ru-RU" sz="2400" b="1" dirty="0" smtClean="0">
                <a:solidFill>
                  <a:srgbClr val="003BB0"/>
                </a:solidFill>
                <a:latin typeface="+mj-lt"/>
                <a:ea typeface="+mj-ea"/>
                <a:cs typeface="+mj-cs"/>
              </a:rPr>
              <a:t>– разобраться, верны ли предложенные утверждения о принадлежности чисел,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1538" y="4214818"/>
            <a:ext cx="785818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«4»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№ 287 </a:t>
            </a:r>
            <a:r>
              <a:rPr lang="ru-RU" sz="2400" b="1" dirty="0" smtClean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–  найти целые числа, расположенные между двумя действительными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57290" y="5286388"/>
            <a:ext cx="735811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«5» - разобраться с вариантом вывода множества действительных чисел, который предложен в учебнике</a:t>
            </a:r>
          </a:p>
          <a:p>
            <a:pPr lvl="0" algn="ctr">
              <a:spcBef>
                <a:spcPct val="0"/>
              </a:spcBef>
            </a:pPr>
            <a:endParaRPr kumimoji="0" lang="ru-RU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358114" cy="78581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Как записать принадлежность числа множеству чисел?</a:t>
            </a:r>
            <a:endParaRPr lang="ru-RU" sz="2800" b="1" i="1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214290"/>
            <a:ext cx="5738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35365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57290" y="5286388"/>
            <a:ext cx="735811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1320872"/>
            <a:ext cx="7358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003BB0"/>
                </a:solidFill>
              </a:rPr>
              <a:t>- 14,157690…      </a:t>
            </a:r>
            <a:r>
              <a:rPr lang="en-US" sz="6600" b="1" dirty="0" smtClean="0">
                <a:solidFill>
                  <a:srgbClr val="003BB0"/>
                </a:solidFill>
              </a:rPr>
              <a:t>R</a:t>
            </a:r>
            <a:r>
              <a:rPr lang="ru-RU" sz="5400" b="1" dirty="0" smtClean="0">
                <a:solidFill>
                  <a:srgbClr val="003BB0"/>
                </a:solidFill>
              </a:rPr>
              <a:t> </a:t>
            </a:r>
            <a:endParaRPr lang="ru-RU" sz="5400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143636" y="1571612"/>
          <a:ext cx="52455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Формула" r:id="rId9" imgW="126720" imgH="126720" progId="Equation.3">
                  <p:embed/>
                </p:oleObj>
              </mc:Choice>
              <mc:Fallback>
                <p:oleObj name="Формула" r:id="rId9" imgW="126720" imgH="126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71612"/>
                        <a:ext cx="52455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28728" y="2829823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 15       </a:t>
            </a:r>
            <a:r>
              <a:rPr lang="en-US" sz="6600" b="1" dirty="0" smtClean="0">
                <a:solidFill>
                  <a:srgbClr val="FF0066"/>
                </a:solidFill>
              </a:rPr>
              <a:t>N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 </a:t>
            </a:r>
            <a:endParaRPr lang="ru-RU" dirty="0">
              <a:solidFill>
                <a:srgbClr val="FF0066"/>
              </a:solidFill>
            </a:endParaRP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857488" y="3071810"/>
          <a:ext cx="523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Формула" r:id="rId11" imgW="126720" imgH="126720" progId="Equation.3">
                  <p:embed/>
                </p:oleObj>
              </mc:Choice>
              <mc:Fallback>
                <p:oleObj name="Формула" r:id="rId11" imgW="126720" imgH="126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071810"/>
                        <a:ext cx="523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858148" y="2213141"/>
            <a:ext cx="1571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3BB0"/>
                </a:solidFill>
              </a:rPr>
              <a:t>    </a:t>
            </a:r>
            <a:r>
              <a:rPr lang="en-US" sz="7200" dirty="0" smtClean="0"/>
              <a:t>Q</a:t>
            </a:r>
            <a:r>
              <a:rPr lang="ru-RU" sz="5400" b="1" dirty="0" smtClean="0">
                <a:solidFill>
                  <a:srgbClr val="003BB0"/>
                </a:solidFill>
              </a:rPr>
              <a:t> </a:t>
            </a:r>
            <a:endParaRPr lang="ru-RU" sz="5400" dirty="0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214942" y="2936885"/>
          <a:ext cx="172878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Формула" r:id="rId13" imgW="419040" imgH="393480" progId="Equation.3">
                  <p:embed/>
                </p:oleObj>
              </mc:Choice>
              <mc:Fallback>
                <p:oleObj name="Формула" r:id="rId13" imgW="4190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936885"/>
                        <a:ext cx="1728788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7334273" y="3571880"/>
          <a:ext cx="523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Формула" r:id="rId15" imgW="126720" imgH="126720" progId="Equation.3">
                  <p:embed/>
                </p:oleObj>
              </mc:Choice>
              <mc:Fallback>
                <p:oleObj name="Формула" r:id="rId15" imgW="126720" imgH="126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73" y="3571880"/>
                        <a:ext cx="523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357290" y="4106954"/>
            <a:ext cx="30315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3BB0"/>
                </a:solidFill>
              </a:rPr>
              <a:t>- </a:t>
            </a:r>
            <a:r>
              <a:rPr lang="ru-RU" sz="5400" b="1" dirty="0" smtClean="0">
                <a:solidFill>
                  <a:srgbClr val="003BB0"/>
                </a:solidFill>
              </a:rPr>
              <a:t>29      </a:t>
            </a:r>
            <a:r>
              <a:rPr lang="en-US" sz="6600" b="1" dirty="0" smtClean="0">
                <a:solidFill>
                  <a:srgbClr val="003BB0"/>
                </a:solidFill>
              </a:rPr>
              <a:t>Z</a:t>
            </a:r>
            <a:endParaRPr lang="ru-RU" sz="6600" dirty="0">
              <a:solidFill>
                <a:srgbClr val="003BB0"/>
              </a:solidFill>
            </a:endParaRPr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928926" y="4357694"/>
          <a:ext cx="523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Формула" r:id="rId16" imgW="126720" imgH="126720" progId="Equation.3">
                  <p:embed/>
                </p:oleObj>
              </mc:Choice>
              <mc:Fallback>
                <p:oleObj name="Формула" r:id="rId16" imgW="126720" imgH="1267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4357694"/>
                        <a:ext cx="523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285776"/>
          <a:ext cx="9429984" cy="714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76"/>
                        <a:ext cx="9429984" cy="7143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5643602" cy="21431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rgbClr val="FF99CC"/>
                  </a:solidFill>
                </a:ln>
                <a:solidFill>
                  <a:srgbClr val="0070C0"/>
                </a:solidFill>
              </a:rPr>
              <a:t>«Среди чисел существует такое совершенство и согласие, что нам надо размышлять дни и ночи над их удивительной закономерностью»  </a:t>
            </a:r>
            <a:r>
              <a:rPr lang="ru-RU" sz="1600" b="1" dirty="0" smtClean="0">
                <a:ln>
                  <a:solidFill>
                    <a:srgbClr val="FF99CC"/>
                  </a:solidFill>
                </a:ln>
                <a:solidFill>
                  <a:srgbClr val="FF0000"/>
                </a:solidFill>
              </a:rPr>
              <a:t>Стивен</a:t>
            </a:r>
            <a:endParaRPr lang="ru-RU" sz="1600" b="1" dirty="0">
              <a:ln>
                <a:solidFill>
                  <a:srgbClr val="FF99CC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7272366" cy="1285884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Мир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чисел</a:t>
            </a:r>
            <a:endParaRPr lang="ru-RU" sz="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04234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072462" y="4071942"/>
            <a:ext cx="771540" cy="70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43108" y="5214950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-256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71568" y="4214818"/>
            <a:ext cx="771540" cy="70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857488" y="2500306"/>
            <a:ext cx="771540" cy="70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358082" y="3071810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429256" y="4429132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0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643834" y="5143512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-2,5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85852" y="3000372"/>
            <a:ext cx="1571636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0,3333…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6334125" y="2000250"/>
          <a:ext cx="8334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7" imgW="253800" imgH="393480" progId="Equation.3">
                  <p:embed/>
                </p:oleObj>
              </mc:Choice>
              <mc:Fallback>
                <p:oleObj name="Формула" r:id="rId7" imgW="2538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000250"/>
                        <a:ext cx="833438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одзаголовок 2"/>
          <p:cNvSpPr txBox="1">
            <a:spLocks/>
          </p:cNvSpPr>
          <p:nvPr/>
        </p:nvSpPr>
        <p:spPr>
          <a:xfrm>
            <a:off x="6215074" y="5072074"/>
            <a:ext cx="107157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214810" y="2357430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-50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140200" y="4572008"/>
          <a:ext cx="79216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9" imgW="241200" imgH="393480" progId="Equation.3">
                  <p:embed/>
                </p:oleObj>
              </mc:Choice>
              <mc:Fallback>
                <p:oleObj name="Формула" r:id="rId9" imgW="241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572008"/>
                        <a:ext cx="792163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Рисунок 24" descr="http://festival.1september.ru/articles/515955/img1.gif">
            <a:hlinkClick r:id="rId11" action="ppaction://hlinksldjump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2977" y="5929331"/>
            <a:ext cx="80010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4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358114" cy="78581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Проверьте себя!</a:t>
            </a:r>
            <a:endParaRPr lang="ru-RU" sz="2800" b="1" i="1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7558" y="500042"/>
            <a:ext cx="8607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35365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57290" y="5286388"/>
            <a:ext cx="735811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857232"/>
            <a:ext cx="6104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003BB0"/>
                </a:solidFill>
              </a:rPr>
              <a:t>- 14,1(56)      </a:t>
            </a:r>
            <a:r>
              <a:rPr lang="en-US" sz="6600" b="1" dirty="0" smtClean="0">
                <a:solidFill>
                  <a:srgbClr val="003BB0"/>
                </a:solidFill>
              </a:rPr>
              <a:t>Q</a:t>
            </a:r>
            <a:r>
              <a:rPr lang="ru-RU" sz="5400" b="1" dirty="0" smtClean="0">
                <a:solidFill>
                  <a:srgbClr val="003BB0"/>
                </a:solidFill>
              </a:rPr>
              <a:t> </a:t>
            </a:r>
            <a:endParaRPr lang="ru-RU" sz="5400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857752" y="1142984"/>
          <a:ext cx="52455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Формула" r:id="rId9" imgW="126720" imgH="126720" progId="Equation.3">
                  <p:embed/>
                </p:oleObj>
              </mc:Choice>
              <mc:Fallback>
                <p:oleObj name="Формула" r:id="rId9" imgW="12672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142984"/>
                        <a:ext cx="52455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71604" y="1857364"/>
            <a:ext cx="2557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smtClean="0">
                <a:solidFill>
                  <a:srgbClr val="FF0066"/>
                </a:solidFill>
              </a:rPr>
              <a:t>2</a:t>
            </a:r>
            <a:r>
              <a:rPr lang="ru-RU" sz="5400" b="1" dirty="0" smtClean="0">
                <a:solidFill>
                  <a:srgbClr val="FF0066"/>
                </a:solidFill>
              </a:rPr>
              <a:t>      </a:t>
            </a:r>
            <a:r>
              <a:rPr lang="en-US" sz="6600" b="1" dirty="0" smtClean="0">
                <a:solidFill>
                  <a:srgbClr val="FF0066"/>
                </a:solidFill>
              </a:rPr>
              <a:t>N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 </a:t>
            </a:r>
            <a:endParaRPr lang="ru-RU" dirty="0">
              <a:solidFill>
                <a:srgbClr val="FF0066"/>
              </a:solidFill>
            </a:endParaRP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571736" y="2143116"/>
          <a:ext cx="523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Формула" r:id="rId11" imgW="126720" imgH="126720" progId="Equation.3">
                  <p:embed/>
                </p:oleObj>
              </mc:Choice>
              <mc:Fallback>
                <p:oleObj name="Формула" r:id="rId11" imgW="126720" imgH="126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143116"/>
                        <a:ext cx="523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858148" y="1214422"/>
            <a:ext cx="15716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3BB0"/>
                </a:solidFill>
              </a:rPr>
              <a:t>    </a:t>
            </a:r>
            <a:r>
              <a:rPr lang="en-US" sz="7200" dirty="0" smtClean="0"/>
              <a:t>Q</a:t>
            </a:r>
            <a:r>
              <a:rPr lang="ru-RU" sz="5400" b="1" dirty="0" smtClean="0">
                <a:solidFill>
                  <a:srgbClr val="003BB0"/>
                </a:solidFill>
              </a:rPr>
              <a:t> </a:t>
            </a:r>
            <a:endParaRPr lang="ru-RU" sz="5400" dirty="0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305568" y="1857364"/>
          <a:ext cx="838200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Формула" r:id="rId12" imgW="203040" imgH="393480" progId="Equation.3">
                  <p:embed/>
                </p:oleObj>
              </mc:Choice>
              <mc:Fallback>
                <p:oleObj name="Формула" r:id="rId12" imgW="2030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68" y="1857364"/>
                        <a:ext cx="838200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7334273" y="2500306"/>
          <a:ext cx="523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Формула" r:id="rId14" imgW="126720" imgH="126720" progId="Equation.3">
                  <p:embed/>
                </p:oleObj>
              </mc:Choice>
              <mc:Fallback>
                <p:oleObj name="Формула" r:id="rId14" imgW="126720" imgH="126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73" y="2500306"/>
                        <a:ext cx="523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357290" y="2928934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3BB0"/>
                </a:solidFill>
              </a:rPr>
              <a:t>- 24</a:t>
            </a:r>
            <a:r>
              <a:rPr lang="ru-RU" sz="5400" b="1" dirty="0" smtClean="0">
                <a:solidFill>
                  <a:srgbClr val="003BB0"/>
                </a:solidFill>
              </a:rPr>
              <a:t>     </a:t>
            </a:r>
            <a:r>
              <a:rPr lang="en-US" sz="5400" b="1" dirty="0" smtClean="0">
                <a:solidFill>
                  <a:srgbClr val="003BB0"/>
                </a:solidFill>
              </a:rPr>
              <a:t>Z</a:t>
            </a:r>
            <a:r>
              <a:rPr lang="ru-RU" sz="5400" b="1" dirty="0" smtClean="0">
                <a:solidFill>
                  <a:srgbClr val="003BB0"/>
                </a:solidFill>
              </a:rPr>
              <a:t> </a:t>
            </a:r>
            <a:endParaRPr lang="ru-RU" sz="6600" dirty="0">
              <a:solidFill>
                <a:srgbClr val="003BB0"/>
              </a:solidFill>
            </a:endParaRPr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928926" y="3214690"/>
          <a:ext cx="523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Формула" r:id="rId15" imgW="126720" imgH="126720" progId="Equation.3">
                  <p:embed/>
                </p:oleObj>
              </mc:Choice>
              <mc:Fallback>
                <p:oleObj name="Формула" r:id="rId15" imgW="126720" imgH="126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214690"/>
                        <a:ext cx="523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071538" y="3929066"/>
            <a:ext cx="55050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smtClean="0">
                <a:solidFill>
                  <a:srgbClr val="FF0066"/>
                </a:solidFill>
              </a:rPr>
              <a:t>4</a:t>
            </a:r>
            <a:r>
              <a:rPr lang="ru-RU" sz="5400" b="1" dirty="0" smtClean="0">
                <a:solidFill>
                  <a:srgbClr val="FF0066"/>
                </a:solidFill>
              </a:rPr>
              <a:t>,</a:t>
            </a:r>
            <a:r>
              <a:rPr lang="en-US" sz="5400" b="1" dirty="0" smtClean="0">
                <a:solidFill>
                  <a:srgbClr val="FF0066"/>
                </a:solidFill>
              </a:rPr>
              <a:t>567823</a:t>
            </a:r>
            <a:r>
              <a:rPr lang="ru-RU" sz="5400" b="1" dirty="0" smtClean="0">
                <a:solidFill>
                  <a:srgbClr val="FF0066"/>
                </a:solidFill>
              </a:rPr>
              <a:t>…      </a:t>
            </a:r>
            <a:r>
              <a:rPr lang="en-US" sz="6600" b="1" dirty="0" smtClean="0">
                <a:solidFill>
                  <a:srgbClr val="FF0066"/>
                </a:solidFill>
              </a:rPr>
              <a:t>R</a:t>
            </a: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5072066" y="4214818"/>
          <a:ext cx="523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Формула" r:id="rId16" imgW="126720" imgH="126720" progId="Equation.3">
                  <p:embed/>
                </p:oleObj>
              </mc:Choice>
              <mc:Fallback>
                <p:oleObj name="Формула" r:id="rId16" imgW="126720" imgH="126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4214818"/>
                        <a:ext cx="5238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142976" y="5072074"/>
            <a:ext cx="5820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BB0"/>
                </a:solidFill>
              </a:rPr>
              <a:t> </a:t>
            </a:r>
            <a:r>
              <a:rPr lang="en-US" sz="5400" b="1" dirty="0" smtClean="0">
                <a:solidFill>
                  <a:srgbClr val="003BB0"/>
                </a:solidFill>
              </a:rPr>
              <a:t>-0</a:t>
            </a:r>
            <a:r>
              <a:rPr lang="ru-RU" sz="5400" b="1" dirty="0" smtClean="0">
                <a:solidFill>
                  <a:srgbClr val="003BB0"/>
                </a:solidFill>
              </a:rPr>
              <a:t>,</a:t>
            </a:r>
            <a:r>
              <a:rPr lang="en-US" sz="5400" b="1" dirty="0" smtClean="0">
                <a:solidFill>
                  <a:srgbClr val="003BB0"/>
                </a:solidFill>
              </a:rPr>
              <a:t>171717</a:t>
            </a:r>
            <a:r>
              <a:rPr lang="ru-RU" sz="5400" b="1" dirty="0" smtClean="0">
                <a:solidFill>
                  <a:srgbClr val="003BB0"/>
                </a:solidFill>
              </a:rPr>
              <a:t>…     </a:t>
            </a:r>
            <a:r>
              <a:rPr lang="en-US" sz="6600" b="1" dirty="0" smtClean="0">
                <a:solidFill>
                  <a:srgbClr val="003BB0"/>
                </a:solidFill>
              </a:rPr>
              <a:t>Q</a:t>
            </a:r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5143504" y="5357826"/>
          <a:ext cx="5238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Формула" r:id="rId17" imgW="126720" imgH="126720" progId="Equation.3">
                  <p:embed/>
                </p:oleObj>
              </mc:Choice>
              <mc:Fallback>
                <p:oleObj name="Формула" r:id="rId17" imgW="126720" imgH="126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5357826"/>
                        <a:ext cx="52387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24"/>
            <a:ext cx="7358114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BB0"/>
                </a:solidFill>
              </a:rPr>
              <a:t>Решите задачу:</a:t>
            </a:r>
            <a:endParaRPr lang="ru-RU" sz="3600" b="1" dirty="0">
              <a:solidFill>
                <a:srgbClr val="003BB0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285728"/>
            <a:ext cx="600323" cy="44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15082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857232"/>
            <a:ext cx="7786742" cy="5072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Суворовец Иван на военно-полевом занятии получил задание – участок земли</a:t>
            </a:r>
            <a:r>
              <a:rPr kumimoji="0" lang="ru-RU" sz="2800" b="1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форме квадрата со стороной 5 метров перегородить по диагонали проволокой, а суворовец Николай должен по диагонали перегородить участок земли в форме квадрата со стороной  10 метров. Смогут ли суворовцы выполнить поставленную перед ними задачу, если у каждого в распоряжении оказался моток проволоки  длиной 13 метров?</a:t>
            </a:r>
            <a:endParaRPr kumimoji="0" lang="ru-RU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928670"/>
            <a:ext cx="7358114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BB0"/>
                </a:solidFill>
              </a:rPr>
              <a:t>Сравним действительные числа!</a:t>
            </a:r>
            <a:endParaRPr lang="ru-RU" sz="3600" b="1" dirty="0">
              <a:solidFill>
                <a:srgbClr val="003BB0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85728"/>
            <a:ext cx="814637" cy="60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15082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8662" y="2000240"/>
            <a:ext cx="792961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7,0710678118654…     14,1421356237…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795" name="Object 11"/>
          <p:cNvGraphicFramePr>
            <a:graphicFrameLocks noChangeAspect="1"/>
          </p:cNvGraphicFramePr>
          <p:nvPr/>
        </p:nvGraphicFramePr>
        <p:xfrm>
          <a:off x="4451351" y="3625850"/>
          <a:ext cx="835029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9" imgW="114120" imgH="215640" progId="Equation.3">
                  <p:embed/>
                </p:oleObj>
              </mc:Choice>
              <mc:Fallback>
                <p:oleObj name="Формула" r:id="rId9" imgW="1141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1" y="3625850"/>
                        <a:ext cx="835029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500306"/>
            <a:ext cx="428628" cy="774828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3357562"/>
            <a:ext cx="792961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2, 65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2,654376…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857628"/>
            <a:ext cx="428628" cy="7748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358114" cy="78581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Проверьте себя!</a:t>
            </a:r>
            <a:endParaRPr lang="ru-RU" sz="2800" b="1" i="1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7558" y="500042"/>
            <a:ext cx="8607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35365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57290" y="5286388"/>
            <a:ext cx="735811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219786"/>
            <a:ext cx="61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2,(63)     2,6371… 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252888"/>
            <a:ext cx="571504" cy="103310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285852" y="264854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3BB0"/>
                </a:solidFill>
              </a:rPr>
              <a:t>1,5674…    3,76597… </a:t>
            </a:r>
            <a:endParaRPr lang="ru-RU" sz="5400" dirty="0">
              <a:solidFill>
                <a:srgbClr val="003BB0"/>
              </a:solidFill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681648"/>
            <a:ext cx="571504" cy="103310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57224" y="3964078"/>
            <a:ext cx="8286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</a:rPr>
              <a:t>-3,742309… </a:t>
            </a:r>
            <a:r>
              <a:rPr lang="ru-RU" sz="6600" dirty="0" smtClean="0"/>
              <a:t>&gt;</a:t>
            </a:r>
            <a:r>
              <a:rPr lang="ru-RU" sz="4800" b="1" dirty="0" smtClean="0">
                <a:solidFill>
                  <a:srgbClr val="FF0066"/>
                </a:solidFill>
              </a:rPr>
              <a:t>  -3,743556… </a:t>
            </a:r>
            <a:endParaRPr lang="ru-RU" sz="4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358114" cy="78581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Проверьте себя!</a:t>
            </a:r>
            <a:endParaRPr lang="ru-RU" sz="2800" b="1" i="1" dirty="0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7558" y="500042"/>
            <a:ext cx="8607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6235365"/>
            <a:ext cx="1519229" cy="40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57290" y="5286388"/>
            <a:ext cx="735811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219786"/>
            <a:ext cx="610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2,(63)     2,6371… 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252888"/>
            <a:ext cx="571504" cy="103310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285852" y="264854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3BB0"/>
                </a:solidFill>
              </a:rPr>
              <a:t>1,5674…    3,76597… </a:t>
            </a:r>
            <a:endParaRPr lang="ru-RU" sz="5400" dirty="0">
              <a:solidFill>
                <a:srgbClr val="003BB0"/>
              </a:solidFill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681648"/>
            <a:ext cx="571504" cy="103310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57224" y="3964078"/>
            <a:ext cx="8286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</a:rPr>
              <a:t>-3,742309… </a:t>
            </a:r>
            <a:r>
              <a:rPr lang="ru-RU" sz="6600" dirty="0" smtClean="0"/>
              <a:t>&gt;</a:t>
            </a:r>
            <a:r>
              <a:rPr lang="ru-RU" sz="4800" b="1" dirty="0" smtClean="0">
                <a:solidFill>
                  <a:srgbClr val="FF0066"/>
                </a:solidFill>
              </a:rPr>
              <a:t>  -3,743556… </a:t>
            </a:r>
            <a:endParaRPr lang="ru-RU" sz="4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714620"/>
            <a:ext cx="3786214" cy="1928826"/>
          </a:xfrm>
        </p:spPr>
        <p:txBody>
          <a:bodyPr>
            <a:noAutofit/>
          </a:bodyPr>
          <a:lstStyle/>
          <a:p>
            <a:endParaRPr lang="ru-RU" sz="2800" b="1" i="1" dirty="0"/>
          </a:p>
        </p:txBody>
      </p:sp>
      <p:pic>
        <p:nvPicPr>
          <p:cNvPr id="7" name="Рисунок 6" descr="http://festival.1september.ru/articles/515955/img1.gif">
            <a:hlinkClick r:id="rId6" action="ppaction://hlinksldjump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143380"/>
            <a:ext cx="8001056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2786058"/>
            <a:ext cx="7358114" cy="321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57290" y="5286388"/>
            <a:ext cx="735811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00042"/>
            <a:ext cx="8607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9" descr="1 рисунок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214290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428604"/>
            <a:ext cx="8607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01_rojizaVesel_simvo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929322" y="1214422"/>
            <a:ext cx="2457442" cy="24574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71538" y="1357298"/>
            <a:ext cx="4479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Код: 84716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5357826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Спасибо 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за работу!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285776"/>
          <a:ext cx="9429984" cy="714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76"/>
                        <a:ext cx="9429984" cy="7143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5643602" cy="2143140"/>
          </a:xfrm>
          <a:ln>
            <a:solidFill>
              <a:srgbClr val="FF99CC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rgbClr val="FF99CC"/>
                  </a:solidFill>
                </a:ln>
                <a:solidFill>
                  <a:srgbClr val="0070C0"/>
                </a:solidFill>
              </a:rPr>
              <a:t>«Среди чисел существует такое совершенство и согласие, что нам надо размышлять дни и ночи над их удивительной закономерностью»  </a:t>
            </a:r>
            <a:r>
              <a:rPr lang="ru-RU" sz="1600" b="1" dirty="0" smtClean="0">
                <a:ln>
                  <a:solidFill>
                    <a:srgbClr val="FF99CC"/>
                  </a:solidFill>
                </a:ln>
                <a:solidFill>
                  <a:srgbClr val="FF0000"/>
                </a:solidFill>
              </a:rPr>
              <a:t>Стивен</a:t>
            </a:r>
            <a:endParaRPr lang="ru-RU" sz="1600" b="1" dirty="0">
              <a:ln>
                <a:solidFill>
                  <a:srgbClr val="FF99CC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7272366" cy="1285884"/>
          </a:xfrm>
        </p:spPr>
        <p:txBody>
          <a:bodyPr>
            <a:normAutofit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Мир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чисел</a:t>
            </a:r>
            <a:endParaRPr lang="ru-RU" sz="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04234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072462" y="4071942"/>
            <a:ext cx="771540" cy="70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43108" y="5214950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-256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71568" y="4214818"/>
            <a:ext cx="771540" cy="70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857488" y="2500306"/>
            <a:ext cx="771540" cy="709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99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358082" y="3071810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429256" y="4429132"/>
            <a:ext cx="785818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0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643834" y="5143512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-2,5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285852" y="3000372"/>
            <a:ext cx="1571636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0,3333…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6334125" y="2000250"/>
          <a:ext cx="8334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Формула" r:id="rId7" imgW="253800" imgH="393480" progId="Equation.3">
                  <p:embed/>
                </p:oleObj>
              </mc:Choice>
              <mc:Fallback>
                <p:oleObj name="Формула" r:id="rId7" imgW="253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000250"/>
                        <a:ext cx="833438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одзаголовок 2"/>
          <p:cNvSpPr txBox="1">
            <a:spLocks/>
          </p:cNvSpPr>
          <p:nvPr/>
        </p:nvSpPr>
        <p:spPr>
          <a:xfrm>
            <a:off x="6215074" y="5072074"/>
            <a:ext cx="107157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214810" y="2357430"/>
            <a:ext cx="11430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unset" dir="t"/>
            </a:scene3d>
            <a:sp3d prstMaterial="flat">
              <a:bevelB w="63500" h="190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-50</a:t>
            </a:r>
            <a:endParaRPr kumimoji="0" lang="ru-RU" sz="6600" b="1" i="0" u="none" strike="noStrike" kern="1200" cap="none" spc="0" normalizeH="0" baseline="0" noProof="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140200" y="4572008"/>
          <a:ext cx="79216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Формула" r:id="rId9" imgW="241200" imgH="393480" progId="Equation.3">
                  <p:embed/>
                </p:oleObj>
              </mc:Choice>
              <mc:Fallback>
                <p:oleObj name="Формула" r:id="rId9" imgW="241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572008"/>
                        <a:ext cx="792163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Рисунок 24" descr="http://festival.1september.ru/articles/515955/img1.gif">
            <a:hlinkClick r:id="" action="ppaction://noaction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977" y="5929331"/>
            <a:ext cx="80010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28728" y="1643050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" action="ppaction://noaction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143636" y="3286124"/>
          <a:ext cx="7477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Формула" r:id="rId9" imgW="228600" imgH="177480" progId="Equation.3">
                  <p:embed/>
                </p:oleObj>
              </mc:Choice>
              <mc:Fallback>
                <p:oleObj name="Формула" r:id="rId9" imgW="2286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286124"/>
                        <a:ext cx="7477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72000" y="3786190"/>
          <a:ext cx="2921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6190"/>
                        <a:ext cx="2921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143636" y="3286124"/>
          <a:ext cx="7477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Формула" r:id="rId11" imgW="228600" imgH="177480" progId="Equation.3">
                  <p:embed/>
                </p:oleObj>
              </mc:Choice>
              <mc:Fallback>
                <p:oleObj name="Формула" r:id="rId11" imgW="2286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286124"/>
                        <a:ext cx="7477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72000" y="3786190"/>
          <a:ext cx="2921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6190"/>
                        <a:ext cx="2921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143636" y="3286124"/>
          <a:ext cx="7477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Формула" r:id="rId11" imgW="228600" imgH="177480" progId="Equation.3">
                  <p:embed/>
                </p:oleObj>
              </mc:Choice>
              <mc:Fallback>
                <p:oleObj name="Формула" r:id="rId11" imgW="2286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286124"/>
                        <a:ext cx="7477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765425" y="4572000"/>
          <a:ext cx="7905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Формула" r:id="rId13" imgW="241200" imgH="393480" progId="Equation.3">
                  <p:embed/>
                </p:oleObj>
              </mc:Choice>
              <mc:Fallback>
                <p:oleObj name="Формула" r:id="rId13" imgW="241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572000"/>
                        <a:ext cx="7905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72000" y="3786190"/>
          <a:ext cx="2921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6190"/>
                        <a:ext cx="2921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143636" y="3286124"/>
          <a:ext cx="7477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Формула" r:id="rId11" imgW="228600" imgH="177480" progId="Equation.3">
                  <p:embed/>
                </p:oleObj>
              </mc:Choice>
              <mc:Fallback>
                <p:oleObj name="Формула" r:id="rId11" imgW="2286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286124"/>
                        <a:ext cx="7477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765425" y="4572000"/>
          <a:ext cx="7905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Формула" r:id="rId13" imgW="241200" imgH="393480" progId="Equation.3">
                  <p:embed/>
                </p:oleObj>
              </mc:Choice>
              <mc:Fallback>
                <p:oleObj name="Формула" r:id="rId13" imgW="241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572000"/>
                        <a:ext cx="7905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3"/>
          <p:cNvGraphicFramePr>
            <a:graphicFrameLocks noChangeAspect="1"/>
          </p:cNvGraphicFramePr>
          <p:nvPr/>
        </p:nvGraphicFramePr>
        <p:xfrm>
          <a:off x="5334000" y="3479800"/>
          <a:ext cx="6254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Формула" r:id="rId15" imgW="190440" imgH="177480" progId="Equation.3">
                  <p:embed/>
                </p:oleObj>
              </mc:Choice>
              <mc:Fallback>
                <p:oleObj name="Формула" r:id="rId15" imgW="1904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9800"/>
                        <a:ext cx="6254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596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Презентация" r:id="rId4" imgW="4570330" imgH="3427599" progId="PowerPoint.Show.12">
                  <p:embed/>
                </p:oleObj>
              </mc:Choice>
              <mc:Fallback>
                <p:oleObj name="Презентация" r:id="rId4" imgW="4570330" imgH="3427599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596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285728"/>
            <a:ext cx="7650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85918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6572296" cy="4214842"/>
          </a:xfrm>
          <a:prstGeom prst="ellipse">
            <a:avLst/>
          </a:prstGeom>
          <a:solidFill>
            <a:srgbClr val="4BC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2571744"/>
            <a:ext cx="4286280" cy="242889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071810"/>
            <a:ext cx="1643074" cy="1785950"/>
          </a:xfrm>
          <a:prstGeom prst="ellipse">
            <a:avLst/>
          </a:prstGeom>
          <a:solidFill>
            <a:srgbClr val="D5E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festival.1september.ru/articles/515955/img1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6306803"/>
            <a:ext cx="1857388" cy="33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/>
          <a:lstStyle/>
          <a:p>
            <a:r>
              <a:rPr lang="ru-RU" dirty="0" smtClean="0"/>
              <a:t>Электронная мишень</a:t>
            </a:r>
            <a:endParaRPr lang="ru-RU" dirty="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72000" y="3786190"/>
          <a:ext cx="2921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6190"/>
                        <a:ext cx="2921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143636" y="3286124"/>
          <a:ext cx="7477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Формула" r:id="rId11" imgW="228600" imgH="177480" progId="Equation.3">
                  <p:embed/>
                </p:oleObj>
              </mc:Choice>
              <mc:Fallback>
                <p:oleObj name="Формула" r:id="rId11" imgW="2286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286124"/>
                        <a:ext cx="7477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765425" y="4572000"/>
          <a:ext cx="7905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Формула" r:id="rId13" imgW="241200" imgH="393480" progId="Equation.3">
                  <p:embed/>
                </p:oleObj>
              </mc:Choice>
              <mc:Fallback>
                <p:oleObj name="Формула" r:id="rId13" imgW="241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572000"/>
                        <a:ext cx="7905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3"/>
          <p:cNvGraphicFramePr>
            <a:graphicFrameLocks noChangeAspect="1"/>
          </p:cNvGraphicFramePr>
          <p:nvPr/>
        </p:nvGraphicFramePr>
        <p:xfrm>
          <a:off x="5334000" y="3479800"/>
          <a:ext cx="6254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Формула" r:id="rId15" imgW="190440" imgH="177480" progId="Equation.3">
                  <p:embed/>
                </p:oleObj>
              </mc:Choice>
              <mc:Fallback>
                <p:oleObj name="Формула" r:id="rId15" imgW="1904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9800"/>
                        <a:ext cx="6254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3"/>
          <p:cNvGraphicFramePr>
            <a:graphicFrameLocks noChangeAspect="1"/>
          </p:cNvGraphicFramePr>
          <p:nvPr/>
        </p:nvGraphicFramePr>
        <p:xfrm>
          <a:off x="4000496" y="3000372"/>
          <a:ext cx="4159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Формула" r:id="rId17" imgW="126720" imgH="177480" progId="Equation.3">
                  <p:embed/>
                </p:oleObj>
              </mc:Choice>
              <mc:Fallback>
                <p:oleObj name="Формула" r:id="rId17" imgW="12672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000372"/>
                        <a:ext cx="4159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443</Words>
  <Application>Microsoft Office PowerPoint</Application>
  <PresentationFormat>Экран (4:3)</PresentationFormat>
  <Paragraphs>125</Paragraphs>
  <Slides>25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Презентация</vt:lpstr>
      <vt:lpstr>Формула</vt:lpstr>
      <vt:lpstr>Урок  25 06.11</vt:lpstr>
      <vt:lpstr>«Среди чисел существует такое совершенство и согласие, что нам надо размышлять дни и ночи над их удивительной закономерностью»  Стивен</vt:lpstr>
      <vt:lpstr>«Среди чисел существует такое совершенство и согласие, что нам надо размышлять дни и ночи над их удивительной закономерностью»  Стивен</vt:lpstr>
      <vt:lpstr>Электронная мишень</vt:lpstr>
      <vt:lpstr>Электронная мишень</vt:lpstr>
      <vt:lpstr>Электронная мишень</vt:lpstr>
      <vt:lpstr>Электронная мишень</vt:lpstr>
      <vt:lpstr>Электронная мишень</vt:lpstr>
      <vt:lpstr>Электронная мишень</vt:lpstr>
      <vt:lpstr>Электронная мишень</vt:lpstr>
      <vt:lpstr>Электронная мишень</vt:lpstr>
      <vt:lpstr>Внесите в круги Эйлера, если это возможно, числа:  -56;          ;      ;      ;  12 ;        ;</vt:lpstr>
      <vt:lpstr>Проверьте себя!</vt:lpstr>
      <vt:lpstr>Множество иррациональных чисел обозначается буквой  J </vt:lpstr>
      <vt:lpstr>Как можно понять запись?</vt:lpstr>
      <vt:lpstr>Откройте учебник на странице 70  и ознакомьтесь с выводом, предложенным в нем</vt:lpstr>
      <vt:lpstr>Вывод:</vt:lpstr>
      <vt:lpstr>Комментарий к  самоподготовке:</vt:lpstr>
      <vt:lpstr>Как записать принадлежность числа множеству чисел?</vt:lpstr>
      <vt:lpstr>Проверьте себя!</vt:lpstr>
      <vt:lpstr>Решите задачу:</vt:lpstr>
      <vt:lpstr>Сравним действительные числа!</vt:lpstr>
      <vt:lpstr>Проверьте себя!</vt:lpstr>
      <vt:lpstr>Проверьте себя!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user023</cp:lastModifiedBy>
  <cp:revision>96</cp:revision>
  <dcterms:created xsi:type="dcterms:W3CDTF">2013-10-30T15:58:43Z</dcterms:created>
  <dcterms:modified xsi:type="dcterms:W3CDTF">2013-11-06T06:34:17Z</dcterms:modified>
</cp:coreProperties>
</file>