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1" r:id="rId5"/>
    <p:sldId id="264" r:id="rId6"/>
    <p:sldId id="262" r:id="rId7"/>
    <p:sldId id="265" r:id="rId8"/>
    <p:sldId id="266" r:id="rId9"/>
    <p:sldId id="267" r:id="rId10"/>
    <p:sldId id="270" r:id="rId11"/>
    <p:sldId id="268" r:id="rId12"/>
    <p:sldId id="269" r:id="rId13"/>
    <p:sldId id="25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6A21-358D-46D1-BBEC-BD37F29979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413064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3200" kern="0" dirty="0">
                <a:solidFill>
                  <a:srgbClr val="000000"/>
                </a:solidFill>
                <a:latin typeface="Arial"/>
              </a:rPr>
              <a:t>На складе было 500 тонн угля. Ежедневно стали увозить по 30 тонн угля. Сколько тонн </a:t>
            </a:r>
            <a:r>
              <a:rPr lang="ru-RU" sz="3200" kern="0" dirty="0" smtClean="0">
                <a:solidFill>
                  <a:srgbClr val="000000"/>
                </a:solidFill>
                <a:latin typeface="Arial"/>
              </a:rPr>
              <a:t>угля </a:t>
            </a:r>
            <a:r>
              <a:rPr lang="ru-RU" sz="3200" kern="0" dirty="0">
                <a:solidFill>
                  <a:srgbClr val="000000"/>
                </a:solidFill>
                <a:latin typeface="Arial"/>
              </a:rPr>
              <a:t>будет на складе через х дней?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3270" y="4149080"/>
            <a:ext cx="3062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4000" b="1" i="1" kern="0" dirty="0">
                <a:solidFill>
                  <a:srgbClr val="CC3300"/>
                </a:solidFill>
                <a:latin typeface="Arial"/>
              </a:rPr>
              <a:t>У=500-30х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</a:t>
            </a:r>
            <a:r>
              <a:rPr lang="en-US" dirty="0" smtClean="0"/>
              <a:t>D(y) - </a:t>
            </a:r>
            <a:r>
              <a:rPr lang="ru-RU" dirty="0" smtClean="0"/>
              <a:t>?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Е(у) - ?</a:t>
            </a:r>
          </a:p>
          <a:p>
            <a:r>
              <a:rPr lang="ru-RU" dirty="0"/>
              <a:t> </a:t>
            </a:r>
            <a:r>
              <a:rPr lang="ru-RU" dirty="0" smtClean="0"/>
              <a:t>   Область определения линейной функции     </a:t>
            </a:r>
          </a:p>
          <a:p>
            <a:pPr marL="0" indent="0">
              <a:buNone/>
            </a:pPr>
            <a:r>
              <a:rPr lang="ru-RU" dirty="0" smtClean="0"/>
              <a:t>         все числа.</a:t>
            </a:r>
          </a:p>
          <a:p>
            <a:r>
              <a:rPr lang="ru-RU" dirty="0"/>
              <a:t> </a:t>
            </a:r>
            <a:r>
              <a:rPr lang="ru-RU" dirty="0" smtClean="0"/>
              <a:t>  Область значений линейной функции все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числа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64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Сравните два графика.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19"/>
            <a:ext cx="4896544" cy="367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0768"/>
            <a:ext cx="1308655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2936"/>
            <a:ext cx="4995495" cy="3839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12976"/>
            <a:ext cx="1708652" cy="718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6137" y="1340768"/>
            <a:ext cx="3195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Чему равны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нна\Downloads\www.yotx.ru (2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1"/>
            <a:ext cx="42484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нна\Downloads\www.yotx.ru (4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1"/>
            <a:ext cx="432048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Анна\Downloads\www.yotx.ru (3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4320480" cy="315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539388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k˃0, b˃0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65208" y="539388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k˃0, b˂0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11589" y="3785116"/>
            <a:ext cx="12883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k</a:t>
            </a:r>
            <a:r>
              <a:rPr lang="en-US" dirty="0">
                <a:solidFill>
                  <a:prstClr val="black"/>
                </a:solidFill>
              </a:rPr>
              <a:t> ˂ </a:t>
            </a:r>
            <a:r>
              <a:rPr lang="en-US" dirty="0" smtClean="0">
                <a:solidFill>
                  <a:prstClr val="black"/>
                </a:solidFill>
              </a:rPr>
              <a:t>0</a:t>
            </a:r>
            <a:r>
              <a:rPr lang="en-US" dirty="0">
                <a:solidFill>
                  <a:prstClr val="black"/>
                </a:solidFill>
              </a:rPr>
              <a:t>, b˃0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197" name="Picture 5" descr="C:\Users\Анна\Downloads\www.yotx.ru (5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501008"/>
            <a:ext cx="4248471" cy="31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35946" y="3969782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k ˂ 0, </a:t>
            </a:r>
            <a:r>
              <a:rPr lang="en-US" dirty="0" smtClean="0">
                <a:solidFill>
                  <a:prstClr val="black"/>
                </a:solidFill>
              </a:rPr>
              <a:t>b</a:t>
            </a:r>
            <a:r>
              <a:rPr lang="en-US" dirty="0">
                <a:solidFill>
                  <a:prstClr val="black"/>
                </a:solidFill>
              </a:rPr>
              <a:t> ˂ </a:t>
            </a:r>
            <a:r>
              <a:rPr lang="en-US" dirty="0" smtClean="0">
                <a:solidFill>
                  <a:prstClr val="black"/>
                </a:solidFill>
              </a:rPr>
              <a:t>0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285852" y="1000108"/>
            <a:ext cx="6786611" cy="4925530"/>
            <a:chOff x="607488" y="1344094"/>
            <a:chExt cx="7925326" cy="5134179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1297558"/>
              <a:chOff x="607288" y="-815361"/>
              <a:chExt cx="7925152" cy="1622016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481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8" y="285309"/>
                <a:ext cx="6491880" cy="521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dirty="0" smtClean="0"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4528713" y="6093296"/>
              <a:ext cx="331713" cy="384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accent1">
                      <a:lumMod val="75000"/>
                    </a:schemeClr>
                  </a:solidFill>
                </a:rPr>
                <a:t>\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99592" y="260648"/>
            <a:ext cx="8064896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Какая функция называется линейной?  Каков её график?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 каким углом (острым или тупым) наклонена прямая к оси х, если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arenR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k˃0      2) k˂ 0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Какова область определения линейной функции?</a:t>
            </a:r>
          </a:p>
          <a:p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Какова область значения линейной функции?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140968"/>
            <a:ext cx="6891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домашнее задание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 1065 (а, е)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1066, 1068 (б, г)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3207" y="836712"/>
            <a:ext cx="7103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 по вариантам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1063 (б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FontTx/>
              <a:buChar char="•"/>
            </a:pPr>
            <a:r>
              <a:rPr lang="en-US" i="1" kern="0" dirty="0" smtClean="0">
                <a:solidFill>
                  <a:srgbClr val="000000"/>
                </a:solidFill>
                <a:latin typeface="Arial"/>
              </a:rPr>
              <a:t>   </a:t>
            </a:r>
            <a:r>
              <a:rPr lang="ru-RU" i="1" kern="0" dirty="0" smtClean="0">
                <a:solidFill>
                  <a:srgbClr val="000000"/>
                </a:solidFill>
                <a:latin typeface="Arial"/>
              </a:rPr>
              <a:t>Вычислите </a:t>
            </a:r>
            <a:r>
              <a:rPr lang="ru-RU" i="1" kern="0" dirty="0">
                <a:solidFill>
                  <a:srgbClr val="000000"/>
                </a:solidFill>
                <a:latin typeface="Arial"/>
              </a:rPr>
              <a:t>значение у при х=2, х=5</a:t>
            </a:r>
            <a:r>
              <a:rPr lang="ru-RU" i="1" kern="0" dirty="0" smtClean="0">
                <a:solidFill>
                  <a:srgbClr val="000000"/>
                </a:solidFill>
                <a:latin typeface="Arial"/>
              </a:rPr>
              <a:t>.</a:t>
            </a:r>
            <a:endParaRPr lang="en-US" i="1" kern="0" dirty="0" smtClean="0">
              <a:solidFill>
                <a:srgbClr val="000000"/>
              </a:solidFill>
              <a:latin typeface="Arial"/>
            </a:endParaRPr>
          </a:p>
          <a:p>
            <a:pPr lvl="0" fontAlgn="base">
              <a:spcAft>
                <a:spcPct val="0"/>
              </a:spcAft>
              <a:buFontTx/>
              <a:buChar char="•"/>
            </a:pPr>
            <a:endParaRPr lang="ru-RU" i="1" kern="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2996952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При х = 2   у= 500 – 30 ∙ 2 = 440</a:t>
            </a:r>
          </a:p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При  х = 5  у = 500 – 30 ∙ 5 = 350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Можно составить таблицу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5119295"/>
              </p:ext>
            </p:extLst>
          </p:nvPr>
        </p:nvGraphicFramePr>
        <p:xfrm>
          <a:off x="1115616" y="2204863"/>
          <a:ext cx="7776867" cy="1512170"/>
        </p:xfrm>
        <a:graphic>
          <a:graphicData uri="http://schemas.openxmlformats.org/drawingml/2006/table">
            <a:tbl>
              <a:tblPr firstRow="1" firstCol="1" bandRow="1"/>
              <a:tblGrid>
                <a:gridCol w="654505"/>
                <a:gridCol w="698631"/>
                <a:gridCol w="1041818"/>
                <a:gridCol w="1043043"/>
                <a:gridCol w="867774"/>
                <a:gridCol w="867774"/>
                <a:gridCol w="867774"/>
                <a:gridCol w="867774"/>
                <a:gridCol w="867774"/>
              </a:tblGrid>
              <a:tr h="7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68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на\Downloads\www.yotx.ru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951"/>
            <a:ext cx="9144000" cy="690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98072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y = 500 – 30x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5152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урока: Линейная функция </a:t>
            </a:r>
            <a:br>
              <a:rPr lang="ru-RU" dirty="0" smtClean="0"/>
            </a:br>
            <a:r>
              <a:rPr lang="ru-RU" dirty="0" smtClean="0"/>
              <a:t>и её график.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Будем рассматривать функции вида 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 =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kx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+ b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некоторые числа, отличные от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0.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Такую функцию называют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линейной.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Графиком линейной функции является           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прямая.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66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dirty="0" smtClean="0"/>
              <a:t>Сколько точек необходимо, чтобы построить прямую?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8880"/>
            <a:ext cx="7499176" cy="37772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Построим график функции </a:t>
            </a:r>
            <a:r>
              <a:rPr lang="en-US" dirty="0" smtClean="0"/>
              <a:t>y= 2x + 1</a:t>
            </a:r>
          </a:p>
          <a:p>
            <a:pPr marL="0" indent="0">
              <a:buNone/>
            </a:pPr>
            <a:r>
              <a:rPr lang="ru-RU" dirty="0" smtClean="0"/>
              <a:t>Составим таблицу: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21827"/>
              </p:ext>
            </p:extLst>
          </p:nvPr>
        </p:nvGraphicFramePr>
        <p:xfrm>
          <a:off x="2627784" y="3717031"/>
          <a:ext cx="3888432" cy="1261872"/>
        </p:xfrm>
        <a:graphic>
          <a:graphicData uri="http://schemas.openxmlformats.org/drawingml/2006/table">
            <a:tbl>
              <a:tblPr firstRow="1" firstCol="1" bandRow="1"/>
              <a:tblGrid>
                <a:gridCol w="1296144"/>
                <a:gridCol w="1296144"/>
                <a:gridCol w="1296144"/>
              </a:tblGrid>
              <a:tr h="557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9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нна\Downloads\www.yotx.ru (1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892121" y="4653136"/>
            <a:ext cx="180020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986" y="2028329"/>
            <a:ext cx="207963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908720"/>
            <a:ext cx="1654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y= 2x + 1</a:t>
            </a:r>
          </a:p>
        </p:txBody>
      </p:sp>
    </p:spTree>
    <p:extLst>
      <p:ext uri="{BB962C8B-B14F-4D97-AF65-F5344CB8AC3E}">
        <p14:creationId xmlns:p14="http://schemas.microsoft.com/office/powerpoint/2010/main" val="35383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Выберите, какая из функций является линейной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dirty="0" smtClean="0"/>
                  <a:t>                    1) у= 3 – 4х</a:t>
                </a:r>
                <a:r>
                  <a:rPr lang="ru-RU" dirty="0"/>
                  <a:t> </a:t>
                </a:r>
                <a:r>
                  <a:rPr lang="ru-RU" dirty="0" smtClean="0"/>
                  <a:t>       2</a:t>
                </a:r>
                <a:r>
                  <a:rPr lang="ru-RU" dirty="0"/>
                  <a:t>) </a:t>
                </a:r>
                <a:r>
                  <a:rPr lang="ru-RU" dirty="0">
                    <a:ea typeface="Calibri"/>
                    <a:cs typeface="Times New Roman"/>
                  </a:rPr>
                  <a:t>у= х</a:t>
                </a:r>
                <a:r>
                  <a:rPr lang="ru-RU" baseline="30000" dirty="0">
                    <a:ea typeface="Calibri"/>
                    <a:cs typeface="Times New Roman"/>
                  </a:rPr>
                  <a:t>2</a:t>
                </a:r>
                <a:r>
                  <a:rPr lang="ru-RU" dirty="0">
                    <a:ea typeface="Calibri"/>
                    <a:cs typeface="Times New Roman"/>
                  </a:rPr>
                  <a:t> – 1</a:t>
                </a:r>
                <a:endParaRPr lang="ru-RU" dirty="0" smtClean="0"/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ea typeface="Calibri"/>
                    <a:cs typeface="Times New Roman"/>
                  </a:rPr>
                  <a:t>                    3) у  </a:t>
                </a:r>
                <a:r>
                  <a:rPr lang="ru-RU" dirty="0"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ru-RU" dirty="0">
                    <a:ea typeface="Times New Roman"/>
                    <a:cs typeface="Times New Roman"/>
                  </a:rPr>
                  <a:t> х + </a:t>
                </a:r>
                <a:r>
                  <a:rPr lang="ru-RU" dirty="0" smtClean="0">
                    <a:ea typeface="Times New Roman"/>
                    <a:cs typeface="Times New Roman"/>
                  </a:rPr>
                  <a:t>4</a:t>
                </a:r>
                <a:r>
                  <a:rPr lang="ru-RU" dirty="0">
                    <a:ea typeface="Times New Roman"/>
                    <a:cs typeface="Times New Roman"/>
                  </a:rPr>
                  <a:t> </a:t>
                </a:r>
                <a:r>
                  <a:rPr lang="ru-RU" dirty="0" smtClean="0">
                    <a:ea typeface="Times New Roman"/>
                    <a:cs typeface="Times New Roman"/>
                  </a:rPr>
                  <a:t>     4) у</a:t>
                </a:r>
                <a:r>
                  <a:rPr lang="ru-RU" dirty="0">
                    <a:ea typeface="Times New Roman"/>
                    <a:cs typeface="Times New Roman"/>
                  </a:rPr>
                  <a:t>= 1,8- 6х</a:t>
                </a:r>
                <a:endParaRPr lang="ru-RU" dirty="0" smtClean="0">
                  <a:ea typeface="Times New Roman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ea typeface="Calibri"/>
                    <a:cs typeface="Times New Roman"/>
                  </a:rPr>
                  <a:t>                    5) </a:t>
                </a:r>
                <a:r>
                  <a:rPr lang="ru-RU" dirty="0">
                    <a:ea typeface="Calibri"/>
                    <a:cs typeface="Times New Roman"/>
                  </a:rPr>
                  <a:t>у=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dirty="0">
                    <a:ea typeface="Times New Roman"/>
                    <a:cs typeface="Times New Roman"/>
                  </a:rPr>
                  <a:t> +</a:t>
                </a:r>
                <a:r>
                  <a:rPr lang="ru-RU" dirty="0" smtClean="0">
                    <a:ea typeface="Times New Roman"/>
                    <a:cs typeface="Times New Roman"/>
                  </a:rPr>
                  <a:t>3             6) у = 100х</a:t>
                </a:r>
                <a:endParaRPr lang="ru-RU" dirty="0">
                  <a:ea typeface="Calibri"/>
                  <a:cs typeface="Times New Roman"/>
                </a:endParaRPr>
              </a:p>
              <a:p>
                <a:r>
                  <a:rPr lang="ru-RU" dirty="0" smtClean="0"/>
                  <a:t>      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Чему равны </a:t>
                </a:r>
                <a:r>
                  <a:rPr lang="en-US" sz="3600" dirty="0" smtClean="0">
                    <a:latin typeface="Times New Roman" pitchFamily="18" charset="0"/>
                    <a:cs typeface="Times New Roman" pitchFamily="18" charset="0"/>
                  </a:rPr>
                  <a:t>k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:r>
                  <a:rPr lang="en-US" sz="3600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в выбранных    </a:t>
                </a:r>
              </a:p>
              <a:p>
                <a:r>
                  <a:rPr lang="ru-RU" sz="3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dirty="0" smtClean="0">
                    <a:latin typeface="Times New Roman" pitchFamily="18" charset="0"/>
                    <a:cs typeface="Times New Roman" pitchFamily="18" charset="0"/>
                  </a:rPr>
                  <a:t>     вами функциях?</a:t>
                </a:r>
                <a:endParaRPr lang="ru-RU" sz="3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000" t="-1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115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Постройте график 1-ой функции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6146" name="Picture 2" descr="C:\Users\Анна\Downloads\www.yotx.ru (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840759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772816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у= 3 – 4х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20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382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Можно составить таблицу</vt:lpstr>
      <vt:lpstr>Презентация PowerPoint</vt:lpstr>
      <vt:lpstr>Тема урока: Линейная функция  и её график.</vt:lpstr>
      <vt:lpstr>Сколько точек необходимо, чтобы построить прямую?</vt:lpstr>
      <vt:lpstr>Презентация PowerPoint</vt:lpstr>
      <vt:lpstr>Выберите, какая из функций является линейной</vt:lpstr>
      <vt:lpstr>Постройте график 1-ой функции</vt:lpstr>
      <vt:lpstr>Презентация PowerPoint</vt:lpstr>
      <vt:lpstr>Сравните два графика.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Анна Яковлева</cp:lastModifiedBy>
  <cp:revision>13</cp:revision>
  <dcterms:created xsi:type="dcterms:W3CDTF">2014-07-09T08:50:25Z</dcterms:created>
  <dcterms:modified xsi:type="dcterms:W3CDTF">2015-07-21T22:13:34Z</dcterms:modified>
</cp:coreProperties>
</file>