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9"/>
  </p:handoutMasterIdLst>
  <p:sldIdLst>
    <p:sldId id="256" r:id="rId2"/>
    <p:sldId id="258" r:id="rId3"/>
    <p:sldId id="261" r:id="rId4"/>
    <p:sldId id="260" r:id="rId5"/>
    <p:sldId id="266" r:id="rId6"/>
    <p:sldId id="264" r:id="rId7"/>
    <p:sldId id="265" r:id="rId8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50EDD-7A41-40FE-9E7A-C6F2C3A182C1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6A186-001B-421D-A584-595E05354C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709E1C4-368E-4102-B7EA-9D3F5021E20F}" type="datetimeFigureOut">
              <a:rPr lang="ru-RU" smtClean="0"/>
              <a:pPr/>
              <a:t>01.08.2015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74C4D4B-FF32-4E79-B13A-5A2822FC40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357298"/>
            <a:ext cx="7406640" cy="23547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Линейные неравенства. Системы линейных неравенств.</a:t>
            </a:r>
            <a:br>
              <a:rPr lang="ru-RU" b="1" dirty="0" smtClean="0"/>
            </a:br>
            <a:r>
              <a:rPr lang="ru-RU" b="1" dirty="0" smtClean="0"/>
              <a:t>Повторение.</a:t>
            </a:r>
            <a:endParaRPr lang="ru-RU" sz="53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000636"/>
            <a:ext cx="7406640" cy="57150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Полякова Светлана Владимировна</a:t>
            </a:r>
          </a:p>
          <a:p>
            <a:pPr algn="r"/>
            <a:r>
              <a:rPr lang="ru-RU" dirty="0" smtClean="0"/>
              <a:t>МБОУ СОШ №1 г. Новочеркасска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+mn-lt"/>
              </a:rPr>
              <a:t>Математическая разминка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(устная работа)</a:t>
            </a:r>
            <a:endParaRPr lang="ru-RU" sz="3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285860"/>
            <a:ext cx="7406640" cy="278608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ru-RU" sz="3200" b="1" dirty="0" smtClean="0"/>
          </a:p>
          <a:p>
            <a:r>
              <a:rPr lang="ru-RU" sz="3200" b="1" dirty="0" smtClean="0"/>
              <a:t>Задание 1.</a:t>
            </a:r>
          </a:p>
          <a:p>
            <a:r>
              <a:rPr lang="ru-RU" sz="3200" dirty="0" smtClean="0"/>
              <a:t>О числах </a:t>
            </a:r>
            <a:r>
              <a:rPr lang="ru-RU" sz="3200" i="1" dirty="0" err="1" smtClean="0"/>
              <a:t>a</a:t>
            </a:r>
            <a:r>
              <a:rPr lang="ru-RU" sz="3200" dirty="0" smtClean="0"/>
              <a:t> и </a:t>
            </a:r>
            <a:r>
              <a:rPr lang="ru-RU" sz="3200" i="1" dirty="0" err="1" smtClean="0"/>
              <a:t>c</a:t>
            </a:r>
            <a:r>
              <a:rPr lang="ru-RU" sz="3200" dirty="0" smtClean="0"/>
              <a:t> известно, что </a:t>
            </a:r>
            <a:r>
              <a:rPr lang="ru-RU" sz="3200" i="1" dirty="0" err="1" smtClean="0"/>
              <a:t>a</a:t>
            </a:r>
            <a:r>
              <a:rPr lang="ru-RU" sz="3200" dirty="0" smtClean="0"/>
              <a:t>&lt;</a:t>
            </a:r>
            <a:r>
              <a:rPr lang="ru-RU" sz="3200" i="1" dirty="0" err="1" smtClean="0"/>
              <a:t>c</a:t>
            </a:r>
            <a:r>
              <a:rPr lang="ru-RU" sz="3200" dirty="0" smtClean="0"/>
              <a:t>. Какое из следующих неравенств </a:t>
            </a:r>
            <a:r>
              <a:rPr lang="ru-RU" sz="3200" b="1" u="sng" dirty="0" smtClean="0"/>
              <a:t>неверно</a:t>
            </a:r>
            <a:r>
              <a:rPr lang="ru-RU" sz="3200" dirty="0" smtClean="0"/>
              <a:t>?</a:t>
            </a:r>
          </a:p>
          <a:p>
            <a:r>
              <a:rPr lang="en-US" sz="3200" dirty="0" smtClean="0"/>
              <a:t>                                     </a:t>
            </a:r>
            <a:r>
              <a:rPr lang="ru-RU" sz="3200" dirty="0" smtClean="0"/>
              <a:t>1)  </a:t>
            </a:r>
            <a:r>
              <a:rPr lang="ru-RU" sz="3200" i="1" dirty="0" smtClean="0"/>
              <a:t>a</a:t>
            </a:r>
            <a:r>
              <a:rPr lang="ru-RU" sz="3200" dirty="0" smtClean="0"/>
              <a:t>+8&lt;</a:t>
            </a:r>
            <a:r>
              <a:rPr lang="ru-RU" sz="3200" i="1" dirty="0" smtClean="0"/>
              <a:t>c</a:t>
            </a:r>
            <a:r>
              <a:rPr lang="ru-RU" sz="3200" dirty="0" smtClean="0"/>
              <a:t>+8</a:t>
            </a:r>
            <a:endParaRPr lang="en-US" sz="3200" dirty="0" smtClean="0"/>
          </a:p>
          <a:p>
            <a:endParaRPr lang="ru-RU" sz="3200" dirty="0" smtClean="0"/>
          </a:p>
          <a:p>
            <a:r>
              <a:rPr lang="en-US" sz="3200" dirty="0" smtClean="0"/>
              <a:t>                                     </a:t>
            </a:r>
            <a:r>
              <a:rPr lang="ru-RU" sz="3200" dirty="0" smtClean="0"/>
              <a:t>2)  − </a:t>
            </a:r>
            <a:r>
              <a:rPr lang="ru-RU" sz="3200" i="1" dirty="0" err="1" smtClean="0"/>
              <a:t>a</a:t>
            </a:r>
            <a:r>
              <a:rPr lang="en-US" sz="3200" i="1" dirty="0" smtClean="0"/>
              <a:t>/</a:t>
            </a:r>
            <a:r>
              <a:rPr lang="ru-RU" sz="3200" dirty="0" smtClean="0"/>
              <a:t>33&lt;− </a:t>
            </a:r>
            <a:r>
              <a:rPr lang="ru-RU" sz="3200" i="1" dirty="0" err="1" smtClean="0"/>
              <a:t>c</a:t>
            </a:r>
            <a:r>
              <a:rPr lang="en-US" sz="3200" i="1" dirty="0" smtClean="0"/>
              <a:t>/</a:t>
            </a:r>
            <a:r>
              <a:rPr lang="ru-RU" sz="3200" dirty="0" smtClean="0"/>
              <a:t>33</a:t>
            </a:r>
            <a:endParaRPr lang="en-US" sz="3200" dirty="0" smtClean="0"/>
          </a:p>
          <a:p>
            <a:r>
              <a:rPr lang="en-US" sz="3200" dirty="0" smtClean="0"/>
              <a:t>       </a:t>
            </a:r>
            <a:endParaRPr lang="ru-RU" sz="3200" dirty="0" smtClean="0"/>
          </a:p>
          <a:p>
            <a:r>
              <a:rPr lang="en-US" sz="3200" dirty="0" smtClean="0"/>
              <a:t>                                     </a:t>
            </a:r>
            <a:r>
              <a:rPr lang="ru-RU" sz="3200" dirty="0" smtClean="0"/>
              <a:t>3)  </a:t>
            </a:r>
            <a:r>
              <a:rPr lang="ru-RU" sz="3200" i="1" dirty="0" smtClean="0"/>
              <a:t>a</a:t>
            </a:r>
            <a:r>
              <a:rPr lang="ru-RU" sz="3200" dirty="0" smtClean="0"/>
              <a:t>−2&lt;</a:t>
            </a:r>
            <a:r>
              <a:rPr lang="ru-RU" sz="3200" i="1" dirty="0" smtClean="0"/>
              <a:t>c</a:t>
            </a:r>
            <a:r>
              <a:rPr lang="ru-RU" sz="3200" dirty="0" smtClean="0"/>
              <a:t>−2</a:t>
            </a:r>
          </a:p>
          <a:p>
            <a:endParaRPr lang="ru-RU" dirty="0" smtClean="0"/>
          </a:p>
          <a:p>
            <a:pPr algn="ctr"/>
            <a:endParaRPr lang="ru-RU" sz="28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286256"/>
            <a:ext cx="742955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Свойства неравенств, используемые в данном упражнении:</a:t>
            </a:r>
          </a:p>
          <a:p>
            <a:pPr marL="541782" indent="-514350" fontAlgn="b"/>
            <a:r>
              <a:rPr lang="ru-RU" sz="2400" b="1" dirty="0" smtClean="0"/>
              <a:t>1. Если </a:t>
            </a:r>
            <a:r>
              <a:rPr lang="ru-RU" sz="2400" dirty="0" err="1" smtClean="0"/>
              <a:t>a</a:t>
            </a:r>
            <a:r>
              <a:rPr lang="ru-RU" sz="2400" dirty="0" smtClean="0"/>
              <a:t>&gt;</a:t>
            </a:r>
            <a:r>
              <a:rPr lang="ru-RU" sz="2400" dirty="0" err="1" smtClean="0"/>
              <a:t>b</a:t>
            </a:r>
            <a:r>
              <a:rPr lang="ru-RU" sz="2400" b="1" dirty="0" smtClean="0"/>
              <a:t>, то   </a:t>
            </a:r>
            <a:r>
              <a:rPr lang="ru-RU" sz="2400" dirty="0" err="1" smtClean="0"/>
              <a:t>a+c</a:t>
            </a:r>
            <a:r>
              <a:rPr lang="ru-RU" sz="2400" dirty="0" smtClean="0"/>
              <a:t>&gt;</a:t>
            </a:r>
            <a:r>
              <a:rPr lang="ru-RU" sz="2400" dirty="0" err="1" smtClean="0"/>
              <a:t>b+c</a:t>
            </a:r>
            <a:r>
              <a:rPr lang="ru-RU" sz="2400" b="1" dirty="0" smtClean="0"/>
              <a:t>.</a:t>
            </a:r>
          </a:p>
          <a:p>
            <a:pPr marL="541782" indent="-514350" fontAlgn="b"/>
            <a:r>
              <a:rPr lang="ru-RU" sz="2400" dirty="0" smtClean="0"/>
              <a:t>2. </a:t>
            </a:r>
            <a:r>
              <a:rPr lang="ru-RU" sz="2400" b="1" dirty="0" smtClean="0"/>
              <a:t>Если </a:t>
            </a:r>
            <a:r>
              <a:rPr lang="ru-RU" sz="2400" dirty="0" err="1" smtClean="0"/>
              <a:t>a</a:t>
            </a:r>
            <a:r>
              <a:rPr lang="ru-RU" sz="2400" dirty="0" smtClean="0"/>
              <a:t>&gt;</a:t>
            </a:r>
            <a:r>
              <a:rPr lang="ru-RU" sz="2400" dirty="0" err="1" smtClean="0"/>
              <a:t>b</a:t>
            </a:r>
            <a:r>
              <a:rPr lang="ru-RU" sz="2400" b="1" dirty="0" smtClean="0"/>
              <a:t> и </a:t>
            </a:r>
            <a:r>
              <a:rPr lang="ru-RU" sz="2400" dirty="0" err="1" smtClean="0"/>
              <a:t>k</a:t>
            </a:r>
            <a:r>
              <a:rPr lang="ru-RU" sz="2400" dirty="0" smtClean="0"/>
              <a:t>&gt;0</a:t>
            </a:r>
            <a:r>
              <a:rPr lang="ru-RU" sz="2400" b="1" dirty="0" smtClean="0"/>
              <a:t>, то </a:t>
            </a:r>
            <a:r>
              <a:rPr lang="ru-RU" sz="2400" dirty="0" err="1" smtClean="0"/>
              <a:t>ak</a:t>
            </a:r>
            <a:r>
              <a:rPr lang="ru-RU" sz="2400" dirty="0" smtClean="0"/>
              <a:t>&gt;</a:t>
            </a:r>
            <a:r>
              <a:rPr lang="ru-RU" sz="2400" dirty="0" err="1" smtClean="0"/>
              <a:t>bk</a:t>
            </a:r>
            <a:r>
              <a:rPr lang="ru-RU" sz="2400" b="1" dirty="0" smtClean="0"/>
              <a:t>.</a:t>
            </a:r>
          </a:p>
          <a:p>
            <a:pPr fontAlgn="b"/>
            <a:r>
              <a:rPr lang="ru-RU" sz="2400" dirty="0" smtClean="0"/>
              <a:t>3. </a:t>
            </a:r>
            <a:r>
              <a:rPr lang="ru-RU" sz="2400" b="1" dirty="0" smtClean="0"/>
              <a:t>Если </a:t>
            </a:r>
            <a:r>
              <a:rPr lang="ru-RU" sz="2400" dirty="0" err="1" smtClean="0"/>
              <a:t>a</a:t>
            </a:r>
            <a:r>
              <a:rPr lang="ru-RU" sz="2400" dirty="0" smtClean="0"/>
              <a:t>&gt;</a:t>
            </a:r>
            <a:r>
              <a:rPr lang="ru-RU" sz="2400" dirty="0" err="1" smtClean="0"/>
              <a:t>b</a:t>
            </a:r>
            <a:r>
              <a:rPr lang="ru-RU" sz="2400" b="1" dirty="0" smtClean="0"/>
              <a:t> и </a:t>
            </a:r>
            <a:r>
              <a:rPr lang="ru-RU" sz="2400" dirty="0" err="1" smtClean="0"/>
              <a:t>k</a:t>
            </a:r>
            <a:r>
              <a:rPr lang="ru-RU" sz="2400" dirty="0" smtClean="0"/>
              <a:t>&lt;0</a:t>
            </a:r>
            <a:r>
              <a:rPr lang="ru-RU" sz="2400" b="1" dirty="0" smtClean="0"/>
              <a:t>, то </a:t>
            </a:r>
            <a:r>
              <a:rPr lang="ru-RU" sz="2400" dirty="0" err="1" smtClean="0"/>
              <a:t>ak</a:t>
            </a:r>
            <a:r>
              <a:rPr lang="ru-RU" sz="2400" dirty="0" smtClean="0"/>
              <a:t>&lt;</a:t>
            </a:r>
            <a:r>
              <a:rPr lang="ru-RU" sz="2400" dirty="0" err="1" smtClean="0"/>
              <a:t>bk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5857884" y="3143248"/>
            <a:ext cx="357190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500042"/>
            <a:ext cx="7494110" cy="59293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2. </a:t>
            </a:r>
          </a:p>
          <a:p>
            <a:pPr>
              <a:buNone/>
            </a:pPr>
            <a:r>
              <a:rPr lang="ru-RU" sz="2400" dirty="0" smtClean="0"/>
              <a:t>Найдите соответствие  между неравенством и графической интерпретацией его решения.</a:t>
            </a:r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ru-RU" b="1" dirty="0" smtClean="0"/>
              <a:t>-</a:t>
            </a:r>
            <a:r>
              <a:rPr lang="en-US" b="1" dirty="0" smtClean="0"/>
              <a:t>x &lt; 3</a:t>
            </a:r>
            <a:endParaRPr lang="ru-RU" b="1" dirty="0" smtClean="0"/>
          </a:p>
          <a:p>
            <a:pPr>
              <a:buNone/>
            </a:pPr>
            <a:r>
              <a:rPr lang="en-US" sz="2000" dirty="0" smtClean="0"/>
              <a:t>                      </a:t>
            </a:r>
          </a:p>
          <a:p>
            <a:pPr>
              <a:buNone/>
            </a:pPr>
            <a:r>
              <a:rPr lang="en-US" sz="2000" dirty="0" smtClean="0"/>
              <a:t>   </a:t>
            </a:r>
            <a:r>
              <a:rPr lang="ru-RU" sz="2000" dirty="0" smtClean="0"/>
              <a:t>1)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</a:t>
            </a:r>
            <a:r>
              <a:rPr lang="ru-RU" sz="2000" dirty="0" smtClean="0"/>
              <a:t>2)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   </a:t>
            </a:r>
            <a:r>
              <a:rPr lang="ru-RU" sz="2000" dirty="0" smtClean="0"/>
              <a:t>3)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   </a:t>
            </a:r>
            <a:r>
              <a:rPr lang="ru-RU" sz="2000" dirty="0" smtClean="0"/>
              <a:t>4)  </a:t>
            </a:r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endParaRPr lang="en-US" sz="2000" dirty="0" smtClean="0"/>
          </a:p>
        </p:txBody>
      </p:sp>
      <p:pic>
        <p:nvPicPr>
          <p:cNvPr id="7" name="Рисунок 6" descr="5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786058"/>
            <a:ext cx="4000528" cy="517714"/>
          </a:xfrm>
          <a:prstGeom prst="rect">
            <a:avLst/>
          </a:prstGeom>
        </p:spPr>
      </p:pic>
      <p:pic>
        <p:nvPicPr>
          <p:cNvPr id="8" name="Рисунок 7" descr="5_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3500438"/>
            <a:ext cx="4000528" cy="517715"/>
          </a:xfrm>
          <a:prstGeom prst="rect">
            <a:avLst/>
          </a:prstGeom>
        </p:spPr>
      </p:pic>
      <p:pic>
        <p:nvPicPr>
          <p:cNvPr id="11" name="Рисунок 10" descr="5_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860" y="4286256"/>
            <a:ext cx="3929090" cy="508470"/>
          </a:xfrm>
          <a:prstGeom prst="rect">
            <a:avLst/>
          </a:prstGeom>
        </p:spPr>
      </p:pic>
      <p:pic>
        <p:nvPicPr>
          <p:cNvPr id="12" name="Рисунок 11" descr="5_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860" y="5072074"/>
            <a:ext cx="3929090" cy="508470"/>
          </a:xfrm>
          <a:prstGeom prst="rect">
            <a:avLst/>
          </a:prstGeom>
        </p:spPr>
      </p:pic>
      <p:sp>
        <p:nvSpPr>
          <p:cNvPr id="13" name="Стрелка влево 12"/>
          <p:cNvSpPr/>
          <p:nvPr/>
        </p:nvSpPr>
        <p:spPr>
          <a:xfrm>
            <a:off x="6858016" y="5143512"/>
            <a:ext cx="357190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500042"/>
            <a:ext cx="7351234" cy="564360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</a:t>
            </a:r>
            <a:r>
              <a:rPr lang="en-US" sz="2000" b="1" dirty="0" smtClean="0"/>
              <a:t>3</a:t>
            </a:r>
            <a:r>
              <a:rPr lang="ru-RU" sz="2000" b="1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На каком рисунке изображено множество решений системы неравенств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1)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2)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3)</a:t>
            </a:r>
          </a:p>
          <a:p>
            <a:pPr marL="596646" indent="-514350">
              <a:buNone/>
            </a:pPr>
            <a:endParaRPr lang="ru-RU" sz="2400" dirty="0" smtClean="0"/>
          </a:p>
          <a:p>
            <a:pPr marL="596646" indent="-514350">
              <a:buNone/>
            </a:pPr>
            <a:r>
              <a:rPr lang="ru-RU" sz="2400" dirty="0" smtClean="0"/>
              <a:t>4)    система не имеет решений</a:t>
            </a:r>
          </a:p>
          <a:p>
            <a:endParaRPr lang="ru-RU" dirty="0"/>
          </a:p>
        </p:txBody>
      </p:sp>
      <p:pic>
        <p:nvPicPr>
          <p:cNvPr id="5" name="Содержимое 4" descr="4_1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214546" y="2928934"/>
            <a:ext cx="4143404" cy="536206"/>
          </a:xfrm>
        </p:spPr>
      </p:pic>
      <p:pic>
        <p:nvPicPr>
          <p:cNvPr id="6" name="Рисунок 5" descr="4_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3786190"/>
            <a:ext cx="4143404" cy="536206"/>
          </a:xfrm>
          <a:prstGeom prst="rect">
            <a:avLst/>
          </a:prstGeom>
        </p:spPr>
      </p:pic>
      <p:pic>
        <p:nvPicPr>
          <p:cNvPr id="7" name="Рисунок 6" descr="4_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4643446"/>
            <a:ext cx="4143404" cy="536206"/>
          </a:xfrm>
          <a:prstGeom prst="rect">
            <a:avLst/>
          </a:prstGeom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1785918" y="1857365"/>
            <a:ext cx="1715298" cy="714380"/>
          </a:xfrm>
          <a:prstGeom prst="rect">
            <a:avLst/>
          </a:prstGeom>
          <a:noFill/>
        </p:spPr>
      </p:pic>
      <p:sp>
        <p:nvSpPr>
          <p:cNvPr id="8" name="Стрелка влево 7"/>
          <p:cNvSpPr/>
          <p:nvPr/>
        </p:nvSpPr>
        <p:spPr>
          <a:xfrm>
            <a:off x="6786578" y="5357826"/>
            <a:ext cx="357190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28" y="500042"/>
            <a:ext cx="7422672" cy="59293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400" b="1" dirty="0" smtClean="0"/>
              <a:t>   Задание 4.</a:t>
            </a:r>
          </a:p>
          <a:p>
            <a:pPr>
              <a:buNone/>
            </a:pPr>
            <a:r>
              <a:rPr lang="ru-RU" sz="2400" dirty="0" smtClean="0"/>
              <a:t>    При каких значениях </a:t>
            </a:r>
            <a:r>
              <a:rPr lang="en-US" sz="2400" b="1" i="1" dirty="0" smtClean="0"/>
              <a:t>b</a:t>
            </a:r>
            <a:r>
              <a:rPr lang="ru-RU" sz="2400" dirty="0" smtClean="0"/>
              <a:t> система неравенств </a:t>
            </a:r>
            <a:r>
              <a:rPr lang="ru-RU" sz="2400" b="1" dirty="0" smtClean="0"/>
              <a:t>не имеет решений</a:t>
            </a:r>
            <a:r>
              <a:rPr lang="ru-RU" sz="2400" dirty="0" smtClean="0"/>
              <a:t>?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3786182" y="1928803"/>
            <a:ext cx="2214578" cy="85760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0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 descr="слайд 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4374840"/>
            <a:ext cx="5939738" cy="76867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28794" y="3643314"/>
            <a:ext cx="6572296" cy="185738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28" y="428604"/>
            <a:ext cx="7494110" cy="26432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Задание 8.</a:t>
            </a:r>
          </a:p>
          <a:p>
            <a:pPr>
              <a:buNone/>
            </a:pPr>
            <a:r>
              <a:rPr lang="ru-RU" sz="2400" dirty="0" smtClean="0"/>
              <a:t>При каких значениях </a:t>
            </a:r>
            <a:endParaRPr lang="ru-RU" sz="24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1428728" y="357166"/>
            <a:ext cx="7494110" cy="60007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Задание 5.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Найдите наибольшее целое решение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системы неравенств.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sz="2400" b="1" baseline="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400" b="1" dirty="0" smtClean="0"/>
              <a:t>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400" b="1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sz="2400" b="1" baseline="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400" b="1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sz="2400" b="1" baseline="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400" b="1" dirty="0" smtClean="0"/>
              <a:t>б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   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</a:blip>
          <a:srcRect/>
          <a:stretch>
            <a:fillRect/>
          </a:stretch>
        </p:blipFill>
        <p:spPr bwMode="auto">
          <a:xfrm>
            <a:off x="2214546" y="2071678"/>
            <a:ext cx="4681103" cy="1198636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2357422" y="4572008"/>
            <a:ext cx="3857652" cy="888308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73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14414" y="428604"/>
            <a:ext cx="7500990" cy="235745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6.</a:t>
            </a:r>
          </a:p>
          <a:p>
            <a:pPr>
              <a:buNone/>
            </a:pPr>
            <a:r>
              <a:rPr lang="ru-RU" sz="2000" dirty="0" smtClean="0"/>
              <a:t>При каких значениях </a:t>
            </a:r>
            <a:r>
              <a:rPr lang="en-US" sz="2000" b="1" i="1" dirty="0" smtClean="0"/>
              <a:t>x</a:t>
            </a:r>
            <a:r>
              <a:rPr lang="ru-RU" sz="2000" b="1" i="1" dirty="0" smtClean="0"/>
              <a:t> </a:t>
            </a:r>
            <a:r>
              <a:rPr lang="ru-RU" sz="2000" dirty="0" smtClean="0"/>
              <a:t>функция принимает отрицательные значения?</a:t>
            </a:r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</a:blip>
          <a:srcRect/>
          <a:stretch>
            <a:fillRect/>
          </a:stretch>
        </p:blipFill>
        <p:spPr bwMode="auto">
          <a:xfrm>
            <a:off x="3758797" y="1714488"/>
            <a:ext cx="1741897" cy="500066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Содержимое 3"/>
          <p:cNvSpPr>
            <a:spLocks noGrp="1"/>
          </p:cNvSpPr>
          <p:nvPr>
            <p:ph sz="half" idx="2"/>
          </p:nvPr>
        </p:nvSpPr>
        <p:spPr>
          <a:xfrm>
            <a:off x="1214414" y="3071810"/>
            <a:ext cx="7500990" cy="321471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7.</a:t>
            </a:r>
          </a:p>
          <a:p>
            <a:pPr>
              <a:buNone/>
            </a:pPr>
            <a:r>
              <a:rPr lang="ru-RU" sz="2000" dirty="0" smtClean="0"/>
              <a:t>При каких значениях </a:t>
            </a:r>
            <a:r>
              <a:rPr lang="en-US" sz="2000" b="1" i="1" dirty="0" smtClean="0"/>
              <a:t>x</a:t>
            </a:r>
            <a:r>
              <a:rPr lang="ru-RU" sz="2000" b="1" i="1" dirty="0" smtClean="0"/>
              <a:t> </a:t>
            </a:r>
            <a:r>
              <a:rPr lang="ru-RU" sz="2000" dirty="0" smtClean="0"/>
              <a:t>обе</a:t>
            </a:r>
            <a:r>
              <a:rPr lang="ru-RU" sz="2000" b="1" i="1" dirty="0" smtClean="0"/>
              <a:t> </a:t>
            </a:r>
            <a:r>
              <a:rPr lang="ru-RU" sz="2000" dirty="0" smtClean="0"/>
              <a:t>функции принимают неположительные значения?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</a:blip>
          <a:srcRect/>
          <a:stretch>
            <a:fillRect/>
          </a:stretch>
        </p:blipFill>
        <p:spPr bwMode="auto">
          <a:xfrm>
            <a:off x="3786182" y="4429132"/>
            <a:ext cx="1785950" cy="496098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3786182" y="5072074"/>
            <a:ext cx="2071702" cy="512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8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2659</TotalTime>
  <Words>143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  Линейные неравенства. Системы линейных неравенств. Повторение.</vt:lpstr>
      <vt:lpstr>Математическая разминка (устная работа)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нестандартных задач</dc:title>
  <dc:creator>Admin</dc:creator>
  <cp:lastModifiedBy>Любимый</cp:lastModifiedBy>
  <cp:revision>150</cp:revision>
  <dcterms:created xsi:type="dcterms:W3CDTF">2015-04-08T07:51:20Z</dcterms:created>
  <dcterms:modified xsi:type="dcterms:W3CDTF">2015-08-01T12:38:27Z</dcterms:modified>
</cp:coreProperties>
</file>