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73" r:id="rId5"/>
    <p:sldId id="272" r:id="rId6"/>
    <p:sldId id="271" r:id="rId7"/>
    <p:sldId id="266" r:id="rId8"/>
    <p:sldId id="270" r:id="rId9"/>
    <p:sldId id="269" r:id="rId10"/>
    <p:sldId id="268" r:id="rId11"/>
    <p:sldId id="267" r:id="rId12"/>
    <p:sldId id="278" r:id="rId13"/>
    <p:sldId id="265" r:id="rId14"/>
    <p:sldId id="264" r:id="rId15"/>
    <p:sldId id="263" r:id="rId16"/>
    <p:sldId id="274" r:id="rId17"/>
    <p:sldId id="277" r:id="rId18"/>
    <p:sldId id="276" r:id="rId19"/>
    <p:sldId id="281" r:id="rId20"/>
    <p:sldId id="279" r:id="rId21"/>
    <p:sldId id="275" r:id="rId22"/>
    <p:sldId id="280" r:id="rId23"/>
    <p:sldId id="261" r:id="rId2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pedsovet.su/load/412-1-0-43174" TargetMode="External"/><Relationship Id="rId13" Type="http://schemas.openxmlformats.org/officeDocument/2006/relationships/hyperlink" Target="http://ds115.centerstart.ru/node/248-" TargetMode="External"/><Relationship Id="rId3" Type="http://schemas.openxmlformats.org/officeDocument/2006/relationships/hyperlink" Target="http://fotoshops.org/uploads/taginator/Dec-2012/kalendar-fon-dlya-prezentacij.jpg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://steshka.ru/ovoshhi-kartink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.cdn4.123rf.com/168nwm/yayayoy/yayayoy1207/yayayoy120700014/14596006-%D0%A1%D1%87%D0%B0%D1%81%D1%82%D0%BB%D0%B8%D0%B2%D1%8B%D0%B5-%D0%BF%D0%B8%D1%81%D1%8C%D0%BC%D0%B5%D0%BD%D0%BD%D0%BE%D0%B9-%D0%BC%D0%B0%D0%BB%D1%8C%D1%87%D0%B8%D0%BA%D0%B0-%D0%B2-" TargetMode="External"/><Relationship Id="rId11" Type="http://schemas.openxmlformats.org/officeDocument/2006/relationships/hyperlink" Target="http://fotoham.ru/picture.php?id=55242" TargetMode="External"/><Relationship Id="rId5" Type="http://schemas.openxmlformats.org/officeDocument/2006/relationships/hyperlink" Target="http://ec.l.thumbs.canstockphoto.com/canstock16404819.jpg" TargetMode="External"/><Relationship Id="rId10" Type="http://schemas.openxmlformats.org/officeDocument/2006/relationships/hyperlink" Target="http://rus-img.com/morkov-risunok" TargetMode="External"/><Relationship Id="rId4" Type="http://schemas.openxmlformats.org/officeDocument/2006/relationships/hyperlink" Target="http://shop-photo.ru/uploads/posts/2014-04/1397764831_zthk7exn4d0jro2.jpg" TargetMode="External"/><Relationship Id="rId9" Type="http://schemas.openxmlformats.org/officeDocument/2006/relationships/hyperlink" Target="http://medicina-doma.ru/zdorove-i-meditsina-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12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11" Type="http://schemas.openxmlformats.org/officeDocument/2006/relationships/slide" Target="slide12.xml"/><Relationship Id="rId5" Type="http://schemas.openxmlformats.org/officeDocument/2006/relationships/slide" Target="slide10.xml"/><Relationship Id="rId10" Type="http://schemas.openxmlformats.org/officeDocument/2006/relationships/slide" Target="slide14.xml"/><Relationship Id="rId4" Type="http://schemas.openxmlformats.org/officeDocument/2006/relationships/slide" Target="slide9.xml"/><Relationship Id="rId9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85786" y="5572140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математики: Плотникова Татьяна Владимировна, </a:t>
            </a:r>
          </a:p>
          <a:p>
            <a:pPr algn="ctr">
              <a:defRPr/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математики,</a:t>
            </a:r>
          </a:p>
          <a:p>
            <a:pPr algn="ctr">
              <a:defRPr/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МБОУ «СОШ №1 г.Суздаля»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643050"/>
            <a:ext cx="628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Решение задач </a:t>
            </a:r>
          </a:p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на проценты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92867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математики в 5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0" y="0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1</a:t>
            </a:r>
            <a:endParaRPr lang="ru-RU" sz="6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В 100 граммах фасоли содержится 0,9 миллиграмма витамина  В</a:t>
            </a:r>
            <a:r>
              <a:rPr lang="ru-RU" sz="1600" b="1" dirty="0" smtClean="0">
                <a:solidFill>
                  <a:prstClr val="black"/>
                </a:solidFill>
                <a:latin typeface="Monotype Corsiva" pitchFamily="66" charset="0"/>
              </a:rPr>
              <a:t>1</a:t>
            </a:r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, что составляет 45% от суточной нормы для подростков. Чему равна суточная норма витамина В</a:t>
            </a:r>
            <a:r>
              <a:rPr lang="ru-RU" b="1" dirty="0" smtClean="0">
                <a:solidFill>
                  <a:prstClr val="black"/>
                </a:solidFill>
                <a:latin typeface="Monotype Corsiva" pitchFamily="66" charset="0"/>
              </a:rPr>
              <a:t>1</a:t>
            </a:r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? Сколько нужно съесть фасоли для удовлетворения суточной  потребности в витамине В</a:t>
            </a:r>
            <a:r>
              <a:rPr lang="ru-RU" b="1" dirty="0" smtClean="0">
                <a:solidFill>
                  <a:prstClr val="black"/>
                </a:solidFill>
                <a:latin typeface="Monotype Corsiva" pitchFamily="66" charset="0"/>
              </a:rPr>
              <a:t>1</a:t>
            </a:r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?  Ответ округлите до целого числа.</a:t>
            </a:r>
            <a:endParaRPr lang="ru-RU" sz="3600" b="1" dirty="0" smtClean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3286124"/>
            <a:ext cx="5072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0,9</a:t>
            </a:r>
            <a:r>
              <a:rPr lang="ru-RU" sz="3200" b="1" dirty="0" smtClean="0">
                <a:latin typeface="Monotype Corsiva" pitchFamily="66" charset="0"/>
              </a:rPr>
              <a:t>: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45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100=2(мг)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100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2:0,9≈222(г)</a:t>
            </a:r>
          </a:p>
        </p:txBody>
      </p:sp>
      <p:pic>
        <p:nvPicPr>
          <p:cNvPr id="9" name="Рисунок 8" descr="http://fun-for-us.ru/img.php?url=http://cs622223.vk.me/v622223790/2601/Bb6eytMmJcA.jpg"/>
          <p:cNvPicPr/>
          <p:nvPr/>
        </p:nvPicPr>
        <p:blipFill>
          <a:blip r:embed="rId2"/>
          <a:srcRect l="18325" t="12522" b="76029"/>
          <a:stretch>
            <a:fillRect/>
          </a:stretch>
        </p:blipFill>
        <p:spPr bwMode="auto">
          <a:xfrm>
            <a:off x="285720" y="4357694"/>
            <a:ext cx="80724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img0.liveinternet.ru/images/attach/c/10/110/838/110838916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2740" y="1714488"/>
            <a:ext cx="991260" cy="1680102"/>
          </a:xfrm>
          <a:prstGeom prst="rect">
            <a:avLst/>
          </a:prstGeom>
          <a:noFill/>
        </p:spPr>
      </p:pic>
      <p:pic>
        <p:nvPicPr>
          <p:cNvPr id="10" name="Picture 4" descr="http://speaking-doctor.ru/wp-content/uploads/2015/04/%D0%B2%D0%B8%D1%82%D0%B0%D0%BC%D0%B8%D0%BD%D1%8B-%D0%B0%D0%B2%D0%B8%D1%82%D0%B0%D0%BC%D0%B8%D0%BD%D0%BE%D0%B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4622" t="10366" r="5422" b="20633"/>
          <a:stretch>
            <a:fillRect/>
          </a:stretch>
        </p:blipFill>
        <p:spPr bwMode="auto">
          <a:xfrm>
            <a:off x="6643702" y="5429264"/>
            <a:ext cx="173936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0" y="0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428736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Содержание витамина  С в 100 граммах свежего шиповника равно 470 миллиграммам, что составляет 40% от содержания витамина С в 100 граммах сухого шиповника. Каково содержание витамина С в сухом шиповнике?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042" y="3143248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470:40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100=1175(мг)</a:t>
            </a:r>
          </a:p>
        </p:txBody>
      </p:sp>
      <p:pic>
        <p:nvPicPr>
          <p:cNvPr id="9" name="Рисунок 8" descr="http://fun-for-us.ru/img.php?url=http://cs622223.vk.me/v622223790/2601/Bb6eytMmJcA.jpg"/>
          <p:cNvPicPr/>
          <p:nvPr/>
        </p:nvPicPr>
        <p:blipFill>
          <a:blip r:embed="rId2"/>
          <a:srcRect l="17976" t="35420" b="52952"/>
          <a:stretch>
            <a:fillRect/>
          </a:stretch>
        </p:blipFill>
        <p:spPr bwMode="auto">
          <a:xfrm>
            <a:off x="571472" y="4429132"/>
            <a:ext cx="764386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speaking-doctor.ru/wp-content/uploads/2015/04/%D0%B2%D0%B8%D1%82%D0%B0%D0%BC%D0%B8%D0%BD%D1%8B-%D0%B0%D0%B2%D0%B8%D1%82%D0%B0%D0%BC%D0%B8%D0%BD%D0%BE%D0%B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4622" t="10366" r="5422" b="20633"/>
          <a:stretch>
            <a:fillRect/>
          </a:stretch>
        </p:blipFill>
        <p:spPr bwMode="auto">
          <a:xfrm>
            <a:off x="6643702" y="5500702"/>
            <a:ext cx="173936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0" y="0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В</a:t>
            </a: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9</a:t>
            </a:r>
            <a:endParaRPr lang="ru-RU" sz="6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28586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Известно, что 1 килограмма арбуза содержит 0,8% витамина В9 и что нужно в день съесть 150 граммов арбуза, чтобы  удовлетворить суточную потребность в этом витамине. Чему же равна суточная доза подростка в витамине В9?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3174" y="2714620"/>
            <a:ext cx="5072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1:100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0,8=0,008(мг)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0,15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·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0,008=0,0012(мг)</a:t>
            </a:r>
          </a:p>
        </p:txBody>
      </p:sp>
      <p:pic>
        <p:nvPicPr>
          <p:cNvPr id="9" name="Рисунок 8" descr="http://fun-for-us.ru/img.php?url=http://cs622223.vk.me/v622223790/2601/Bb6eytMmJcA.jpg"/>
          <p:cNvPicPr/>
          <p:nvPr/>
        </p:nvPicPr>
        <p:blipFill>
          <a:blip r:embed="rId2"/>
          <a:srcRect l="17976" t="35420" b="52952"/>
          <a:stretch>
            <a:fillRect/>
          </a:stretch>
        </p:blipFill>
        <p:spPr bwMode="auto">
          <a:xfrm>
            <a:off x="714348" y="3786190"/>
            <a:ext cx="764386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artbash.ru/uploads/posts/2015-04/1428570610_c10pvxfe7gcxhek.jpg"/>
          <p:cNvPicPr>
            <a:picLocks noChangeAspect="1" noChangeArrowheads="1"/>
          </p:cNvPicPr>
          <p:nvPr/>
        </p:nvPicPr>
        <p:blipFill>
          <a:blip r:embed="rId3"/>
          <a:srcRect t="10375" b="6628"/>
          <a:stretch>
            <a:fillRect/>
          </a:stretch>
        </p:blipFill>
        <p:spPr bwMode="auto">
          <a:xfrm>
            <a:off x="7380346" y="0"/>
            <a:ext cx="1763654" cy="1285908"/>
          </a:xfrm>
          <a:prstGeom prst="ellipse">
            <a:avLst/>
          </a:prstGeom>
          <a:noFill/>
        </p:spPr>
      </p:pic>
      <p:pic>
        <p:nvPicPr>
          <p:cNvPr id="12" name="Picture 4" descr="http://speaking-doctor.ru/wp-content/uploads/2015/04/%D0%B2%D0%B8%D1%82%D0%B0%D0%BC%D0%B8%D0%BD%D1%8B-%D0%B0%D0%B2%D0%B8%D1%82%D0%B0%D0%BC%D0%B8%D0%BD%D0%BE%D0%B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4622" t="10366" r="5422" b="20633"/>
          <a:stretch>
            <a:fillRect/>
          </a:stretch>
        </p:blipFill>
        <p:spPr bwMode="auto">
          <a:xfrm>
            <a:off x="6643702" y="5500702"/>
            <a:ext cx="173936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0" y="0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В</a:t>
            </a: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2</a:t>
            </a:r>
            <a:endParaRPr lang="ru-RU" sz="6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428736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 Коровье молоко содержит 0,2% витамина В</a:t>
            </a:r>
            <a:r>
              <a:rPr lang="ru-RU" b="1" dirty="0" smtClean="0">
                <a:solidFill>
                  <a:prstClr val="black"/>
                </a:solidFill>
                <a:latin typeface="Monotype Corsiva" pitchFamily="66" charset="0"/>
              </a:rPr>
              <a:t>2</a:t>
            </a:r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. Сколько  миллиграммов витамина  В</a:t>
            </a:r>
            <a:r>
              <a:rPr lang="ru-RU" b="1" dirty="0" smtClean="0">
                <a:solidFill>
                  <a:prstClr val="black"/>
                </a:solidFill>
                <a:latin typeface="Monotype Corsiva" pitchFamily="66" charset="0"/>
              </a:rPr>
              <a:t>2</a:t>
            </a:r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 содержит   1 стакан коровьего молока? (1 стакат=200г).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5918" y="3071810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200</a:t>
            </a:r>
            <a:r>
              <a:rPr lang="ru-RU" sz="3200" b="1" dirty="0" smtClean="0">
                <a:latin typeface="Monotype Corsiva" pitchFamily="66" charset="0"/>
              </a:rPr>
              <a:t>: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100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0,2=0,4 (мг)</a:t>
            </a:r>
          </a:p>
        </p:txBody>
      </p:sp>
      <p:pic>
        <p:nvPicPr>
          <p:cNvPr id="9" name="Рисунок 8" descr="http://fun-for-us.ru/img.php?url=http://cs622223.vk.me/v622223790/2601/Bb6eytMmJcA.jpg"/>
          <p:cNvPicPr/>
          <p:nvPr/>
        </p:nvPicPr>
        <p:blipFill>
          <a:blip r:embed="rId2"/>
          <a:srcRect l="18150" t="24150" b="64580"/>
          <a:stretch>
            <a:fillRect/>
          </a:stretch>
        </p:blipFill>
        <p:spPr bwMode="auto">
          <a:xfrm>
            <a:off x="428596" y="4071942"/>
            <a:ext cx="80724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speaking-doctor.ru/wp-content/uploads/2015/04/%D0%B2%D0%B8%D1%82%D0%B0%D0%BC%D0%B8%D0%BD%D1%8B-%D0%B0%D0%B2%D0%B8%D1%82%D0%B0%D0%BC%D0%B8%D0%BD%D0%BE%D0%B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4622" t="10366" r="5422" b="20633"/>
          <a:stretch>
            <a:fillRect/>
          </a:stretch>
        </p:blipFill>
        <p:spPr bwMode="auto">
          <a:xfrm>
            <a:off x="6643702" y="5500702"/>
            <a:ext cx="173936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0" y="0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428736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 Капуста при засолке теряет 20% своего веса. Сколько получится килограмм квашенной капусты, если купили 12 кг?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5918" y="3071810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12</a:t>
            </a:r>
            <a:r>
              <a:rPr lang="ru-RU" sz="3200" b="1" dirty="0" smtClean="0">
                <a:latin typeface="Monotype Corsiva" pitchFamily="66" charset="0"/>
              </a:rPr>
              <a:t>: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100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20=2,4(кг)</a:t>
            </a:r>
          </a:p>
        </p:txBody>
      </p:sp>
      <p:pic>
        <p:nvPicPr>
          <p:cNvPr id="9" name="Рисунок 8" descr="http://fun-for-us.ru/img.php?url=http://cs622223.vk.me/v622223790/2601/Bb6eytMmJcA.jpg"/>
          <p:cNvPicPr/>
          <p:nvPr/>
        </p:nvPicPr>
        <p:blipFill>
          <a:blip r:embed="rId2"/>
          <a:srcRect l="17627" t="89803" b="637"/>
          <a:stretch>
            <a:fillRect/>
          </a:stretch>
        </p:blipFill>
        <p:spPr bwMode="auto">
          <a:xfrm>
            <a:off x="571472" y="4000504"/>
            <a:ext cx="76438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speaking-doctor.ru/wp-content/uploads/2015/04/%D0%B2%D0%B8%D1%82%D0%B0%D0%BC%D0%B8%D0%BD%D1%8B-%D0%B0%D0%B2%D0%B8%D1%82%D0%B0%D0%BC%D0%B8%D0%BD%D0%BE%D0%B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4622" t="10366" r="5422" b="20633"/>
          <a:stretch>
            <a:fillRect/>
          </a:stretch>
        </p:blipFill>
        <p:spPr bwMode="auto">
          <a:xfrm>
            <a:off x="6643702" y="5500702"/>
            <a:ext cx="173936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0" y="0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428736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В марте Николай поймал 56 карпов, а в апреле – 70. На сколько процентов Николай поймал в апреле больше, чем в марте?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0232" y="2428868"/>
            <a:ext cx="5072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70:56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100=125(%)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125-100=25(%)</a:t>
            </a:r>
          </a:p>
        </p:txBody>
      </p:sp>
      <p:pic>
        <p:nvPicPr>
          <p:cNvPr id="9" name="Рисунок 8" descr="http://fun-for-us.ru/img.php?url=http://cs622223.vk.me/v622223790/2601/Bb6eytMmJcA.jpg"/>
          <p:cNvPicPr/>
          <p:nvPr/>
        </p:nvPicPr>
        <p:blipFill>
          <a:blip r:embed="rId2"/>
          <a:srcRect l="17976" t="46691" b="42397"/>
          <a:stretch>
            <a:fillRect/>
          </a:stretch>
        </p:blipFill>
        <p:spPr bwMode="auto">
          <a:xfrm>
            <a:off x="428596" y="4071942"/>
            <a:ext cx="778674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speaking-doctor.ru/wp-content/uploads/2015/04/%D0%B2%D0%B8%D1%82%D0%B0%D0%BC%D0%B8%D0%BD%D1%8B-%D0%B0%D0%B2%D0%B8%D1%82%D0%B0%D0%BC%D0%B8%D0%BD%D0%BE%D0%B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4622" t="10366" r="5422" b="20633"/>
          <a:stretch>
            <a:fillRect/>
          </a:stretch>
        </p:blipFill>
        <p:spPr bwMode="auto">
          <a:xfrm>
            <a:off x="6643702" y="5500702"/>
            <a:ext cx="173936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0" y="0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57298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За зиму Вини Пух съел 16 горшочков мёда. Сколько горшочков мёда заготовил Вини Пух, если у него осталось 20% всех запасов?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2976" y="2428868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100-20=80(%) – съел Вини Пух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16:80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100=20(шт.) – заготовил Вини Пух</a:t>
            </a:r>
          </a:p>
        </p:txBody>
      </p:sp>
      <p:pic>
        <p:nvPicPr>
          <p:cNvPr id="9" name="Рисунок 8" descr="http://fun-for-us.ru/img.php?url=http://cs622223.vk.me/v622223790/2601/Bb6eytMmJcA.jpg"/>
          <p:cNvPicPr/>
          <p:nvPr/>
        </p:nvPicPr>
        <p:blipFill>
          <a:blip r:embed="rId2"/>
          <a:srcRect l="18499" t="56887" r="1920" b="32201"/>
          <a:stretch>
            <a:fillRect/>
          </a:stretch>
        </p:blipFill>
        <p:spPr bwMode="auto">
          <a:xfrm>
            <a:off x="1000100" y="3929066"/>
            <a:ext cx="71438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speaking-doctor.ru/wp-content/uploads/2015/04/%D0%B2%D0%B8%D1%82%D0%B0%D0%BC%D0%B8%D0%BD%D1%8B-%D0%B0%D0%B2%D0%B8%D1%82%D0%B0%D0%BC%D0%B8%D0%BD%D0%BE%D0%B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4622" t="10366" r="5422" b="20633"/>
          <a:stretch>
            <a:fillRect/>
          </a:stretch>
        </p:blipFill>
        <p:spPr bwMode="auto">
          <a:xfrm>
            <a:off x="6643702" y="5500702"/>
            <a:ext cx="173936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0" y="0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РР</a:t>
            </a:r>
          </a:p>
        </p:txBody>
      </p:sp>
      <p:pic>
        <p:nvPicPr>
          <p:cNvPr id="5" name="Рисунок 4" descr="http://www.med007.ru/Failes/Images/Techology/181.jpg"/>
          <p:cNvPicPr/>
          <p:nvPr/>
        </p:nvPicPr>
        <p:blipFill>
          <a:blip r:embed="rId2"/>
          <a:srcRect l="12833" t="88409"/>
          <a:stretch>
            <a:fillRect/>
          </a:stretch>
        </p:blipFill>
        <p:spPr bwMode="auto">
          <a:xfrm>
            <a:off x="571472" y="4500570"/>
            <a:ext cx="75724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1357298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Грибы теряют при сушке 75% своей массы. Сколько понадобится свежих грибов для приготовления 4 кг сушённых?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2428868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100-75=25(%) – масса сушённых грибов от массы свежих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4:25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100=16(кг) – свежих грибов</a:t>
            </a:r>
          </a:p>
        </p:txBody>
      </p:sp>
      <p:pic>
        <p:nvPicPr>
          <p:cNvPr id="10" name="Рисунок 9" descr="http://www.stickers-enfant.com/249-378-thickbox/stickers-enfants-planche-legumes-30x30cm.jpg"/>
          <p:cNvPicPr/>
          <p:nvPr/>
        </p:nvPicPr>
        <p:blipFill>
          <a:blip r:embed="rId3"/>
          <a:srcRect l="28167" t="60000" r="36666"/>
          <a:stretch>
            <a:fillRect/>
          </a:stretch>
        </p:blipFill>
        <p:spPr bwMode="auto">
          <a:xfrm>
            <a:off x="7710485" y="0"/>
            <a:ext cx="1433515" cy="17145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speaking-doctor.ru/wp-content/uploads/2015/04/%D0%B2%D0%B8%D1%82%D0%B0%D0%BC%D0%B8%D0%BD%D1%8B-%D0%B0%D0%B2%D0%B8%D1%82%D0%B0%D0%BC%D0%B8%D0%BD%D0%BE%D0%B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4622" t="10366" r="5422" b="20633"/>
          <a:stretch>
            <a:fillRect/>
          </a:stretch>
        </p:blipFill>
        <p:spPr bwMode="auto">
          <a:xfrm>
            <a:off x="6643702" y="5500702"/>
            <a:ext cx="173936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0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Проверочная работа</a:t>
            </a:r>
            <a:endParaRPr lang="ru-RU" sz="3600" b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57158" y="1071546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Молоко содержит 4% жира. Сколько килограммов жира содержится в 840 литрах молока?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  33,6              б) 3,36              в) 21000            г) 210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280 г воды растворили 70 г соли. Какова концентрация полученного раствора?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25%            б) 20%              в) 2%                г) 2,5%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Покупатель купил  3 килограмма огурцов, что составило 25%  всех привезённых в палатку огурцов. Сколько килограммов огурцов привезли в палатку?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  12,5              б) 120              в) 12            г) 1,25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Для компота смешали 3 кг яблок и 7 кг слив. Сколько процентов составляют сливы?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саду растет 150 деревьев, из них 30% составляют вишни, а остальное - сливы. Сколько в саду растет слив?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642918"/>
            <a:ext cx="6572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Проверь себя:</a:t>
            </a:r>
          </a:p>
          <a:p>
            <a:r>
              <a:rPr lang="ru-RU" sz="4000" b="1" dirty="0" smtClean="0">
                <a:latin typeface="Monotype Corsiva" pitchFamily="66" charset="0"/>
              </a:rPr>
              <a:t>1 – а</a:t>
            </a:r>
          </a:p>
          <a:p>
            <a:r>
              <a:rPr lang="ru-RU" sz="4000" b="1" dirty="0" smtClean="0">
                <a:latin typeface="Monotype Corsiva" pitchFamily="66" charset="0"/>
              </a:rPr>
              <a:t>2 – б</a:t>
            </a:r>
          </a:p>
          <a:p>
            <a:r>
              <a:rPr lang="ru-RU" sz="4000" b="1" dirty="0" smtClean="0">
                <a:latin typeface="Monotype Corsiva" pitchFamily="66" charset="0"/>
              </a:rPr>
              <a:t>3 -  в</a:t>
            </a:r>
          </a:p>
          <a:p>
            <a:r>
              <a:rPr lang="ru-RU" sz="4000" b="1" dirty="0" smtClean="0">
                <a:latin typeface="Monotype Corsiva" pitchFamily="66" charset="0"/>
              </a:rPr>
              <a:t>4 – 30%</a:t>
            </a:r>
          </a:p>
          <a:p>
            <a:r>
              <a:rPr lang="ru-RU" sz="4000" b="1" dirty="0" smtClean="0">
                <a:latin typeface="Monotype Corsiva" pitchFamily="66" charset="0"/>
              </a:rPr>
              <a:t>5 - 105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3082" grpId="0"/>
      <p:bldP spid="308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0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Оцени свою работу на уроке:</a:t>
            </a:r>
            <a:endParaRPr lang="ru-RU" sz="3600" b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262710" cy="369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355"/>
                <a:gridCol w="3131355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Количество полученных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Оценка</a:t>
                      </a:r>
                    </a:p>
                  </a:txBody>
                  <a:tcPr/>
                </a:tc>
              </a:tr>
              <a:tr h="671333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36-38</a:t>
                      </a:r>
                      <a:endParaRPr lang="ru-RU" sz="4000" b="1" kern="1200" dirty="0" smtClean="0">
                        <a:solidFill>
                          <a:prstClr val="black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«5»</a:t>
                      </a:r>
                    </a:p>
                  </a:txBody>
                  <a:tcPr/>
                </a:tc>
              </a:tr>
              <a:tr h="671333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30-35</a:t>
                      </a:r>
                      <a:endParaRPr lang="ru-RU" sz="4000" b="1" kern="1200" dirty="0" smtClean="0">
                        <a:solidFill>
                          <a:prstClr val="black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«4»</a:t>
                      </a:r>
                    </a:p>
                  </a:txBody>
                  <a:tcPr/>
                </a:tc>
              </a:tr>
              <a:tr h="671333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24-29</a:t>
                      </a:r>
                      <a:endParaRPr lang="ru-RU" sz="4000" b="1" kern="1200" dirty="0" smtClean="0">
                        <a:solidFill>
                          <a:prstClr val="black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«3»</a:t>
                      </a:r>
                    </a:p>
                  </a:txBody>
                  <a:tcPr/>
                </a:tc>
              </a:tr>
              <a:tr h="671333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0-23</a:t>
                      </a:r>
                      <a:endParaRPr lang="ru-RU" sz="4000" b="1" kern="1200" dirty="0" smtClean="0">
                        <a:solidFill>
                          <a:prstClr val="black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«2»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носка-облако 15"/>
          <p:cNvSpPr/>
          <p:nvPr/>
        </p:nvSpPr>
        <p:spPr>
          <a:xfrm>
            <a:off x="4857752" y="1142984"/>
            <a:ext cx="3286148" cy="1000132"/>
          </a:xfrm>
          <a:prstGeom prst="cloudCallout">
            <a:avLst>
              <a:gd name="adj1" fmla="val 25271"/>
              <a:gd name="adj2" fmla="val 4577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pic>
        <p:nvPicPr>
          <p:cNvPr id="4" name="Picture 2" descr="http://40.img.avito.st/640x480/968506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0"/>
            <a:ext cx="1928794" cy="7857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14942" y="135729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Сотая часть числа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357158" y="0"/>
            <a:ext cx="3500462" cy="1214422"/>
          </a:xfrm>
          <a:prstGeom prst="wedgeEllipseCallout">
            <a:avLst>
              <a:gd name="adj1" fmla="val 172940"/>
              <a:gd name="adj2" fmla="val 4300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7158" y="142852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</a:rPr>
              <a:t>Что называется процентом?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428596" y="1500174"/>
            <a:ext cx="3500462" cy="1714512"/>
          </a:xfrm>
          <a:prstGeom prst="wedgeEllipseCallout">
            <a:avLst>
              <a:gd name="adj1" fmla="val 171404"/>
              <a:gd name="adj2" fmla="val 2059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5786" y="1714488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</a:rPr>
              <a:t>Как перевести проценты в десятичную дробь?</a:t>
            </a:r>
          </a:p>
        </p:txBody>
      </p:sp>
      <p:sp>
        <p:nvSpPr>
          <p:cNvPr id="18" name="Выноска-облако 17"/>
          <p:cNvSpPr/>
          <p:nvPr/>
        </p:nvSpPr>
        <p:spPr>
          <a:xfrm>
            <a:off x="4286248" y="2214554"/>
            <a:ext cx="3000396" cy="1071570"/>
          </a:xfrm>
          <a:prstGeom prst="cloudCallout">
            <a:avLst>
              <a:gd name="adj1" fmla="val 49316"/>
              <a:gd name="adj2" fmla="val 3167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14876" y="2214554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Разделить величину на 100</a:t>
            </a:r>
          </a:p>
        </p:txBody>
      </p:sp>
      <p:sp>
        <p:nvSpPr>
          <p:cNvPr id="19" name="Овальная выноска 18"/>
          <p:cNvSpPr/>
          <p:nvPr/>
        </p:nvSpPr>
        <p:spPr>
          <a:xfrm>
            <a:off x="428596" y="3357562"/>
            <a:ext cx="3500462" cy="1714512"/>
          </a:xfrm>
          <a:prstGeom prst="wedgeEllipseCallout">
            <a:avLst>
              <a:gd name="adj1" fmla="val 170892"/>
              <a:gd name="adj2" fmla="val 956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4348" y="3500438"/>
            <a:ext cx="307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</a:rPr>
              <a:t>Как перевести десятичную дробь в проценты?</a:t>
            </a:r>
          </a:p>
        </p:txBody>
      </p:sp>
      <p:sp>
        <p:nvSpPr>
          <p:cNvPr id="21" name="Выноска-облако 20"/>
          <p:cNvSpPr/>
          <p:nvPr/>
        </p:nvSpPr>
        <p:spPr>
          <a:xfrm>
            <a:off x="3143240" y="4786322"/>
            <a:ext cx="3000396" cy="1071570"/>
          </a:xfrm>
          <a:prstGeom prst="cloudCallout">
            <a:avLst>
              <a:gd name="adj1" fmla="val 87262"/>
              <a:gd name="adj2" fmla="val 825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1868" y="4857760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Умножить дробь на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4" grpId="0" animBg="1"/>
      <p:bldP spid="15" grpId="0"/>
      <p:bldP spid="17" grpId="0" animBg="1"/>
      <p:bldP spid="10" grpId="0"/>
      <p:bldP spid="18" grpId="0" animBg="1"/>
      <p:bldP spid="11" grpId="0"/>
      <p:bldP spid="19" grpId="0" animBg="1"/>
      <p:bldP spid="12" grpId="0"/>
      <p:bldP spid="21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0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Рефлексия:</a:t>
            </a:r>
            <a:endParaRPr lang="ru-RU" sz="3600" b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285860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</a:rPr>
              <a:t>Если было интересно, легко на уроке, во всём разобрались - синий цвет.</a:t>
            </a:r>
          </a:p>
        </p:txBody>
      </p:sp>
      <p:sp>
        <p:nvSpPr>
          <p:cNvPr id="9" name="Улыбающееся лицо 8"/>
          <p:cNvSpPr/>
          <p:nvPr/>
        </p:nvSpPr>
        <p:spPr>
          <a:xfrm>
            <a:off x="7286644" y="1357298"/>
            <a:ext cx="1357322" cy="121444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720" y="2786058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</a:rPr>
              <a:t>Если иногда были трудности, сомнения, не совсем понравилась работа – зелёный цвет.</a:t>
            </a:r>
          </a:p>
        </p:txBody>
      </p:sp>
      <p:sp>
        <p:nvSpPr>
          <p:cNvPr id="11" name="Улыбающееся лицо 10"/>
          <p:cNvSpPr/>
          <p:nvPr/>
        </p:nvSpPr>
        <p:spPr>
          <a:xfrm>
            <a:off x="7429520" y="3000372"/>
            <a:ext cx="1428760" cy="1214446"/>
          </a:xfrm>
          <a:prstGeom prst="smileyFac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786" y="4214818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</a:rPr>
              <a:t>Если  не разобрались в теме, было не очень интересно – красный цвет.</a:t>
            </a:r>
          </a:p>
        </p:txBody>
      </p:sp>
      <p:sp>
        <p:nvSpPr>
          <p:cNvPr id="14" name="Улыбающееся лицо 13"/>
          <p:cNvSpPr/>
          <p:nvPr/>
        </p:nvSpPr>
        <p:spPr>
          <a:xfrm>
            <a:off x="7000892" y="4786322"/>
            <a:ext cx="1357322" cy="121444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0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Домашнее задание:</a:t>
            </a:r>
            <a:endParaRPr lang="ru-RU" sz="3600" b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571612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	</a:t>
            </a:r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</a:rPr>
              <a:t>Составить задачу на проценты о витаминах любого типа и решить её. </a:t>
            </a:r>
            <a:endParaRPr lang="en-US" sz="3200" b="1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r>
              <a:rPr lang="en-US" sz="3200" b="1" dirty="0" smtClean="0">
                <a:solidFill>
                  <a:prstClr val="black"/>
                </a:solidFill>
                <a:latin typeface="Monotype Corsiva" pitchFamily="66" charset="0"/>
              </a:rPr>
              <a:t>	</a:t>
            </a:r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</a:rPr>
              <a:t>Оформление выполнить на отдельном листе с иллюстрацией и рассказе от том, какую роль «играет» этот витамин в жизни человека. </a:t>
            </a:r>
            <a:endParaRPr lang="ru-RU" sz="2400" b="1" dirty="0" smtClean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овощи картинки"/>
          <p:cNvPicPr>
            <a:picLocks noChangeAspect="1" noChangeArrowheads="1"/>
          </p:cNvPicPr>
          <p:nvPr/>
        </p:nvPicPr>
        <p:blipFill>
          <a:blip r:embed="rId2"/>
          <a:srcRect t="21906"/>
          <a:stretch>
            <a:fillRect/>
          </a:stretch>
        </p:blipFill>
        <p:spPr bwMode="auto">
          <a:xfrm>
            <a:off x="1928794" y="4286256"/>
            <a:ext cx="4357686" cy="2037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ablog.ru/wp-content/uploads/2012/08/mrs_2.jpg"/>
          <p:cNvPicPr>
            <a:picLocks noChangeAspect="1" noChangeArrowheads="1"/>
          </p:cNvPicPr>
          <p:nvPr/>
        </p:nvPicPr>
        <p:blipFill>
          <a:blip r:embed="rId2"/>
          <a:srcRect l="13229" r="12708"/>
          <a:stretch>
            <a:fillRect/>
          </a:stretch>
        </p:blipFill>
        <p:spPr bwMode="auto">
          <a:xfrm>
            <a:off x="500034" y="1142984"/>
            <a:ext cx="5643602" cy="53578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282" y="1071546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</a:rPr>
              <a:t>Спасибо за урок!!!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86808" cy="5714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ea typeface="+mn-ea"/>
                <a:cs typeface="+mn-cs"/>
              </a:rPr>
              <a:t>Интернет-ресурсы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000108"/>
            <a:ext cx="7429552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http://fotoshops.org/uploads/taginator/Dec-2012/kalendar-fon-dlya-prezentacij.jpg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тетрадный лист в клетку 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Девочка и мальчик в верхней части слайда – взяты из векторного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клипакта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как его получить, можно узнать тут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«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Small children in the vector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http://ec.l.thumbs.canstockphoto.com/canstock16404819.jpg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девочка</a:t>
            </a:r>
          </a:p>
          <a:p>
            <a:pPr marL="0" indent="0" algn="just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us.cdn4.123rf.com/168nwm/yayayoy/yayayoy1207/yayayoy120700014/14596006-%D0%A1%D1%87%D0%B0%D1%81%D1%82%D0%BB%D0%B8%D0%B2%D1%8B%D0%B5-%D0%BF%D0%B8%D1%81%D1%8C%D0%BC%D0%B5%D0%BD%D0%BD%D0%BE%D0%B9-%D0%BC%D0%B0%D0%BB%D1%8C%D1%87%D0%B8%D0%BA%D0%B0-%D0%B2-%D1%88%D0%BA%D0%BE%D0%BB%D1%8C%D0%BD%D0%BE%D0%B9-%D1%82%D0%B5%D1%82%D1%80%D0%B0%D0%B4%D0%B8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мальчик</a:t>
            </a:r>
          </a:p>
          <a:p>
            <a:pPr algn="just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5143488"/>
            <a:ext cx="1714512" cy="17145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4286256"/>
            <a:ext cx="2553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http://pedsovet.su/load/412-1-0-43174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50006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http://medicina-doma.ru/zdorove-i-meditsina-2/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5429264"/>
            <a:ext cx="3041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http://rus-img.com/morkov-risunok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морковь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3143248"/>
            <a:ext cx="807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yandex.ru/images/search?img_url=http%3A%2F%2Fpixelbrush.ru%2Fuploads%2Fposts%2F2015-04%2F1428570652_sueqppslwe4btwu.jpg&amp;_=1437052071677&amp;p=5&amp;text=%D0%BC%D1%83%D0%BB%D1%8C%D1%82%D1%8F%D1%88%D0%BD%D1%8B%D0%B5%20%D1%84%D1%80%D1%83%D0%BA%D1%82%D1%8B&amp;noreask=1&amp;redircnt=1437051877.1&amp;pos=176&amp;rpt=simage&amp;lr=192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арбуз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4000504"/>
            <a:ext cx="3066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http://fotoham.ru/picture.php?id=55242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гриб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4572008"/>
            <a:ext cx="5541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http://steshka.ru/ovoshhi-kartinki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картинка с детьми, держащими овощи и фрукты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5786454"/>
            <a:ext cx="67866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http://ds115.centerstart.ru/node/248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картинка с 21 слайда</a:t>
            </a:r>
            <a:endParaRPr lang="ru-RU" sz="1200" dirty="0" smtClean="0">
              <a:latin typeface="Times New Roman" pitchFamily="18" charset="0"/>
              <a:cs typeface="Times New Roman" pitchFamily="18" charset="0"/>
              <a:hlinkClick r:id="rId1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142984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</a:rPr>
              <a:t>Запишите проценты в виде десятичных дробей: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2" y="1714488"/>
          <a:ext cx="8715432" cy="1036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7254"/>
                <a:gridCol w="928694"/>
                <a:gridCol w="928694"/>
                <a:gridCol w="857256"/>
                <a:gridCol w="1000132"/>
                <a:gridCol w="1285884"/>
                <a:gridCol w="1357322"/>
                <a:gridCol w="1500196"/>
              </a:tblGrid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106%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13,7%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135,8%</a:t>
                      </a:r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pPr algn="ctr"/>
                      <a:endParaRPr lang="ru-RU" sz="2800" b="1" kern="1200" dirty="0" smtClean="0">
                        <a:solidFill>
                          <a:srgbClr val="C00000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kern="1200" dirty="0" smtClean="0">
                        <a:solidFill>
                          <a:srgbClr val="C00000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kern="1200" dirty="0" smtClean="0">
                        <a:solidFill>
                          <a:srgbClr val="C00000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kern="1200" dirty="0" smtClean="0">
                        <a:solidFill>
                          <a:srgbClr val="C00000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kern="1200" dirty="0" smtClean="0">
                        <a:solidFill>
                          <a:srgbClr val="C00000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kern="1200" dirty="0" smtClean="0">
                        <a:solidFill>
                          <a:srgbClr val="C00000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kern="1200" dirty="0" smtClean="0">
                        <a:solidFill>
                          <a:srgbClr val="C00000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kern="1200" dirty="0" smtClean="0">
                        <a:solidFill>
                          <a:srgbClr val="C00000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714488"/>
          <a:ext cx="8715432" cy="1036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7254"/>
                <a:gridCol w="928694"/>
                <a:gridCol w="928694"/>
                <a:gridCol w="857256"/>
                <a:gridCol w="1000132"/>
                <a:gridCol w="1285884"/>
                <a:gridCol w="1357322"/>
                <a:gridCol w="1500196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106%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13,7%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135,8%</a:t>
                      </a:r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0,27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0,72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0,005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0,137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1,358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4348" y="307181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</a:rPr>
              <a:t>Запишите десятичные дроби в виде процентов 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3643314"/>
          <a:ext cx="8286809" cy="10896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12701"/>
                <a:gridCol w="1313763"/>
                <a:gridCol w="1313763"/>
                <a:gridCol w="1616942"/>
                <a:gridCol w="1010584"/>
                <a:gridCol w="1819056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0,67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0,368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1,84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/>
                </a:tc>
              </a:tr>
              <a:tr h="430116">
                <a:tc>
                  <a:txBody>
                    <a:bodyPr/>
                    <a:lstStyle/>
                    <a:p>
                      <a:pPr algn="ctr"/>
                      <a:endParaRPr lang="ru-RU" sz="2800" b="1" kern="1200" dirty="0" smtClean="0">
                        <a:solidFill>
                          <a:srgbClr val="C00000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kern="1200" dirty="0" smtClean="0">
                        <a:solidFill>
                          <a:srgbClr val="C00000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kern="1200" dirty="0" smtClean="0">
                        <a:solidFill>
                          <a:srgbClr val="C00000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kern="1200" dirty="0" smtClean="0">
                        <a:solidFill>
                          <a:srgbClr val="C00000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kern="1200" dirty="0" smtClean="0">
                        <a:solidFill>
                          <a:srgbClr val="C00000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kern="1200" dirty="0" smtClean="0">
                        <a:solidFill>
                          <a:srgbClr val="C00000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2" y="3643314"/>
          <a:ext cx="8286808" cy="13947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12701"/>
                <a:gridCol w="1313763"/>
                <a:gridCol w="1313763"/>
                <a:gridCol w="1212704"/>
                <a:gridCol w="1414821"/>
                <a:gridCol w="1819056"/>
              </a:tblGrid>
              <a:tr h="876604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0,67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0,368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1,84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/>
                </a:tc>
              </a:tr>
              <a:tr h="480718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840%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36,8%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184%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250%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928662" y="0"/>
            <a:ext cx="5500726" cy="1214422"/>
          </a:xfrm>
          <a:prstGeom prst="wedgeEllipseCallout">
            <a:avLst>
              <a:gd name="adj1" fmla="val 82247"/>
              <a:gd name="adj2" fmla="val 4426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28794" y="142852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</a:rPr>
              <a:t>Какие типы задач  на </a:t>
            </a:r>
          </a:p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</a:rPr>
              <a:t>проценты вы знаете</a:t>
            </a:r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</a:rPr>
              <a:t>?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357158" y="1500174"/>
            <a:ext cx="3071834" cy="1785950"/>
          </a:xfrm>
          <a:prstGeom prst="cloudCallout">
            <a:avLst>
              <a:gd name="adj1" fmla="val 168175"/>
              <a:gd name="adj2" fmla="val 2213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4286248" y="1285860"/>
            <a:ext cx="3429024" cy="1714512"/>
          </a:xfrm>
          <a:prstGeom prst="cloudCallout">
            <a:avLst>
              <a:gd name="adj1" fmla="val 32421"/>
              <a:gd name="adj2" fmla="val 2427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642910" y="3857628"/>
            <a:ext cx="3214710" cy="2214578"/>
          </a:xfrm>
          <a:prstGeom prst="cloudCallout">
            <a:avLst>
              <a:gd name="adj1" fmla="val 151482"/>
              <a:gd name="adj2" fmla="val 523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1785926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Нахождение процентов от данного числа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7752" y="1500174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Нахождение числа по его процентам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348" y="4071942"/>
            <a:ext cx="285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Нахождение процентного отношения двух чисел</a:t>
            </a:r>
          </a:p>
        </p:txBody>
      </p:sp>
      <p:pic>
        <p:nvPicPr>
          <p:cNvPr id="15" name="Рисунок 14" descr="188236-yan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49" r="8327"/>
          <a:stretch>
            <a:fillRect/>
          </a:stretch>
        </p:blipFill>
        <p:spPr bwMode="auto">
          <a:xfrm>
            <a:off x="6786578" y="-142900"/>
            <a:ext cx="25209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928662" y="0"/>
            <a:ext cx="5500726" cy="1214422"/>
          </a:xfrm>
          <a:prstGeom prst="wedgeEllipseCallout">
            <a:avLst>
              <a:gd name="adj1" fmla="val 73342"/>
              <a:gd name="adj2" fmla="val -55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28794" y="142852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</a:rPr>
              <a:t>Подберите к каждому типу задач формулу:</a:t>
            </a:r>
            <a:endParaRPr lang="ru-RU" sz="2800" b="1" dirty="0" smtClean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2285984" y="2571744"/>
            <a:ext cx="3429024" cy="1714512"/>
          </a:xfrm>
          <a:prstGeom prst="cloudCallout">
            <a:avLst>
              <a:gd name="adj1" fmla="val -164086"/>
              <a:gd name="adj2" fmla="val -886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500034" y="4357694"/>
            <a:ext cx="3214710" cy="2214578"/>
          </a:xfrm>
          <a:prstGeom prst="cloudCallout">
            <a:avLst>
              <a:gd name="adj1" fmla="val -46273"/>
              <a:gd name="adj2" fmla="val -1934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786050" y="2857496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2.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Нахождение числа по его процентам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910" y="4572008"/>
            <a:ext cx="285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3.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Нахождение процентного отношения двух чисел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214282" y="1214422"/>
            <a:ext cx="3071834" cy="1785950"/>
          </a:xfrm>
          <a:prstGeom prst="cloudCallout">
            <a:avLst>
              <a:gd name="adj1" fmla="val -44802"/>
              <a:gd name="adj2" fmla="val -828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10" y="1428736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1.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Нахождение процентов от данного числа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2000" y="4857760"/>
            <a:ext cx="4071966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err="1" smtClean="0">
                <a:solidFill>
                  <a:prstClr val="black"/>
                </a:solidFill>
                <a:latin typeface="Monotype Corsiva" pitchFamily="66" charset="0"/>
              </a:rPr>
              <a:t>=</a:t>
            </a:r>
            <a:r>
              <a:rPr lang="ru-RU" sz="40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а:100·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n%</a:t>
            </a:r>
            <a:endParaRPr lang="ru-RU" sz="4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3439" y="4786323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14942" y="1285860"/>
            <a:ext cx="371477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err="1" smtClean="0">
                <a:solidFill>
                  <a:prstClr val="black"/>
                </a:solidFill>
                <a:latin typeface="Monotype Corsiva" pitchFamily="66" charset="0"/>
              </a:rPr>
              <a:t>=</a:t>
            </a:r>
            <a:r>
              <a:rPr lang="ru-RU" sz="40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а: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n%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·100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4942" y="128586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57852" y="3000372"/>
            <a:ext cx="3286148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err="1" smtClean="0">
                <a:solidFill>
                  <a:prstClr val="black"/>
                </a:solidFill>
                <a:latin typeface="Monotype Corsiva" pitchFamily="66" charset="0"/>
              </a:rPr>
              <a:t>=</a:t>
            </a:r>
            <a:r>
              <a:rPr lang="ru-RU" sz="40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а:в·100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4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7852" y="2928934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3306" y="5929330"/>
            <a:ext cx="550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Проверь себя:   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1-3, 2-1, 3-2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0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Определите тип задач:</a:t>
            </a:r>
            <a:endParaRPr lang="ru-RU" sz="3600" b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71546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1</a:t>
            </a:r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. В книге 600 страниц. Саша прочитал 35% книги. Сколько страниц прочитал Саша?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2285992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3</a:t>
            </a:r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. В школьной библиотеке 210 учебников по математике, что составляет 15% всего библиотечного фонда. Сколько книг в школьной библиотеке?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44" y="1857364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2</a:t>
            </a:r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. Засеяли 65% поля, что составило 325 га. Найдите площадь всего поля.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3071810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4. </a:t>
            </a:r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Из 24 учащихся за контрольную работу  9 получили оценку  «3». Какой процент учащихся выполнил контрольную работу на «хорошо» и «отлично»?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4143380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5. </a:t>
            </a:r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Автобус должен проехать от одного города до другого 50 км. Проехав 30 км, он сделал остановку. Сколько процентов пути он проехал?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4929198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6</a:t>
            </a:r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. Купив 1,7 кг яблок, Маша истратила 50% своих денег. Сколько килограммов яблок могла купить Маша на все деньги?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657671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7.</a:t>
            </a:r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 За стиральную машину и её установку заплатили 7840 руб. Стоимость установки составляет 12% от стоимости машину. Сколько стоит машина?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4414" y="1285860"/>
            <a:ext cx="72866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Проверь себя:</a:t>
            </a:r>
          </a:p>
          <a:p>
            <a:endParaRPr lang="ru-RU" sz="40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85786" y="2071678"/>
          <a:ext cx="7191408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926"/>
                <a:gridCol w="898926"/>
                <a:gridCol w="898926"/>
                <a:gridCol w="898926"/>
                <a:gridCol w="898926"/>
                <a:gridCol w="898926"/>
                <a:gridCol w="898926"/>
                <a:gridCol w="89892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Номер</a:t>
                      </a:r>
                      <a:r>
                        <a:rPr lang="ru-RU" sz="2000" b="1" kern="1200" baseline="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задачи</a:t>
                      </a:r>
                      <a:endParaRPr lang="ru-RU" sz="2000" b="1" kern="1200" dirty="0" smtClean="0">
                        <a:solidFill>
                          <a:prstClr val="black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prstClr val="black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Тип 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285860"/>
            <a:ext cx="650084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Физ.минутка:</a:t>
            </a:r>
          </a:p>
          <a:p>
            <a:pPr lvl="0"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Поднимает руки класс – это «раз».</a:t>
            </a:r>
            <a:b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Повернулась голова – это «два».</a:t>
            </a:r>
            <a:b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Руки вниз, вперед смотри – это «три».</a:t>
            </a:r>
            <a:b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Руки в стороны пошире развернули на «четыре»,</a:t>
            </a:r>
            <a:b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С силой их к плечам прижать – это «пять».</a:t>
            </a:r>
            <a:b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Всем ребятам надо сесть – это «шесть». 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  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4" name="Лента лицом вниз 3"/>
          <p:cNvSpPr/>
          <p:nvPr/>
        </p:nvSpPr>
        <p:spPr>
          <a:xfrm>
            <a:off x="1714480" y="285728"/>
            <a:ext cx="6000792" cy="928694"/>
          </a:xfrm>
          <a:prstGeom prst="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Витамины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357158" y="1357298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  <a:hlinkClick r:id="rId4" action="ppaction://hlinksldjump"/>
              </a:rPr>
              <a:t>А</a:t>
            </a:r>
            <a:endParaRPr lang="ru-RU" sz="6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1214414" y="2857496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  <a:hlinkClick r:id="rId5" action="ppaction://hlinksldjump"/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hlinkClick r:id="rId5" action="ppaction://hlinksldjump"/>
              </a:rPr>
              <a:t>1</a:t>
            </a:r>
            <a:endParaRPr lang="ru-RU" sz="6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Облако 8">
            <a:hlinkClick r:id="rId6" action="ppaction://hlinksldjump"/>
          </p:cNvPr>
          <p:cNvSpPr/>
          <p:nvPr/>
        </p:nvSpPr>
        <p:spPr>
          <a:xfrm>
            <a:off x="2928926" y="1643050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  <a:hlinkClick r:id="rId6" action="ppaction://hlinksldjump"/>
              </a:rPr>
              <a:t>С</a:t>
            </a:r>
            <a:endParaRPr lang="ru-RU" sz="6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Облако 9">
            <a:hlinkClick r:id="rId7" action="ppaction://hlinksldjump"/>
          </p:cNvPr>
          <p:cNvSpPr/>
          <p:nvPr/>
        </p:nvSpPr>
        <p:spPr>
          <a:xfrm>
            <a:off x="5000628" y="1428736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  <a:hlinkClick r:id="rId7" action="ppaction://hlinksldjump"/>
              </a:rPr>
              <a:t>Е</a:t>
            </a:r>
            <a:endParaRPr lang="ru-RU" sz="6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786182" y="3357562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  <a:hlinkClick r:id="rId8" action="ppaction://hlinksldjump"/>
              </a:rPr>
              <a:t>В</a:t>
            </a: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  <a:hlinkClick r:id="rId8" action="ppaction://hlinksldjump"/>
              </a:rPr>
              <a:t>2</a:t>
            </a:r>
            <a:endParaRPr lang="ru-RU" sz="6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2571736" y="4786322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  <a:hlinkClick r:id="rId9" action="ppaction://hlinksldjump"/>
              </a:rPr>
              <a:t>Д</a:t>
            </a:r>
            <a:endParaRPr lang="ru-RU" sz="6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6143636" y="3929066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  <a:hlinkClick r:id="rId10" action="ppaction://hlinksldjump"/>
              </a:rPr>
              <a:t>К</a:t>
            </a:r>
            <a:endParaRPr lang="ru-RU" sz="6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357158" y="4286256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  <a:hlinkClick r:id="rId11" action="ppaction://hlinksldjump"/>
              </a:rPr>
              <a:t>В</a:t>
            </a: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  <a:hlinkClick r:id="rId11" action="ppaction://hlinksldjump"/>
              </a:rPr>
              <a:t>9</a:t>
            </a:r>
            <a:endParaRPr lang="ru-RU" sz="6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7072330" y="1714488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  <a:hlinkClick r:id="rId12" action="ppaction://hlinksldjump"/>
              </a:rPr>
              <a:t>РР</a:t>
            </a:r>
            <a:endParaRPr lang="ru-RU" sz="6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5572132" y="5214950"/>
            <a:ext cx="2714644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  <a:hlinkClick r:id="rId13" action="ppaction://hlinksldjump"/>
              </a:rPr>
              <a:t>П</a:t>
            </a:r>
            <a:r>
              <a:rPr lang="en-US" sz="6600" b="1" dirty="0" smtClean="0">
                <a:solidFill>
                  <a:srgbClr val="002060"/>
                </a:solidFill>
                <a:latin typeface="Monotype Corsiva" pitchFamily="66" charset="0"/>
              </a:rPr>
              <a:t>/</a:t>
            </a:r>
            <a:r>
              <a:rPr lang="ru-RU" sz="6600" b="1" dirty="0" err="1" smtClean="0">
                <a:solidFill>
                  <a:srgbClr val="002060"/>
                </a:solidFill>
                <a:latin typeface="Monotype Corsiva" pitchFamily="66" charset="0"/>
              </a:rPr>
              <a:t>р</a:t>
            </a:r>
            <a:endParaRPr lang="ru-RU" sz="6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0" y="0"/>
            <a:ext cx="1714512" cy="1214446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1357298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</a:rPr>
              <a:t>Суточная потребность организма в каротине составляет 4,5 миллиграмма, а потребность в витамине А составляет 30% от потребности каротина. Какова суточная потребность организма в витамине 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5918" y="3071810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4,5</a:t>
            </a:r>
            <a:r>
              <a:rPr lang="ru-RU" sz="3200" b="1" dirty="0" smtClean="0">
                <a:latin typeface="Monotype Corsiva" pitchFamily="66" charset="0"/>
              </a:rPr>
              <a:t>: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100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30=1,35(мг)</a:t>
            </a:r>
          </a:p>
        </p:txBody>
      </p:sp>
      <p:pic>
        <p:nvPicPr>
          <p:cNvPr id="9" name="Рисунок 8" descr="http://fun-for-us.ru/img.php?url=http://cs622223.vk.me/v622223790/2601/Bb6eytMmJcA.jpg"/>
          <p:cNvPicPr/>
          <p:nvPr/>
        </p:nvPicPr>
        <p:blipFill>
          <a:blip r:embed="rId2"/>
          <a:srcRect l="17925" t="706" r="1887" b="87299"/>
          <a:stretch>
            <a:fillRect/>
          </a:stretch>
        </p:blipFill>
        <p:spPr bwMode="auto">
          <a:xfrm>
            <a:off x="642910" y="3929066"/>
            <a:ext cx="771530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posmotrelki.ru/images/7/8/gruppa-lotte_4.gif"/>
          <p:cNvPicPr>
            <a:picLocks noChangeAspect="1" noChangeArrowheads="1"/>
          </p:cNvPicPr>
          <p:nvPr/>
        </p:nvPicPr>
        <p:blipFill>
          <a:blip r:embed="rId3"/>
          <a:srcRect r="29904"/>
          <a:stretch>
            <a:fillRect/>
          </a:stretch>
        </p:blipFill>
        <p:spPr bwMode="auto">
          <a:xfrm>
            <a:off x="7643834" y="0"/>
            <a:ext cx="1290411" cy="2020889"/>
          </a:xfrm>
          <a:prstGeom prst="ellipse">
            <a:avLst/>
          </a:prstGeom>
          <a:noFill/>
        </p:spPr>
      </p:pic>
      <p:pic>
        <p:nvPicPr>
          <p:cNvPr id="13316" name="Picture 4" descr="http://speaking-doctor.ru/wp-content/uploads/2015/04/%D0%B2%D0%B8%D1%82%D0%B0%D0%BC%D0%B8%D0%BD%D1%8B-%D0%B0%D0%B2%D0%B8%D1%82%D0%B0%D0%BC%D0%B8%D0%BD%D0%BE%D0%B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4622" t="10366" r="5422" b="20633"/>
          <a:stretch>
            <a:fillRect/>
          </a:stretch>
        </p:blipFill>
        <p:spPr bwMode="auto">
          <a:xfrm>
            <a:off x="6643702" y="5500702"/>
            <a:ext cx="173936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987</Words>
  <Application>Microsoft Office PowerPoint</Application>
  <PresentationFormat>Экран (4:3)</PresentationFormat>
  <Paragraphs>189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136</cp:revision>
  <dcterms:created xsi:type="dcterms:W3CDTF">2014-07-23T13:48:54Z</dcterms:created>
  <dcterms:modified xsi:type="dcterms:W3CDTF">2015-07-19T13:00:48Z</dcterms:modified>
</cp:coreProperties>
</file>