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7" r:id="rId5"/>
    <p:sldId id="273" r:id="rId6"/>
    <p:sldId id="274" r:id="rId7"/>
    <p:sldId id="275" r:id="rId8"/>
    <p:sldId id="276" r:id="rId9"/>
    <p:sldId id="263" r:id="rId10"/>
    <p:sldId id="260" r:id="rId11"/>
    <p:sldId id="261" r:id="rId12"/>
    <p:sldId id="259" r:id="rId13"/>
    <p:sldId id="262" r:id="rId14"/>
    <p:sldId id="264" r:id="rId15"/>
    <p:sldId id="265" r:id="rId16"/>
    <p:sldId id="266" r:id="rId17"/>
    <p:sldId id="267" r:id="rId18"/>
    <p:sldId id="269" r:id="rId19"/>
    <p:sldId id="270" r:id="rId20"/>
    <p:sldId id="271" r:id="rId21"/>
    <p:sldId id="272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математика</c:v>
                </c:pt>
              </c:strCache>
            </c:strRef>
          </c:tx>
          <c:cat>
            <c:strRef>
              <c:f>Лист1!$A$2:$A$7</c:f>
              <c:strCache>
                <c:ptCount val="1"/>
                <c:pt idx="0">
                  <c:v>Качество знаний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%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обществознание</c:v>
                </c:pt>
              </c:strCache>
            </c:strRef>
          </c:tx>
          <c:cat>
            <c:strRef>
              <c:f>Лист1!$A$2:$A$7</c:f>
              <c:strCache>
                <c:ptCount val="1"/>
                <c:pt idx="0">
                  <c:v>Качество знаний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 formatCode="0%">
                  <c:v>0.71000000000000019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физика</c:v>
                </c:pt>
              </c:strCache>
            </c:strRef>
          </c:tx>
          <c:cat>
            <c:strRef>
              <c:f>Лист1!$A$2:$A$7</c:f>
              <c:strCache>
                <c:ptCount val="1"/>
                <c:pt idx="0">
                  <c:v>Качество знаний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 formatCode="0%">
                  <c:v>0.71000000000000019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физическая культура</c:v>
                </c:pt>
              </c:strCache>
            </c:strRef>
          </c:tx>
          <c:cat>
            <c:strRef>
              <c:f>Лист1!$A$2:$A$7</c:f>
              <c:strCache>
                <c:ptCount val="1"/>
                <c:pt idx="0">
                  <c:v>Качество знаний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</c:numCache>
            </c:numRef>
          </c:val>
        </c:ser>
        <c:axId val="69654400"/>
        <c:axId val="69655936"/>
      </c:barChart>
      <c:catAx>
        <c:axId val="69654400"/>
        <c:scaling>
          <c:orientation val="minMax"/>
        </c:scaling>
        <c:axPos val="b"/>
        <c:numFmt formatCode="General" sourceLinked="1"/>
        <c:tickLblPos val="nextTo"/>
        <c:crossAx val="69655936"/>
        <c:crosses val="autoZero"/>
        <c:auto val="1"/>
        <c:lblAlgn val="ctr"/>
        <c:lblOffset val="100"/>
      </c:catAx>
      <c:valAx>
        <c:axId val="69655936"/>
        <c:scaling>
          <c:orientation val="minMax"/>
        </c:scaling>
        <c:axPos val="l"/>
        <c:majorGridlines/>
        <c:numFmt formatCode="0%" sourceLinked="1"/>
        <c:tickLblPos val="nextTo"/>
        <c:crossAx val="69654400"/>
        <c:crosses val="autoZero"/>
        <c:crossBetween val="between"/>
      </c:valAx>
    </c:plotArea>
    <c:legend>
      <c:legendPos val="r"/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scatterChart>
        <c:scatterStyle val="line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>
              <a:noFill/>
            </a:ln>
          </c:spPr>
          <c:xVal>
            <c:numRef>
              <c:f>Лист1!$A$2:$A$4</c:f>
              <c:numCache>
                <c:formatCode>General</c:formatCode>
                <c:ptCount val="3"/>
                <c:pt idx="0">
                  <c:v>0.7000000000000004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Лист1!$B$2:$B$4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</c:ser>
        <c:axId val="71996928"/>
        <c:axId val="71998464"/>
      </c:scatterChart>
      <c:valAx>
        <c:axId val="71996928"/>
        <c:scaling>
          <c:orientation val="minMax"/>
        </c:scaling>
        <c:axPos val="b"/>
        <c:numFmt formatCode="General" sourceLinked="1"/>
        <c:tickLblPos val="nextTo"/>
        <c:crossAx val="71998464"/>
        <c:crosses val="autoZero"/>
        <c:crossBetween val="midCat"/>
      </c:valAx>
      <c:valAx>
        <c:axId val="71998464"/>
        <c:scaling>
          <c:orientation val="minMax"/>
        </c:scaling>
        <c:axPos val="l"/>
        <c:majorGridlines/>
        <c:numFmt formatCode="General" sourceLinked="1"/>
        <c:tickLblPos val="nextTo"/>
        <c:crossAx val="71996928"/>
        <c:crosses val="autoZero"/>
        <c:crossBetween val="midCat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9A1537-9BDC-49B9-9107-5E91DA2AFB87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EFD83D-81E8-41A0-B148-68214BDA5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657A2-45AC-4578-A634-3C04D99CF314}" type="datetime1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6246A-673B-42BB-B4D3-C21C27E42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10DB6-D845-4BBD-99CE-2B0B00F2AEF1}" type="datetime1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0BD3-BB09-405A-9DCA-0D94CFC7E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0C4CF-FDE8-4684-936C-87A995F562D7}" type="datetime1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387DA-5DDF-4AB0-A9F3-DBF8873F3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F1C3F-1906-424F-90C4-01231E1093FA}" type="datetime1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E1291-0DB1-49EB-B916-E1C3A9324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05FF2-01B3-49B4-B125-FB490B563A4A}" type="datetime1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D514-3F1A-45E0-AD03-6C7384F41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BF474-3AD8-44B4-9ED9-D9DCC01AA7B0}" type="datetime1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C24F2-02C7-4855-A756-1FB1642FE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A2F8D-637E-4F3F-97DA-A3D1DF601616}" type="datetime1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B22B0-61DC-4031-9085-39CE4B1C3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2A196-E3BD-4FC4-A62B-3F747B6AD49B}" type="datetime1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8AF4-13C3-4BBA-9690-4B7B4B357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74161-DA93-4D7F-9D5F-FFB746220BA1}" type="datetime1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491D9-1895-4EC0-B899-7B7BB1D5E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9CAA5-4606-4C24-9870-A24C9CE6E4C2}" type="datetime1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1B810-F00B-4599-8D47-3807AF50D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D6F96-75C6-4EB3-9CFB-A3CDBE5CF281}" type="datetime1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919D9-400D-4A93-9103-925011092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792111-E383-4932-8DA5-AB129DA0C8D3}" type="datetime1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01CBDA-E195-4D1D-93D5-49AA41795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0%B8%D0%B0%D0%B3%D1%80%D0%B0%D0%BC%D0%BC%D0%B0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gif"/><Relationship Id="rId4" Type="http://schemas.openxmlformats.org/officeDocument/2006/relationships/hyperlink" Target="https://ru.wikipedia.org/wiki/%D0%94%D0%B5%D0%BA%D0%B0%D1%80%D1%82%D0%BE%D0%B2%D1%8B_%D0%BA%D0%BE%D0%BE%D1%80%D0%B4%D0%B8%D0%BD%D0%B0%D1%82%D1%8B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1%82%D0%B0%D1%82%D0%B8%D1%81%D1%82%D0%B8%D0%BA%D0%B0" TargetMode="External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ru.wikipedia.org/wiki/%D0%A1%D0%BB%D1%83%D1%87%D0%B0%D0%B9%D0%BD%D0%B0%D1%8F_%D0%B2%D0%B5%D0%BB%D0%B8%D1%87%D0%B8%D0%BD%D0%B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" TargetMode="External"/><Relationship Id="rId2" Type="http://schemas.openxmlformats.org/officeDocument/2006/relationships/hyperlink" Target="http://yandex.ru/images?uinfo=sw-1024-sh-768-ww-1007-wh-664-pd-1-wp-4x3_1024x768-lt-2996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000625"/>
            <a:ext cx="6400800" cy="1857375"/>
          </a:xfrm>
        </p:spPr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Выполнила :</a:t>
            </a:r>
            <a:r>
              <a:rPr lang="ru-RU" dirty="0" err="1" smtClean="0">
                <a:solidFill>
                  <a:schemeClr val="tx1"/>
                </a:solidFill>
              </a:rPr>
              <a:t>Штруба</a:t>
            </a:r>
            <a:r>
              <a:rPr lang="ru-RU" dirty="0" smtClean="0">
                <a:solidFill>
                  <a:schemeClr val="tx1"/>
                </a:solidFill>
              </a:rPr>
              <a:t>  Ксения,7класс,13лет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Руководитель :</a:t>
            </a:r>
            <a:r>
              <a:rPr lang="ru-RU" dirty="0" err="1" smtClean="0">
                <a:solidFill>
                  <a:schemeClr val="tx1"/>
                </a:solidFill>
              </a:rPr>
              <a:t>Штруба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С.М,учитель</a:t>
            </a:r>
            <a:r>
              <a:rPr lang="ru-RU" dirty="0" smtClean="0">
                <a:solidFill>
                  <a:schemeClr val="tx1"/>
                </a:solidFill>
              </a:rPr>
              <a:t> математики.</a:t>
            </a:r>
          </a:p>
        </p:txBody>
      </p:sp>
      <p:pic>
        <p:nvPicPr>
          <p:cNvPr id="6" name="Picture 5" descr="H:\Documents and Settings\Aida\Рабочий стол\МОИ шаблоны ЭКСПЕРИМЕНТы\17878563_1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29058" y="357166"/>
            <a:ext cx="2328957" cy="1480201"/>
          </a:xfrm>
          <a:prstGeom prst="rect">
            <a:avLst/>
          </a:prstGeom>
          <a:noFill/>
        </p:spPr>
      </p:pic>
      <p:pic>
        <p:nvPicPr>
          <p:cNvPr id="1029" name="Picture 5" descr="H:\Documents and Settings\Aida\Рабочий стол\текстуры и фоны, клипарты\Scool_objekts\scool (46)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43240" y="1428736"/>
            <a:ext cx="936625" cy="496887"/>
          </a:xfrm>
          <a:prstGeom prst="rect">
            <a:avLst/>
          </a:prstGeom>
          <a:noFill/>
        </p:spPr>
      </p:pic>
      <p:pic>
        <p:nvPicPr>
          <p:cNvPr id="1030" name="Picture 6" descr="H:\Documents and Settings\Aida\Рабочий стол\текстуры и фоны, клипарты\Scool_objekts\scool (45)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357422" y="928670"/>
            <a:ext cx="869961" cy="92233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1538" y="2285992"/>
            <a:ext cx="65043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Диаграмма рассеивания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428604"/>
            <a:ext cx="7772400" cy="1500187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Диаграммы рассеивания-удобный случай поговорить о многообразии связей в окружающем нас мире.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Диаграмма рассеяния</a:t>
            </a:r>
            <a:r>
              <a:rPr lang="ru-RU" dirty="0" smtClean="0">
                <a:solidFill>
                  <a:srgbClr val="0070C0"/>
                </a:solidFill>
              </a:rPr>
              <a:t> (также </a:t>
            </a:r>
            <a:r>
              <a:rPr lang="ru-RU" b="1" dirty="0" smtClean="0">
                <a:solidFill>
                  <a:srgbClr val="0070C0"/>
                </a:solidFill>
              </a:rPr>
              <a:t>точечная диаграмма</a:t>
            </a:r>
            <a:r>
              <a:rPr lang="ru-RU" dirty="0" smtClean="0">
                <a:solidFill>
                  <a:srgbClr val="0070C0"/>
                </a:solidFill>
              </a:rPr>
              <a:t>, </a:t>
            </a:r>
            <a:r>
              <a:rPr lang="ru-RU" dirty="0" smtClean="0">
                <a:solidFill>
                  <a:srgbClr val="0070C0"/>
                </a:solidFill>
                <a:hlinkClick r:id="rId2" tooltip="Английский язык"/>
              </a:rPr>
              <a:t>англ.</a:t>
            </a:r>
            <a:r>
              <a:rPr lang="ru-RU" dirty="0" smtClean="0">
                <a:solidFill>
                  <a:srgbClr val="0070C0"/>
                </a:solidFill>
              </a:rPr>
              <a:t> </a:t>
            </a:r>
            <a:r>
              <a:rPr lang="ru-RU" i="1" dirty="0" err="1" smtClean="0">
                <a:solidFill>
                  <a:srgbClr val="0070C0"/>
                </a:solidFill>
              </a:rPr>
              <a:t>scatter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plot</a:t>
            </a:r>
            <a:r>
              <a:rPr lang="ru-RU" i="1" dirty="0" smtClean="0">
                <a:solidFill>
                  <a:srgbClr val="0070C0"/>
                </a:solidFill>
              </a:rPr>
              <a:t>) — математическая </a:t>
            </a:r>
            <a:r>
              <a:rPr lang="ru-RU" i="1" dirty="0" smtClean="0">
                <a:solidFill>
                  <a:srgbClr val="0070C0"/>
                </a:solidFill>
                <a:hlinkClick r:id="rId3" tooltip="Диаграмма"/>
              </a:rPr>
              <a:t>диаграмма</a:t>
            </a:r>
            <a:r>
              <a:rPr lang="ru-RU" i="1" dirty="0" smtClean="0">
                <a:solidFill>
                  <a:srgbClr val="0070C0"/>
                </a:solidFill>
              </a:rPr>
              <a:t>, изображающая значения двух переменных в виде точек на </a:t>
            </a:r>
            <a:r>
              <a:rPr lang="ru-RU" i="1" dirty="0" smtClean="0">
                <a:solidFill>
                  <a:srgbClr val="0070C0"/>
                </a:solidFill>
                <a:hlinkClick r:id="rId4" tooltip="Декартовы координаты"/>
              </a:rPr>
              <a:t>декартовой плоскости</a:t>
            </a:r>
            <a:r>
              <a:rPr lang="ru-RU" i="1" dirty="0" smtClean="0">
                <a:solidFill>
                  <a:srgbClr val="0070C0"/>
                </a:solidFill>
              </a:rPr>
              <a:t>.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05FF2-01B3-49B4-B125-FB490B563A4A}" type="datetime1">
              <a:rPr lang="ru-RU" smtClean="0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FD514-3F1A-45E0-AD03-6C7384F41AB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6386" name="Picture 2" descr="BaseGroup.ru :: Анализ геофизических данны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928802"/>
            <a:ext cx="6072230" cy="445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/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Корреля́ция</a:t>
            </a:r>
            <a:r>
              <a:rPr lang="ru-RU" sz="2400" dirty="0" smtClean="0">
                <a:solidFill>
                  <a:srgbClr val="FF0000"/>
                </a:solidFill>
              </a:rPr>
              <a:t> (от </a:t>
            </a:r>
            <a:r>
              <a:rPr lang="ru-RU" sz="2400" dirty="0" smtClean="0">
                <a:solidFill>
                  <a:srgbClr val="FF0000"/>
                </a:solidFill>
                <a:hlinkClick r:id="rId2" tooltip="Латинский язык"/>
              </a:rPr>
              <a:t>лат.</a:t>
            </a:r>
            <a:r>
              <a:rPr lang="ru-RU" sz="2400" dirty="0" smtClean="0">
                <a:solidFill>
                  <a:srgbClr val="FF0000"/>
                </a:solidFill>
              </a:rPr>
              <a:t> </a:t>
            </a:r>
            <a:r>
              <a:rPr lang="la-Latn" sz="2400" i="1" dirty="0" smtClean="0">
                <a:solidFill>
                  <a:srgbClr val="FF0000"/>
                </a:solidFill>
              </a:rPr>
              <a:t>correlatio</a:t>
            </a:r>
            <a:r>
              <a:rPr lang="ru-RU" sz="2400" dirty="0" smtClean="0">
                <a:solidFill>
                  <a:srgbClr val="FF0000"/>
                </a:solidFill>
              </a:rPr>
              <a:t> «соотношение, взаимосвязь») или </a:t>
            </a:r>
            <a:r>
              <a:rPr lang="ru-RU" sz="2400" b="1" dirty="0" smtClean="0">
                <a:solidFill>
                  <a:srgbClr val="FF0000"/>
                </a:solidFill>
              </a:rPr>
              <a:t>корреляционная зависимость</a:t>
            </a:r>
            <a:r>
              <a:rPr lang="ru-RU" sz="2400" dirty="0" smtClean="0">
                <a:solidFill>
                  <a:srgbClr val="FF0000"/>
                </a:solidFill>
              </a:rPr>
              <a:t> — это </a:t>
            </a:r>
            <a:r>
              <a:rPr lang="ru-RU" sz="2400" dirty="0" smtClean="0">
                <a:solidFill>
                  <a:srgbClr val="FF0000"/>
                </a:solidFill>
                <a:hlinkClick r:id="rId3" tooltip="Статистика"/>
              </a:rPr>
              <a:t>статистическая</a:t>
            </a:r>
            <a:r>
              <a:rPr lang="ru-RU" sz="2400" dirty="0" smtClean="0">
                <a:solidFill>
                  <a:srgbClr val="FF0000"/>
                </a:solidFill>
              </a:rPr>
              <a:t> взаимосвязь двух или более </a:t>
            </a:r>
            <a:r>
              <a:rPr lang="ru-RU" sz="2400" dirty="0" smtClean="0">
                <a:solidFill>
                  <a:srgbClr val="FF0000"/>
                </a:solidFill>
                <a:hlinkClick r:id="rId4" tooltip="Случайная величина"/>
              </a:rPr>
              <a:t>случайных величин</a:t>
            </a:r>
            <a:r>
              <a:rPr lang="ru-RU" sz="2400" dirty="0" smtClean="0">
                <a:solidFill>
                  <a:srgbClr val="FF0000"/>
                </a:solidFill>
              </a:rPr>
              <a:t> (либо величин, которые можно с некоторой допустимой степенью точности считать таковыми)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F1C3F-1906-424F-90C4-01231E1093FA}" type="datetime1">
              <a:rPr lang="ru-RU" smtClean="0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E1291-0DB1-49EB-B916-E1C3A9324F2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30722" name="Picture 2" descr="Пит Панде, Ларри Холп Что такое &quot;шесть сигм&quot;?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2714620"/>
            <a:ext cx="5261337" cy="3649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ru-RU" dirty="0" smtClean="0"/>
              <a:t> «Лучше один раз увидеть, чем сто раз услышать»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F1C3F-1906-424F-90C4-01231E1093FA}" type="datetime1">
              <a:rPr lang="ru-RU" smtClean="0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E1291-0DB1-49EB-B916-E1C3A9324F2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7412" name="Picture 4" descr="МЕТОДЫ ПОВЫШЕНИЯ ЭФФЕКТИВНОСТИ ПОИСКА НАУЧНОЙ ИНФОРМАЦИИ(НА МАТЕРИАЛЕ INTERNET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575028"/>
            <a:ext cx="7072362" cy="46773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00760" y="500063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положительная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14810" y="242886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отрицательная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488" y="535782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связаны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/>
          <a:lstStyle/>
          <a:p>
            <a:r>
              <a:rPr lang="ru-RU" dirty="0" smtClean="0"/>
              <a:t>1.Исследование</a:t>
            </a:r>
            <a:br>
              <a:rPr lang="ru-RU" dirty="0" smtClean="0"/>
            </a:br>
            <a:r>
              <a:rPr lang="ru-RU" dirty="0" smtClean="0"/>
              <a:t>ладони и длины пальца среди учащихся 7 класса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2285992"/>
          <a:ext cx="7715302" cy="31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186"/>
                <a:gridCol w="1102186"/>
                <a:gridCol w="1102186"/>
                <a:gridCol w="1102186"/>
                <a:gridCol w="1102186"/>
                <a:gridCol w="1102186"/>
                <a:gridCol w="1102186"/>
              </a:tblGrid>
              <a:tr h="177663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Ширина ладони</a:t>
                      </a:r>
                    </a:p>
                    <a:p>
                      <a:r>
                        <a:rPr lang="ru-RU" sz="2000" dirty="0" smtClean="0"/>
                        <a:t>(см)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10,7</a:t>
                      </a:r>
                    </a:p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10,5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10,5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10,1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10,8</a:t>
                      </a:r>
                      <a:endParaRPr lang="ru-RU" sz="4000" dirty="0"/>
                    </a:p>
                  </a:txBody>
                  <a:tcPr/>
                </a:tc>
              </a:tr>
              <a:tr h="13666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Длина пальцев</a:t>
                      </a:r>
                    </a:p>
                    <a:p>
                      <a:r>
                        <a:rPr lang="ru-RU" sz="2000" dirty="0" smtClean="0"/>
                        <a:t>(см)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6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5,8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5,7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5,6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5,3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6,7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Ширина ладони- длина пальца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F1C3F-1906-424F-90C4-01231E1093FA}" type="datetime1">
              <a:rPr lang="ru-RU" smtClean="0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E1291-0DB1-49EB-B916-E1C3A9324F2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86050" y="3071810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Отрицательная связь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4950" y="1996281"/>
            <a:ext cx="61341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1.Исследование роста  учащихся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58201" cy="3543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743"/>
                <a:gridCol w="1179743"/>
                <a:gridCol w="1179743"/>
                <a:gridCol w="1179743"/>
                <a:gridCol w="1179743"/>
                <a:gridCol w="1179743"/>
                <a:gridCol w="1179743"/>
              </a:tblGrid>
              <a:tr h="183876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Рост</a:t>
                      </a:r>
                    </a:p>
                    <a:p>
                      <a:r>
                        <a:rPr lang="ru-RU" sz="2400" dirty="0" smtClean="0"/>
                        <a:t>(см)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1,55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1,67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1,65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1,70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1,69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1,55</a:t>
                      </a:r>
                      <a:endParaRPr lang="ru-RU" sz="4000" dirty="0"/>
                    </a:p>
                  </a:txBody>
                  <a:tcPr/>
                </a:tc>
              </a:tr>
              <a:tr h="170454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Рост</a:t>
                      </a:r>
                      <a:r>
                        <a:rPr lang="ru-RU" sz="2400" baseline="0" dirty="0" smtClean="0"/>
                        <a:t> при  рождении</a:t>
                      </a: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43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62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51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51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56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50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F1C3F-1906-424F-90C4-01231E1093FA}" type="datetime1">
              <a:rPr lang="ru-RU" smtClean="0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E1291-0DB1-49EB-B916-E1C3A9324F2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Рост при рождении – рост в данный момент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F1C3F-1906-424F-90C4-01231E1093FA}" type="datetime1">
              <a:rPr lang="ru-RU" smtClean="0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E1291-0DB1-49EB-B916-E1C3A9324F2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643050"/>
            <a:ext cx="6858048" cy="385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14678" y="335756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Слабая положительная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Исследование роста и веса  в 7 классе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8" y="2000240"/>
          <a:ext cx="8358245" cy="257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035"/>
                <a:gridCol w="1194035"/>
                <a:gridCol w="1194035"/>
                <a:gridCol w="1194035"/>
                <a:gridCol w="1194035"/>
                <a:gridCol w="1194035"/>
                <a:gridCol w="1194035"/>
              </a:tblGrid>
              <a:tr h="128588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Вес</a:t>
                      </a:r>
                      <a:r>
                        <a:rPr lang="ru-RU" sz="2000" baseline="0" dirty="0" smtClean="0"/>
                        <a:t> ученика(кг)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8588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Рост в 7 классе</a:t>
                      </a:r>
                    </a:p>
                    <a:p>
                      <a:r>
                        <a:rPr lang="ru-RU" sz="2000" dirty="0" smtClean="0"/>
                        <a:t>(см)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1,55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1,67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1,65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1,70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1,69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1,55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F1C3F-1906-424F-90C4-01231E1093FA}" type="datetime1">
              <a:rPr lang="ru-RU" smtClean="0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E1291-0DB1-49EB-B916-E1C3A9324F2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/>
          <a:lstStyle/>
          <a:p>
            <a:r>
              <a:rPr lang="ru-RU" sz="3200" dirty="0" smtClean="0"/>
              <a:t>Исследование:</a:t>
            </a:r>
            <a:br>
              <a:rPr lang="ru-RU" sz="3200" dirty="0" smtClean="0"/>
            </a:br>
            <a:r>
              <a:rPr lang="ru-RU" sz="3200" dirty="0" smtClean="0"/>
              <a:t> возраст и стоимость автомобиля «Лада-Калина»</a:t>
            </a:r>
            <a:endParaRPr lang="ru-RU" sz="3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F1C3F-1906-424F-90C4-01231E1093FA}" type="datetime1">
              <a:rPr lang="ru-RU" smtClean="0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E1291-0DB1-49EB-B916-E1C3A9324F2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2285992"/>
          <a:ext cx="8143933" cy="31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419"/>
                <a:gridCol w="1163419"/>
                <a:gridCol w="1163419"/>
                <a:gridCol w="1163419"/>
                <a:gridCol w="1163419"/>
                <a:gridCol w="1163419"/>
                <a:gridCol w="1163419"/>
              </a:tblGrid>
              <a:tr h="157163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Возраст</a:t>
                      </a:r>
                    </a:p>
                    <a:p>
                      <a:r>
                        <a:rPr lang="ru-RU" sz="2000" dirty="0" smtClean="0"/>
                        <a:t>(лет)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9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8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7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5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2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</a:t>
                      </a:r>
                      <a:endParaRPr lang="ru-RU" sz="4000" dirty="0"/>
                    </a:p>
                  </a:txBody>
                  <a:tcPr/>
                </a:tc>
              </a:tr>
              <a:tr h="157163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Цена</a:t>
                      </a:r>
                    </a:p>
                    <a:p>
                      <a:r>
                        <a:rPr lang="ru-RU" sz="2000" dirty="0" smtClean="0"/>
                        <a:t>(тыс. руб.)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150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160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210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222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257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390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Исследование стоимости машины от возраста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F1C3F-1906-424F-90C4-01231E1093FA}" type="datetime1">
              <a:rPr lang="ru-RU" smtClean="0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E1291-0DB1-49EB-B916-E1C3A9324F2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571612"/>
            <a:ext cx="6529718" cy="415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86248" y="200024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Положительная связь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Диаграммы рассеивания.</a:t>
            </a:r>
          </a:p>
          <a:p>
            <a:r>
              <a:rPr lang="ru-RU" dirty="0" smtClean="0"/>
              <a:t>Исследование ладони и длины пальцев.</a:t>
            </a:r>
          </a:p>
          <a:p>
            <a:r>
              <a:rPr lang="ru-RU" dirty="0" smtClean="0"/>
              <a:t>Исследование  роста и веса учащихся.</a:t>
            </a:r>
          </a:p>
          <a:p>
            <a:r>
              <a:rPr lang="ru-RU" dirty="0" smtClean="0"/>
              <a:t>Исследование продажи автомобилей.</a:t>
            </a:r>
          </a:p>
          <a:p>
            <a:r>
              <a:rPr lang="ru-RU" dirty="0" smtClean="0"/>
              <a:t>Составление диаграмм рассеивания.</a:t>
            </a:r>
          </a:p>
          <a:p>
            <a:r>
              <a:rPr lang="ru-RU" dirty="0" smtClean="0"/>
              <a:t>Вывод.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753DA73-36E6-4D3D-9A54-27FA40A6DF4A}" type="datetime1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483CA-895F-40E8-9145-923EB4BB09D5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725470"/>
          </a:xfrm>
        </p:spPr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000108"/>
            <a:ext cx="7443782" cy="6286544"/>
          </a:xfrm>
        </p:spPr>
        <p:txBody>
          <a:bodyPr/>
          <a:lstStyle/>
          <a:p>
            <a:r>
              <a:rPr lang="ru-RU" sz="2000" dirty="0" smtClean="0"/>
              <a:t>Диаграммы рассеивания показали положительную или отрицательную связь между двумя числовыми величинами или отсутствие связи. </a:t>
            </a:r>
          </a:p>
          <a:p>
            <a:r>
              <a:rPr lang="ru-RU" sz="2000" dirty="0" smtClean="0"/>
              <a:t>Для того чтобы построить диаграмму рассеивания я использовала пару чисел на координатной плоскости.</a:t>
            </a:r>
          </a:p>
          <a:p>
            <a:r>
              <a:rPr lang="ru-RU" sz="2000" dirty="0" smtClean="0"/>
              <a:t>Нарисованные овалы или очертание облаков был проведен на глазок.</a:t>
            </a:r>
          </a:p>
          <a:p>
            <a:r>
              <a:rPr lang="ru-RU" sz="2000" dirty="0" smtClean="0"/>
              <a:t>Для того чтобы диаграмма рассеивания получилась более точной необходимо использовать больше данных.</a:t>
            </a:r>
          </a:p>
          <a:p>
            <a:r>
              <a:rPr lang="ru-RU" sz="2000" dirty="0" smtClean="0"/>
              <a:t>Данные диаграммы можно использовать на уроках математики при изучении темы «Линейная функция» и устанавливание связи между понятиями о случайном и закономерном при формировании стохастической культуры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F1C3F-1906-424F-90C4-01231E1093FA}" type="datetime1">
              <a:rPr lang="ru-RU" smtClean="0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E1291-0DB1-49EB-B916-E1C3A9324F2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Журнал « Математика» июнь 2011 год</a:t>
            </a:r>
          </a:p>
          <a:p>
            <a:r>
              <a:rPr lang="en-US" dirty="0" smtClean="0">
                <a:hlinkClick r:id="rId2"/>
              </a:rPr>
              <a:t>http://yandex.ru/images?uinfo=sw-1024-sh-768-ww-1007-wh-664-pd-1-wp-4x3_1024x768-lt-2996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https://ru.wikipedia.org/wiki</a:t>
            </a:r>
            <a:endParaRPr lang="ru-RU" dirty="0" smtClean="0"/>
          </a:p>
          <a:p>
            <a:r>
              <a:rPr lang="en-US" smtClean="0"/>
              <a:t>http://ppt4web.ru/informatika/diagrammy1.html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F1C3F-1906-424F-90C4-01231E1093FA}" type="datetime1">
              <a:rPr lang="ru-RU" smtClean="0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E1291-0DB1-49EB-B916-E1C3A9324F2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Ксения заняла третье место в школе на данной конференции.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F1C3F-1906-424F-90C4-01231E1093FA}" type="datetime1">
              <a:rPr lang="ru-RU" smtClean="0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E1291-0DB1-49EB-B916-E1C3A9324F2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ru-RU" sz="2800" dirty="0" smtClean="0"/>
              <a:t>Сформировать понятие диаграммы рассеивания.</a:t>
            </a:r>
          </a:p>
          <a:p>
            <a:r>
              <a:rPr lang="ru-RU" sz="2800" dirty="0" smtClean="0"/>
              <a:t>Научиться строить диаграммы рассеивания.</a:t>
            </a:r>
          </a:p>
          <a:p>
            <a:r>
              <a:rPr lang="ru-RU" sz="2800" dirty="0" smtClean="0"/>
              <a:t>Научиться  выдвигать  и проверять гипотезы о наличии или отсутствии связи между числовыми величинами, опираясь на личный опыт и полученные знания.</a:t>
            </a:r>
          </a:p>
          <a:p>
            <a:r>
              <a:rPr lang="ru-RU" sz="2800" dirty="0" smtClean="0"/>
              <a:t>Формировать и углублять представления о многообразии математических подходов к описанию явлений окружающего мира.</a:t>
            </a:r>
          </a:p>
          <a:p>
            <a:r>
              <a:rPr lang="ru-RU" sz="2800" dirty="0" smtClean="0"/>
              <a:t>Формировать стохастическую культуру.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F1C3F-1906-424F-90C4-01231E1093FA}" type="datetime1">
              <a:rPr lang="ru-RU" smtClean="0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E1291-0DB1-49EB-B916-E1C3A9324F2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642918"/>
            <a:ext cx="7772400" cy="1470025"/>
          </a:xfrm>
        </p:spPr>
        <p:txBody>
          <a:bodyPr/>
          <a:lstStyle/>
          <a:p>
            <a:r>
              <a:rPr lang="ru-RU" dirty="0" smtClean="0"/>
              <a:t>Количество осадков выпавших</a:t>
            </a:r>
            <a:br>
              <a:rPr lang="ru-RU" dirty="0" smtClean="0"/>
            </a:br>
            <a:r>
              <a:rPr lang="ru-RU" dirty="0" smtClean="0"/>
              <a:t>2014году</a:t>
            </a:r>
            <a:endParaRPr lang="ru-RU" dirty="0"/>
          </a:p>
        </p:txBody>
      </p:sp>
      <p:pic>
        <p:nvPicPr>
          <p:cNvPr id="19458" name="Picture 2" descr="Климат - сравнение - Форум Gday.ru - иммиграция, обучение и 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71678"/>
            <a:ext cx="6429420" cy="4357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/>
          <a:lstStyle/>
          <a:p>
            <a:r>
              <a:rPr lang="ru-RU" dirty="0" smtClean="0"/>
              <a:t>Диаграммы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1.Столбчатые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2.Круговые</a:t>
            </a:r>
            <a:endParaRPr lang="ru-RU" dirty="0" smtClean="0"/>
          </a:p>
          <a:p>
            <a:r>
              <a:rPr lang="ru-RU" dirty="0" smtClean="0"/>
              <a:t>.</a:t>
            </a:r>
            <a:r>
              <a:rPr lang="ru-RU" dirty="0" err="1" smtClean="0">
                <a:hlinkClick r:id="rId4" action="ppaction://hlinksldjump"/>
              </a:rPr>
              <a:t>Диграммы</a:t>
            </a:r>
            <a:r>
              <a:rPr lang="ru-RU" dirty="0" smtClean="0">
                <a:hlinkClick r:id="rId4" action="ppaction://hlinksldjump"/>
              </a:rPr>
              <a:t> </a:t>
            </a:r>
            <a:r>
              <a:rPr lang="ru-RU" dirty="0" err="1" smtClean="0">
                <a:hlinkClick r:id="rId4" action="ppaction://hlinksldjump"/>
              </a:rPr>
              <a:t>рассеивния</a:t>
            </a:r>
            <a:r>
              <a:rPr lang="ru-RU" dirty="0" smtClean="0">
                <a:hlinkClick r:id="rId4" action="ppaction://hlinksldjump"/>
              </a:rPr>
              <a:t>.</a:t>
            </a:r>
            <a:endParaRPr lang="ru-RU" dirty="0" smtClean="0"/>
          </a:p>
          <a:p>
            <a:r>
              <a:rPr lang="ru-RU" dirty="0" smtClean="0"/>
              <a:t>3.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1470025"/>
          </a:xfrm>
        </p:spPr>
        <p:txBody>
          <a:bodyPr/>
          <a:lstStyle/>
          <a:p>
            <a:r>
              <a:rPr lang="ru-RU" dirty="0" smtClean="0"/>
              <a:t>Гистограммы(столбчатые»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524000" y="1397000"/>
          <a:ext cx="6834214" cy="431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/>
          <a:lstStyle/>
          <a:p>
            <a:r>
              <a:rPr lang="ru-RU" dirty="0" smtClean="0"/>
              <a:t>Круговые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r>
              <a:rPr lang="ru-RU" dirty="0" smtClean="0"/>
              <a:t>Диаграммы рассеивания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714488"/>
          <a:ext cx="5834082" cy="374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построить диаграмму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472386" cy="3543312"/>
          </a:xfrm>
        </p:spPr>
        <p:txBody>
          <a:bodyPr/>
          <a:lstStyle/>
          <a:p>
            <a:r>
              <a:rPr lang="ru-RU" dirty="0" smtClean="0"/>
              <a:t>Нужны парные данные, т. е. пары чисел.</a:t>
            </a:r>
          </a:p>
          <a:p>
            <a:r>
              <a:rPr lang="ru-RU" dirty="0" smtClean="0"/>
              <a:t>Пары чисел изобразить точками на координатной плоскости.</a:t>
            </a:r>
          </a:p>
          <a:p>
            <a:r>
              <a:rPr lang="ru-RU" dirty="0" smtClean="0"/>
              <a:t>Нарисовать овалы.</a:t>
            </a:r>
          </a:p>
          <a:p>
            <a:r>
              <a:rPr lang="ru-RU" dirty="0" smtClean="0"/>
              <a:t>Проанализировать диаграмму.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F1C3F-1906-424F-90C4-01231E1093FA}" type="datetime1">
              <a:rPr lang="ru-RU" smtClean="0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E1291-0DB1-49EB-B916-E1C3A9324F2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атика - картинки на клетк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- картинки на клетке</Template>
  <TotalTime>531</TotalTime>
  <Words>423</Words>
  <Application>Microsoft Office PowerPoint</Application>
  <PresentationFormat>Экран (4:3)</PresentationFormat>
  <Paragraphs>148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математика - картинки на клетке</vt:lpstr>
      <vt:lpstr>Слайд 1</vt:lpstr>
      <vt:lpstr>План</vt:lpstr>
      <vt:lpstr>Цели:</vt:lpstr>
      <vt:lpstr>Количество осадков выпавших 2014году</vt:lpstr>
      <vt:lpstr>Диаграммы</vt:lpstr>
      <vt:lpstr>Гистограммы(столбчатые»</vt:lpstr>
      <vt:lpstr>Круговые</vt:lpstr>
      <vt:lpstr>Диаграммы рассеивания </vt:lpstr>
      <vt:lpstr>Как построить диаграмму</vt:lpstr>
      <vt:lpstr>Слайд 10</vt:lpstr>
      <vt:lpstr>Корреля́ция (от лат. correlatio «соотношение, взаимосвязь») или корреляционная зависимость — это статистическая взаимосвязь двух или более случайных величин (либо величин, которые можно с некоторой допустимой степенью точности считать таковыми) </vt:lpstr>
      <vt:lpstr> «Лучше один раз увидеть, чем сто раз услышать»</vt:lpstr>
      <vt:lpstr>1.Исследование ладони и длины пальца среди учащихся 7 класса</vt:lpstr>
      <vt:lpstr>Ширина ладони- длина пальца</vt:lpstr>
      <vt:lpstr>1.Исследование роста  учащихся</vt:lpstr>
      <vt:lpstr>Рост при рождении – рост в данный момент</vt:lpstr>
      <vt:lpstr>Исследование роста и веса  в 7 классе</vt:lpstr>
      <vt:lpstr>Исследование:  возраст и стоимость автомобиля «Лада-Калина»</vt:lpstr>
      <vt:lpstr>Исследование стоимости машины от возраста</vt:lpstr>
      <vt:lpstr>Выводы:</vt:lpstr>
      <vt:lpstr>Литература</vt:lpstr>
      <vt:lpstr>Победа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Светуха</dc:creator>
  <dc:description>http://aida.ucoz.ru</dc:description>
  <cp:lastModifiedBy>Светуха</cp:lastModifiedBy>
  <cp:revision>15</cp:revision>
  <dcterms:created xsi:type="dcterms:W3CDTF">2015-02-02T18:43:41Z</dcterms:created>
  <dcterms:modified xsi:type="dcterms:W3CDTF">2015-06-15T11:37:56Z</dcterms:modified>
</cp:coreProperties>
</file>