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E054-9DDB-4F62-9927-1BBEB67316DB}" type="datetimeFigureOut">
              <a:rPr lang="ru-RU" smtClean="0"/>
              <a:t>28.09.2010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724D-0214-4ED6-86C6-09E8B9C8D6B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E054-9DDB-4F62-9927-1BBEB67316DB}" type="datetimeFigureOut">
              <a:rPr lang="ru-RU" smtClean="0"/>
              <a:t>28.09.2010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724D-0214-4ED6-86C6-09E8B9C8D6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E054-9DDB-4F62-9927-1BBEB67316DB}" type="datetimeFigureOut">
              <a:rPr lang="ru-RU" smtClean="0"/>
              <a:t>28.09.2010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724D-0214-4ED6-86C6-09E8B9C8D6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E054-9DDB-4F62-9927-1BBEB67316DB}" type="datetimeFigureOut">
              <a:rPr lang="ru-RU" smtClean="0"/>
              <a:t>28.09.2010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724D-0214-4ED6-86C6-09E8B9C8D6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E054-9DDB-4F62-9927-1BBEB67316DB}" type="datetimeFigureOut">
              <a:rPr lang="ru-RU" smtClean="0"/>
              <a:t>28.09.2010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724D-0214-4ED6-86C6-09E8B9C8D6B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E054-9DDB-4F62-9927-1BBEB67316DB}" type="datetimeFigureOut">
              <a:rPr lang="ru-RU" smtClean="0"/>
              <a:t>28.09.2010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724D-0214-4ED6-86C6-09E8B9C8D6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E054-9DDB-4F62-9927-1BBEB67316DB}" type="datetimeFigureOut">
              <a:rPr lang="ru-RU" smtClean="0"/>
              <a:t>28.09.2010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724D-0214-4ED6-86C6-09E8B9C8D6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E054-9DDB-4F62-9927-1BBEB67316DB}" type="datetimeFigureOut">
              <a:rPr lang="ru-RU" smtClean="0"/>
              <a:t>28.09.2010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724D-0214-4ED6-86C6-09E8B9C8D6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E054-9DDB-4F62-9927-1BBEB67316DB}" type="datetimeFigureOut">
              <a:rPr lang="ru-RU" smtClean="0"/>
              <a:t>28.09.2010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724D-0214-4ED6-86C6-09E8B9C8D6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E054-9DDB-4F62-9927-1BBEB67316DB}" type="datetimeFigureOut">
              <a:rPr lang="ru-RU" smtClean="0"/>
              <a:t>28.09.2010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724D-0214-4ED6-86C6-09E8B9C8D6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E054-9DDB-4F62-9927-1BBEB67316DB}" type="datetimeFigureOut">
              <a:rPr lang="ru-RU" smtClean="0"/>
              <a:t>28.09.2010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2F724D-0214-4ED6-86C6-09E8B9C8D6B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ADE054-9DDB-4F62-9927-1BBEB67316DB}" type="datetimeFigureOut">
              <a:rPr lang="ru-RU" smtClean="0"/>
              <a:t>28.09.2010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2F724D-0214-4ED6-86C6-09E8B9C8D6B6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500306"/>
            <a:ext cx="7851648" cy="1828800"/>
          </a:xfrm>
        </p:spPr>
        <p:txBody>
          <a:bodyPr>
            <a:noAutofit/>
          </a:bodyPr>
          <a:lstStyle/>
          <a:p>
            <a:r>
              <a:rPr lang="ru-RU" sz="8800" dirty="0" smtClean="0"/>
              <a:t>Переменные и кванторы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65347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    </a:t>
            </a:r>
            <a:r>
              <a:rPr lang="en-US" b="1" i="1" dirty="0" smtClean="0">
                <a:solidFill>
                  <a:schemeClr val="tx1"/>
                </a:solidFill>
              </a:rPr>
              <a:t>d</a:t>
            </a:r>
            <a:r>
              <a:rPr lang="ru-RU" b="1" i="1" dirty="0" smtClean="0">
                <a:solidFill>
                  <a:schemeClr val="tx1"/>
                </a:solidFill>
              </a:rPr>
              <a:t>   В</a:t>
            </a:r>
            <a:r>
              <a:rPr lang="ru-RU" b="1" dirty="0" smtClean="0">
                <a:solidFill>
                  <a:schemeClr val="tx1"/>
                </a:solidFill>
              </a:rPr>
              <a:t>: </a:t>
            </a:r>
            <a:r>
              <a:rPr lang="en-US" b="1" i="1" dirty="0" smtClean="0">
                <a:solidFill>
                  <a:schemeClr val="tx1"/>
                </a:solidFill>
              </a:rPr>
              <a:t>d</a:t>
            </a:r>
            <a:r>
              <a:rPr lang="ru-RU" b="1" i="1" dirty="0" smtClean="0">
                <a:solidFill>
                  <a:schemeClr val="tx1"/>
                </a:solidFill>
              </a:rPr>
              <a:t> – умеет ездить на велосипеде</a:t>
            </a:r>
            <a:br>
              <a:rPr lang="ru-RU" b="1" i="1" dirty="0" smtClean="0">
                <a:solidFill>
                  <a:schemeClr val="tx1"/>
                </a:solidFill>
              </a:rPr>
            </a:b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smtClean="0">
                <a:solidFill>
                  <a:schemeClr val="tx1"/>
                </a:solidFill>
              </a:rPr>
              <a:t>  (В – множество людей)</a:t>
            </a:r>
            <a:endParaRPr lang="ru-RU" b="1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714348" y="1071546"/>
          <a:ext cx="642942" cy="665166"/>
        </p:xfrm>
        <a:graphic>
          <a:graphicData uri="http://schemas.openxmlformats.org/presentationml/2006/ole">
            <p:oleObj spid="_x0000_s6146" name="Формула" r:id="rId3" imgW="152280" imgH="1648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643042" y="1214422"/>
          <a:ext cx="420690" cy="500066"/>
        </p:xfrm>
        <a:graphic>
          <a:graphicData uri="http://schemas.openxmlformats.org/presentationml/2006/ole">
            <p:oleObj spid="_x0000_s6147" name="Формула" r:id="rId4" imgW="126720" imgH="12672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143240" y="3929066"/>
            <a:ext cx="2571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>
                <a:solidFill>
                  <a:srgbClr val="C00000"/>
                </a:solidFill>
                <a:latin typeface="Arial Black" pitchFamily="34" charset="0"/>
              </a:rPr>
              <a:t>Л</a:t>
            </a:r>
            <a:endParaRPr lang="ru-RU" sz="96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224978"/>
          </a:xfrm>
        </p:spPr>
        <p:txBody>
          <a:bodyPr anchor="t"/>
          <a:lstStyle/>
          <a:p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643998" cy="25717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/>
              <a:t> </a:t>
            </a:r>
            <a:endParaRPr lang="en-US" sz="6600" b="1" dirty="0" smtClean="0"/>
          </a:p>
          <a:p>
            <a:pPr algn="ctr">
              <a:buNone/>
            </a:pPr>
            <a:r>
              <a:rPr lang="en-US" sz="6600" b="1" i="1" dirty="0" smtClean="0"/>
              <a:t> </a:t>
            </a:r>
            <a:r>
              <a:rPr lang="en-US" sz="6600" b="1" i="1" dirty="0" smtClean="0"/>
              <a:t>    </a:t>
            </a:r>
            <a:r>
              <a:rPr lang="en-US" sz="6600" b="1" i="1" dirty="0" smtClean="0">
                <a:latin typeface="Times New Roman" pitchFamily="18" charset="0"/>
                <a:cs typeface="Times New Roman" pitchFamily="18" charset="0"/>
              </a:rPr>
              <a:t>m  </a:t>
            </a:r>
            <a:r>
              <a:rPr lang="ru-RU" sz="6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US" sz="66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66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6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i="1" dirty="0" smtClean="0">
                <a:latin typeface="Times New Roman" pitchFamily="18" charset="0"/>
                <a:cs typeface="Times New Roman" pitchFamily="18" charset="0"/>
              </a:rPr>
              <a:t>=25</a:t>
            </a:r>
            <a:endParaRPr lang="ru-RU" sz="6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643042" y="2214554"/>
          <a:ext cx="857256" cy="928689"/>
        </p:xfrm>
        <a:graphic>
          <a:graphicData uri="http://schemas.openxmlformats.org/presentationml/2006/ole">
            <p:oleObj spid="_x0000_s7170" name="Формула" r:id="rId3" imgW="126720" imgH="15228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071802" y="2357430"/>
          <a:ext cx="571504" cy="635002"/>
        </p:xfrm>
        <a:graphic>
          <a:graphicData uri="http://schemas.openxmlformats.org/presentationml/2006/ole">
            <p:oleObj spid="_x0000_s7171" name="Формула" r:id="rId4" imgW="126720" imgH="12672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357554" y="3857628"/>
            <a:ext cx="23574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>
                <a:solidFill>
                  <a:srgbClr val="C00000"/>
                </a:solidFill>
                <a:latin typeface="Arial Black" pitchFamily="34" charset="0"/>
              </a:rPr>
              <a:t>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224978"/>
          </a:xfrm>
        </p:spPr>
        <p:txBody>
          <a:bodyPr anchor="t"/>
          <a:lstStyle/>
          <a:p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643998" cy="25717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/>
              <a:t> </a:t>
            </a:r>
            <a:endParaRPr lang="en-US" sz="6600" b="1" dirty="0" smtClean="0"/>
          </a:p>
          <a:p>
            <a:pPr algn="ctr">
              <a:buNone/>
            </a:pPr>
            <a:r>
              <a:rPr lang="en-US" sz="6600" b="1" i="1" dirty="0" smtClean="0"/>
              <a:t> </a:t>
            </a:r>
            <a:r>
              <a:rPr lang="en-US" sz="6600" b="1" i="1" dirty="0" smtClean="0"/>
              <a:t>    </a:t>
            </a:r>
            <a:r>
              <a:rPr lang="en-US" sz="6600" b="1" i="1" dirty="0" smtClean="0">
                <a:latin typeface="Times New Roman" pitchFamily="18" charset="0"/>
                <a:cs typeface="Times New Roman" pitchFamily="18" charset="0"/>
              </a:rPr>
              <a:t>p  </a:t>
            </a:r>
            <a:r>
              <a:rPr lang="ru-RU" sz="6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US" sz="6600" b="1" i="1" dirty="0" smtClean="0">
                <a:latin typeface="Times New Roman" pitchFamily="18" charset="0"/>
                <a:cs typeface="Times New Roman" pitchFamily="18" charset="0"/>
              </a:rPr>
              <a:t>p&lt;100</a:t>
            </a:r>
            <a:endParaRPr lang="ru-RU" sz="6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071802" y="2357430"/>
          <a:ext cx="571504" cy="635002"/>
        </p:xfrm>
        <a:graphic>
          <a:graphicData uri="http://schemas.openxmlformats.org/presentationml/2006/ole">
            <p:oleObj spid="_x0000_s8195" name="Формула" r:id="rId3" imgW="126720" imgH="12672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357554" y="3857628"/>
            <a:ext cx="23574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>
                <a:solidFill>
                  <a:srgbClr val="C00000"/>
                </a:solidFill>
                <a:latin typeface="Arial Black" pitchFamily="34" charset="0"/>
              </a:rPr>
              <a:t>Л</a:t>
            </a:r>
          </a:p>
        </p:txBody>
      </p:sp>
      <p:graphicFrame>
        <p:nvGraphicFramePr>
          <p:cNvPr id="8196" name="Содержимое 3"/>
          <p:cNvGraphicFramePr>
            <a:graphicFrameLocks noChangeAspect="1"/>
          </p:cNvGraphicFramePr>
          <p:nvPr/>
        </p:nvGraphicFramePr>
        <p:xfrm>
          <a:off x="1857356" y="2143116"/>
          <a:ext cx="785818" cy="950914"/>
        </p:xfrm>
        <a:graphic>
          <a:graphicData uri="http://schemas.openxmlformats.org/presentationml/2006/ole">
            <p:oleObj spid="_x0000_s8196" name="Формула" r:id="rId4" imgW="15228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224978"/>
          </a:xfrm>
        </p:spPr>
        <p:txBody>
          <a:bodyPr anchor="t"/>
          <a:lstStyle/>
          <a:p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643998" cy="307183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6600" b="1" dirty="0" smtClean="0"/>
              <a:t> </a:t>
            </a:r>
            <a:r>
              <a:rPr lang="en-US" sz="6600" b="1" dirty="0" smtClean="0"/>
              <a:t>   </a:t>
            </a:r>
            <a:r>
              <a:rPr lang="ru-RU" sz="6600" b="1" dirty="0" smtClean="0"/>
              <a:t>              </a:t>
            </a:r>
            <a:r>
              <a:rPr lang="en-US" sz="11000" b="1" i="1" u="sng" baseline="-62000" dirty="0" smtClean="0"/>
              <a:t>a</a:t>
            </a:r>
            <a:endParaRPr lang="en-US" sz="11000" b="1" u="sng" baseline="-62000" dirty="0" smtClean="0"/>
          </a:p>
          <a:p>
            <a:pPr>
              <a:buNone/>
            </a:pPr>
            <a:r>
              <a:rPr lang="en-US" sz="6600" b="1" i="1" dirty="0" smtClean="0"/>
              <a:t>    </a:t>
            </a:r>
            <a:r>
              <a:rPr lang="en-US" sz="6600" b="1" i="1" dirty="0" err="1" smtClean="0">
                <a:latin typeface="Times New Roman" pitchFamily="18" charset="0"/>
                <a:cs typeface="Times New Roman" pitchFamily="18" charset="0"/>
              </a:rPr>
              <a:t>a;b</a:t>
            </a:r>
            <a:r>
              <a:rPr lang="en-US" sz="6600" b="1" i="1" dirty="0" smtClean="0">
                <a:latin typeface="Times New Roman" pitchFamily="18" charset="0"/>
                <a:cs typeface="Times New Roman" pitchFamily="18" charset="0"/>
              </a:rPr>
              <a:t>   N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6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i="1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6600" b="1" i="1" dirty="0" smtClean="0">
                <a:latin typeface="Times New Roman" pitchFamily="18" charset="0"/>
                <a:cs typeface="Times New Roman" pitchFamily="18" charset="0"/>
              </a:rPr>
              <a:t>правильная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85720" y="2143116"/>
          <a:ext cx="857256" cy="928689"/>
        </p:xfrm>
        <a:graphic>
          <a:graphicData uri="http://schemas.openxmlformats.org/presentationml/2006/ole">
            <p:oleObj spid="_x0000_s9218" name="Формула" r:id="rId3" imgW="126720" imgH="15228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000232" y="2357430"/>
          <a:ext cx="571504" cy="635002"/>
        </p:xfrm>
        <a:graphic>
          <a:graphicData uri="http://schemas.openxmlformats.org/presentationml/2006/ole">
            <p:oleObj spid="_x0000_s9219" name="Формула" r:id="rId4" imgW="126720" imgH="12672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357554" y="3857628"/>
            <a:ext cx="23574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>
                <a:solidFill>
                  <a:srgbClr val="C00000"/>
                </a:solidFill>
                <a:latin typeface="Arial Black" pitchFamily="34" charset="0"/>
              </a:rPr>
              <a:t>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224978"/>
          </a:xfrm>
        </p:spPr>
        <p:txBody>
          <a:bodyPr anchor="t"/>
          <a:lstStyle/>
          <a:p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643998" cy="25717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/>
              <a:t> </a:t>
            </a:r>
            <a:endParaRPr lang="en-US" sz="6600" b="1" dirty="0" smtClean="0"/>
          </a:p>
          <a:p>
            <a:pPr algn="ctr">
              <a:buNone/>
            </a:pPr>
            <a:r>
              <a:rPr lang="en-US" sz="6600" b="1" i="1" dirty="0" smtClean="0"/>
              <a:t> </a:t>
            </a:r>
            <a:r>
              <a:rPr lang="en-US" sz="6600" b="1" i="1" dirty="0" smtClean="0"/>
              <a:t>    </a:t>
            </a:r>
            <a:r>
              <a:rPr lang="en-US" sz="6600" b="1" i="1" dirty="0" err="1" smtClean="0">
                <a:latin typeface="Times New Roman" pitchFamily="18" charset="0"/>
                <a:cs typeface="Times New Roman" pitchFamily="18" charset="0"/>
              </a:rPr>
              <a:t>a;b</a:t>
            </a:r>
            <a:r>
              <a:rPr lang="en-US" sz="66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US" sz="6600" b="1" i="1" dirty="0" smtClean="0">
                <a:latin typeface="Times New Roman" pitchFamily="18" charset="0"/>
                <a:cs typeface="Times New Roman" pitchFamily="18" charset="0"/>
              </a:rPr>
              <a:t>a&gt;b</a:t>
            </a:r>
            <a:endParaRPr lang="ru-RU" sz="6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857620" y="2357430"/>
          <a:ext cx="571504" cy="635002"/>
        </p:xfrm>
        <a:graphic>
          <a:graphicData uri="http://schemas.openxmlformats.org/presentationml/2006/ole">
            <p:oleObj spid="_x0000_s10242" name="Формула" r:id="rId3" imgW="126720" imgH="12672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357554" y="3857628"/>
            <a:ext cx="23574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>
                <a:solidFill>
                  <a:srgbClr val="C00000"/>
                </a:solidFill>
                <a:latin typeface="Arial Black" pitchFamily="34" charset="0"/>
              </a:rPr>
              <a:t>Л</a:t>
            </a:r>
          </a:p>
        </p:txBody>
      </p:sp>
      <p:graphicFrame>
        <p:nvGraphicFramePr>
          <p:cNvPr id="8196" name="Содержимое 3"/>
          <p:cNvGraphicFramePr>
            <a:graphicFrameLocks noChangeAspect="1"/>
          </p:cNvGraphicFramePr>
          <p:nvPr/>
        </p:nvGraphicFramePr>
        <p:xfrm>
          <a:off x="2000232" y="2214554"/>
          <a:ext cx="785818" cy="950914"/>
        </p:xfrm>
        <a:graphic>
          <a:graphicData uri="http://schemas.openxmlformats.org/presentationml/2006/ole">
            <p:oleObj spid="_x0000_s10243" name="Формула" r:id="rId4" imgW="15228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>
            <a:off x="457200" y="704088"/>
            <a:ext cx="8229600" cy="2367722"/>
          </a:xfrm>
        </p:spPr>
        <p:txBody>
          <a:bodyPr anchor="ctr">
            <a:noAutofit/>
          </a:bodyPr>
          <a:lstStyle/>
          <a:p>
            <a:pPr algn="ctr"/>
            <a:r>
              <a:rPr lang="en-US" sz="25000" dirty="0" smtClean="0"/>
              <a:t>A</a:t>
            </a:r>
            <a:endParaRPr lang="ru-RU" sz="25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357562"/>
            <a:ext cx="8229600" cy="282416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0" dirty="0" smtClean="0">
                <a:solidFill>
                  <a:srgbClr val="C00000"/>
                </a:solidFill>
                <a:latin typeface="Arial Black" pitchFamily="34" charset="0"/>
              </a:rPr>
              <a:t>КВАНТОР ОБЩНОСТИ</a:t>
            </a:r>
            <a:endParaRPr lang="ru-RU" sz="80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>
            <a:off x="457200" y="571480"/>
            <a:ext cx="8229600" cy="2571768"/>
          </a:xfrm>
        </p:spPr>
        <p:txBody>
          <a:bodyPr anchor="ctr">
            <a:noAutofit/>
          </a:bodyPr>
          <a:lstStyle/>
          <a:p>
            <a:pPr algn="ctr"/>
            <a:r>
              <a:rPr lang="en-US" sz="25000" dirty="0" smtClean="0"/>
              <a:t>E</a:t>
            </a:r>
            <a:endParaRPr lang="ru-RU" sz="25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500098" y="3286124"/>
            <a:ext cx="9929882" cy="303847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6600" b="1" dirty="0" smtClean="0">
                <a:solidFill>
                  <a:srgbClr val="C00000"/>
                </a:solidFill>
                <a:latin typeface="Arial Black" pitchFamily="34" charset="0"/>
              </a:rPr>
              <a:t>КВАНТОР СУЩЕСТВОВАНИЯ</a:t>
            </a:r>
            <a:endParaRPr lang="ru-RU" sz="66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chemeClr val="accent1"/>
                </a:solidFill>
              </a:rPr>
              <a:t>   </a:t>
            </a:r>
            <a:r>
              <a:rPr lang="ru-RU" sz="4800" b="1" i="1" dirty="0" smtClean="0">
                <a:solidFill>
                  <a:schemeClr val="accent1"/>
                </a:solidFill>
              </a:rPr>
              <a:t>Переведи  утверждения с математического языка на русский и определи их истинность или ложность.</a:t>
            </a:r>
            <a:endParaRPr lang="ru-RU" sz="4800" b="1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65347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     </a:t>
            </a:r>
            <a:r>
              <a:rPr lang="ru-RU" b="1" i="1" dirty="0" smtClean="0">
                <a:solidFill>
                  <a:schemeClr val="tx1"/>
                </a:solidFill>
              </a:rPr>
              <a:t>а    А</a:t>
            </a:r>
            <a:r>
              <a:rPr lang="ru-RU" b="1" dirty="0" smtClean="0">
                <a:solidFill>
                  <a:schemeClr val="tx1"/>
                </a:solidFill>
              </a:rPr>
              <a:t>: </a:t>
            </a:r>
            <a:r>
              <a:rPr lang="ru-RU" b="1" i="1" dirty="0" smtClean="0">
                <a:solidFill>
                  <a:schemeClr val="tx1"/>
                </a:solidFill>
              </a:rPr>
              <a:t>а – имеет ручку </a:t>
            </a:r>
            <a:br>
              <a:rPr lang="ru-RU" b="1" i="1" dirty="0" smtClean="0">
                <a:solidFill>
                  <a:schemeClr val="tx1"/>
                </a:solidFill>
              </a:rPr>
            </a:b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smtClean="0">
                <a:solidFill>
                  <a:schemeClr val="tx1"/>
                </a:solidFill>
              </a:rPr>
              <a:t>  (А – множество учеников                          школы №4)</a:t>
            </a:r>
            <a:endParaRPr lang="ru-RU" b="1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1285852" y="1071546"/>
          <a:ext cx="642942" cy="665166"/>
        </p:xfrm>
        <a:graphic>
          <a:graphicData uri="http://schemas.openxmlformats.org/presentationml/2006/ole">
            <p:oleObj spid="_x0000_s1026" name="Формула" r:id="rId3" imgW="152280" imgH="1648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214546" y="1214422"/>
          <a:ext cx="420690" cy="500066"/>
        </p:xfrm>
        <a:graphic>
          <a:graphicData uri="http://schemas.openxmlformats.org/presentationml/2006/ole">
            <p:oleObj spid="_x0000_s1028" name="Формула" r:id="rId4" imgW="126720" imgH="12672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143240" y="3929066"/>
            <a:ext cx="2571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C00000"/>
                </a:solidFill>
                <a:latin typeface="Arial Black" pitchFamily="34" charset="0"/>
              </a:rPr>
              <a:t>И</a:t>
            </a:r>
            <a:endParaRPr lang="ru-RU" sz="96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224978"/>
          </a:xfrm>
        </p:spPr>
        <p:txBody>
          <a:bodyPr anchor="t"/>
          <a:lstStyle/>
          <a:p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643998" cy="257176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/>
              <a:t> </a:t>
            </a:r>
            <a:endParaRPr lang="en-US" b="1" dirty="0" smtClean="0"/>
          </a:p>
          <a:p>
            <a:pPr algn="ctr">
              <a:buNone/>
            </a:pPr>
            <a:r>
              <a:rPr lang="en-US" b="1" i="1" dirty="0" smtClean="0"/>
              <a:t> </a:t>
            </a:r>
            <a:r>
              <a:rPr lang="en-US" b="1" i="1" dirty="0" smtClean="0"/>
              <a:t>    </a:t>
            </a:r>
            <a:r>
              <a:rPr lang="ru-RU" b="1" i="1" dirty="0" smtClean="0"/>
              <a:t>   </a:t>
            </a:r>
            <a:r>
              <a:rPr lang="en-US" sz="5200" b="1" i="1" dirty="0" smtClean="0">
                <a:latin typeface="Times New Roman" pitchFamily="18" charset="0"/>
                <a:cs typeface="Times New Roman" pitchFamily="18" charset="0"/>
              </a:rPr>
              <a:t>b   </a:t>
            </a:r>
            <a:r>
              <a:rPr lang="ru-RU" sz="52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200" b="1" dirty="0" smtClean="0"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US" sz="52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5200" b="1" i="1" dirty="0" smtClean="0">
                <a:latin typeface="Times New Roman" pitchFamily="18" charset="0"/>
                <a:cs typeface="Times New Roman" pitchFamily="18" charset="0"/>
              </a:rPr>
              <a:t> – ходит в спортивную             секцию</a:t>
            </a:r>
          </a:p>
          <a:p>
            <a:pPr algn="ctr">
              <a:buNone/>
            </a:pPr>
            <a:r>
              <a:rPr lang="ru-RU" sz="5200" b="1" i="1" dirty="0" smtClean="0">
                <a:latin typeface="Times New Roman" pitchFamily="18" charset="0"/>
                <a:cs typeface="Times New Roman" pitchFamily="18" charset="0"/>
              </a:rPr>
              <a:t>(А– множество учеников школы </a:t>
            </a:r>
            <a:r>
              <a:rPr lang="ru-RU" sz="5200" b="1" dirty="0" smtClean="0">
                <a:latin typeface="Times New Roman" pitchFamily="18" charset="0"/>
                <a:cs typeface="Times New Roman" pitchFamily="18" charset="0"/>
              </a:rPr>
              <a:t>№4)</a:t>
            </a:r>
            <a:endParaRPr lang="ru-RU" sz="5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714348" y="1142984"/>
          <a:ext cx="714375" cy="714375"/>
        </p:xfrm>
        <a:graphic>
          <a:graphicData uri="http://schemas.openxmlformats.org/presentationml/2006/ole">
            <p:oleObj spid="_x0000_s2050" name="Формула" r:id="rId3" imgW="126720" imgH="15228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428728" y="1285860"/>
          <a:ext cx="420688" cy="492126"/>
        </p:xfrm>
        <a:graphic>
          <a:graphicData uri="http://schemas.openxmlformats.org/presentationml/2006/ole">
            <p:oleObj spid="_x0000_s2052" name="Формула" r:id="rId4" imgW="126720" imgH="12672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357554" y="3857628"/>
            <a:ext cx="23574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>
                <a:solidFill>
                  <a:srgbClr val="C00000"/>
                </a:solidFill>
                <a:latin typeface="Arial Black" pitchFamily="34" charset="0"/>
              </a:rPr>
              <a:t>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65347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    </a:t>
            </a:r>
            <a:r>
              <a:rPr lang="ru-RU" i="1" dirty="0" smtClean="0">
                <a:solidFill>
                  <a:schemeClr val="tx1"/>
                </a:solidFill>
              </a:rPr>
              <a:t>с</a:t>
            </a:r>
            <a:r>
              <a:rPr lang="ru-RU" i="1" dirty="0" smtClean="0">
                <a:solidFill>
                  <a:schemeClr val="tx1"/>
                </a:solidFill>
              </a:rPr>
              <a:t>   В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  <a:r>
              <a:rPr lang="ru-RU" i="1" dirty="0" smtClean="0">
                <a:solidFill>
                  <a:schemeClr val="tx1"/>
                </a:solidFill>
              </a:rPr>
              <a:t>с</a:t>
            </a:r>
            <a:r>
              <a:rPr lang="ru-RU" i="1" dirty="0" smtClean="0">
                <a:solidFill>
                  <a:schemeClr val="tx1"/>
                </a:solidFill>
              </a:rPr>
              <a:t> – ученик 6а класса</a:t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  (В – множество учеников                          школы №4)</a:t>
            </a:r>
            <a:endParaRPr lang="ru-RU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1142976" y="1071546"/>
          <a:ext cx="642942" cy="665166"/>
        </p:xfrm>
        <a:graphic>
          <a:graphicData uri="http://schemas.openxmlformats.org/presentationml/2006/ole">
            <p:oleObj spid="_x0000_s4098" name="Формула" r:id="rId3" imgW="152280" imgH="1648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785918" y="1285860"/>
          <a:ext cx="420690" cy="500066"/>
        </p:xfrm>
        <a:graphic>
          <a:graphicData uri="http://schemas.openxmlformats.org/presentationml/2006/ole">
            <p:oleObj spid="_x0000_s4100" name="Формула" r:id="rId4" imgW="126720" imgH="12672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143240" y="3929066"/>
            <a:ext cx="2571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>
                <a:solidFill>
                  <a:srgbClr val="C00000"/>
                </a:solidFill>
                <a:latin typeface="Arial Black" pitchFamily="34" charset="0"/>
              </a:rPr>
              <a:t>Л</a:t>
            </a:r>
            <a:endParaRPr lang="ru-RU" sz="96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224978"/>
          </a:xfrm>
        </p:spPr>
        <p:txBody>
          <a:bodyPr anchor="t"/>
          <a:lstStyle/>
          <a:p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643998" cy="257176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 </a:t>
            </a:r>
            <a:endParaRPr lang="en-US" b="1" dirty="0" smtClean="0"/>
          </a:p>
          <a:p>
            <a:pPr algn="ctr">
              <a:buNone/>
            </a:pPr>
            <a:r>
              <a:rPr lang="en-US" b="1" i="1" dirty="0" smtClean="0"/>
              <a:t> </a:t>
            </a:r>
            <a:r>
              <a:rPr lang="en-US" b="1" i="1" dirty="0" smtClean="0"/>
              <a:t>    </a:t>
            </a:r>
            <a:r>
              <a:rPr lang="ru-RU" b="1" i="1" dirty="0" smtClean="0"/>
              <a:t>      </a:t>
            </a:r>
            <a:r>
              <a:rPr lang="en-US" sz="5200" b="1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52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2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5200" b="1" dirty="0" smtClean="0"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US" sz="5200" b="1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5200" b="1" i="1" dirty="0" smtClean="0">
                <a:latin typeface="Times New Roman" pitchFamily="18" charset="0"/>
                <a:cs typeface="Times New Roman" pitchFamily="18" charset="0"/>
              </a:rPr>
              <a:t> – кошка</a:t>
            </a:r>
          </a:p>
          <a:p>
            <a:pPr algn="ctr">
              <a:buNone/>
            </a:pPr>
            <a:r>
              <a:rPr lang="ru-RU" sz="52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2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5200" b="1" i="1" dirty="0" smtClean="0">
                <a:latin typeface="Times New Roman" pitchFamily="18" charset="0"/>
                <a:cs typeface="Times New Roman" pitchFamily="18" charset="0"/>
              </a:rPr>
              <a:t>– множество учеников школы </a:t>
            </a:r>
            <a:r>
              <a:rPr lang="ru-RU" sz="5200" b="1" dirty="0" smtClean="0">
                <a:latin typeface="Times New Roman" pitchFamily="18" charset="0"/>
                <a:cs typeface="Times New Roman" pitchFamily="18" charset="0"/>
              </a:rPr>
              <a:t>№4)</a:t>
            </a:r>
            <a:endParaRPr lang="ru-RU" sz="5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071670" y="1214422"/>
          <a:ext cx="714375" cy="714375"/>
        </p:xfrm>
        <a:graphic>
          <a:graphicData uri="http://schemas.openxmlformats.org/presentationml/2006/ole">
            <p:oleObj spid="_x0000_s3074" name="Формула" r:id="rId3" imgW="126720" imgH="15228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000364" y="1428736"/>
          <a:ext cx="420688" cy="492126"/>
        </p:xfrm>
        <a:graphic>
          <a:graphicData uri="http://schemas.openxmlformats.org/presentationml/2006/ole">
            <p:oleObj spid="_x0000_s3075" name="Формула" r:id="rId4" imgW="126720" imgH="12672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357554" y="3857628"/>
            <a:ext cx="23574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C00000"/>
                </a:solidFill>
                <a:latin typeface="Arial Black" pitchFamily="34" charset="0"/>
              </a:rPr>
              <a:t>Л</a:t>
            </a:r>
            <a:endParaRPr lang="ru-RU" sz="96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224978"/>
          </a:xfrm>
        </p:spPr>
        <p:txBody>
          <a:bodyPr anchor="t"/>
          <a:lstStyle/>
          <a:p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643998" cy="257176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/>
              <a:t> </a:t>
            </a:r>
            <a:endParaRPr lang="en-US" b="1" dirty="0" smtClean="0"/>
          </a:p>
          <a:p>
            <a:pPr algn="ctr">
              <a:buNone/>
            </a:pPr>
            <a:r>
              <a:rPr lang="en-US" b="1" i="1" dirty="0" smtClean="0"/>
              <a:t> </a:t>
            </a:r>
            <a:r>
              <a:rPr lang="en-US" b="1" i="1" dirty="0" smtClean="0"/>
              <a:t>    </a:t>
            </a:r>
            <a:r>
              <a:rPr lang="ru-RU" b="1" i="1" dirty="0" smtClean="0"/>
              <a:t>      </a:t>
            </a:r>
            <a:r>
              <a:rPr lang="en-US" sz="5200" b="1" i="1" dirty="0" smtClean="0">
                <a:latin typeface="Times New Roman" pitchFamily="18" charset="0"/>
                <a:cs typeface="Times New Roman" pitchFamily="18" charset="0"/>
              </a:rPr>
              <a:t>t  </a:t>
            </a:r>
            <a:r>
              <a:rPr lang="ru-RU" sz="5200" b="1" i="1" dirty="0" smtClean="0"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ru-RU" sz="5200" b="1" dirty="0" smtClean="0"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US" sz="5200" b="1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5200" b="1" i="1" dirty="0" smtClean="0">
                <a:latin typeface="Times New Roman" pitchFamily="18" charset="0"/>
                <a:cs typeface="Times New Roman" pitchFamily="18" charset="0"/>
              </a:rPr>
              <a:t> – умеет водить </a:t>
            </a:r>
          </a:p>
          <a:p>
            <a:pPr algn="ctr">
              <a:buNone/>
            </a:pPr>
            <a:r>
              <a:rPr lang="ru-RU" sz="5200" b="1" i="1" dirty="0" smtClean="0">
                <a:latin typeface="Times New Roman" pitchFamily="18" charset="0"/>
                <a:cs typeface="Times New Roman" pitchFamily="18" charset="0"/>
              </a:rPr>
              <a:t>машину</a:t>
            </a:r>
          </a:p>
          <a:p>
            <a:pPr algn="ctr">
              <a:buNone/>
            </a:pPr>
            <a:r>
              <a:rPr lang="ru-RU" sz="5200" b="1" i="1" dirty="0" smtClean="0">
                <a:latin typeface="Times New Roman" pitchFamily="18" charset="0"/>
                <a:cs typeface="Times New Roman" pitchFamily="18" charset="0"/>
              </a:rPr>
              <a:t>(С– множество людей</a:t>
            </a:r>
            <a:r>
              <a:rPr lang="ru-RU" sz="5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5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428728" y="1142984"/>
          <a:ext cx="714375" cy="714375"/>
        </p:xfrm>
        <a:graphic>
          <a:graphicData uri="http://schemas.openxmlformats.org/presentationml/2006/ole">
            <p:oleObj spid="_x0000_s5122" name="Формула" r:id="rId3" imgW="126720" imgH="15228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214546" y="1357298"/>
          <a:ext cx="420688" cy="492126"/>
        </p:xfrm>
        <a:graphic>
          <a:graphicData uri="http://schemas.openxmlformats.org/presentationml/2006/ole">
            <p:oleObj spid="_x0000_s5123" name="Формула" r:id="rId4" imgW="126720" imgH="12672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357554" y="3857628"/>
            <a:ext cx="23574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>
                <a:solidFill>
                  <a:srgbClr val="C00000"/>
                </a:solidFill>
                <a:latin typeface="Arial Black" pitchFamily="34" charset="0"/>
              </a:rPr>
              <a:t>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</TotalTime>
  <Words>150</Words>
  <Application>Microsoft Office PowerPoint</Application>
  <PresentationFormat>Экран (4:3)</PresentationFormat>
  <Paragraphs>44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Поток</vt:lpstr>
      <vt:lpstr>Microsoft Equation 3.0</vt:lpstr>
      <vt:lpstr>Переменные и кванторы</vt:lpstr>
      <vt:lpstr>A</vt:lpstr>
      <vt:lpstr>E</vt:lpstr>
      <vt:lpstr>Слайд 4</vt:lpstr>
      <vt:lpstr>     а    А: а – имеет ручку     (А – множество учеников                          школы №4)</vt:lpstr>
      <vt:lpstr>     </vt:lpstr>
      <vt:lpstr>     с   В: с – ученик 6а класса    (В – множество учеников                          школы №4)</vt:lpstr>
      <vt:lpstr>     </vt:lpstr>
      <vt:lpstr>     </vt:lpstr>
      <vt:lpstr>     d   В: d – умеет ездить на велосипеде    (В – множество людей)</vt:lpstr>
      <vt:lpstr>     </vt:lpstr>
      <vt:lpstr>     </vt:lpstr>
      <vt:lpstr>     </vt:lpstr>
      <vt:lpstr>     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Переменные и кванторы</dc:title>
  <dc:creator>Грачев</dc:creator>
  <cp:lastModifiedBy>Грачев</cp:lastModifiedBy>
  <cp:revision>10</cp:revision>
  <dcterms:created xsi:type="dcterms:W3CDTF">2010-09-28T15:39:03Z</dcterms:created>
  <dcterms:modified xsi:type="dcterms:W3CDTF">2010-09-28T17:10:23Z</dcterms:modified>
</cp:coreProperties>
</file>