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6" r:id="rId3"/>
    <p:sldId id="289" r:id="rId4"/>
    <p:sldId id="275" r:id="rId5"/>
    <p:sldId id="279" r:id="rId6"/>
    <p:sldId id="297" r:id="rId7"/>
    <p:sldId id="290" r:id="rId8"/>
    <p:sldId id="291" r:id="rId9"/>
    <p:sldId id="292" r:id="rId10"/>
    <p:sldId id="287" r:id="rId11"/>
    <p:sldId id="293" r:id="rId12"/>
    <p:sldId id="281" r:id="rId13"/>
    <p:sldId id="288" r:id="rId14"/>
    <p:sldId id="294" r:id="rId15"/>
    <p:sldId id="269" r:id="rId16"/>
    <p:sldId id="270" r:id="rId17"/>
    <p:sldId id="272" r:id="rId18"/>
    <p:sldId id="298" r:id="rId19"/>
    <p:sldId id="274" r:id="rId20"/>
    <p:sldId id="264" r:id="rId21"/>
    <p:sldId id="29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F874A-BF51-4C70-8658-33886CE1BD08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D0EEE4-988E-40F1-8ED0-05201FD22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6DCAF6-2D71-4F78-BAA3-C4C380515284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966568-278E-4C0E-A1EE-8ABD666D0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EEBC-8906-43FC-9CF1-353BCD885918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5C94-E491-47B7-8ABD-AB10925C33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36E4-12F5-43D1-93DD-0527AE590FCF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A7DF-90C0-48F9-AA77-0886CB6F7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0EA3-9AC8-4993-BB1A-52346B0F4E10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2756-5F0B-4E23-8F55-771CFFC36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E694-7D4B-4035-AD99-62D068288DA3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5989-AB9A-4DA7-9303-07B80B128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5A2281-6EDD-4ECC-9A87-B2AD6D5E71C6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0185E-3CA0-4EA4-9EF3-A6F791CB80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ECDFF-8E82-447D-AAA7-BC15254DA951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F12644-4D37-4D0F-97AB-BDE5D57DC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09E936-5F12-499D-B106-56AC788F7D37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C0F7D2-EE76-48A2-B2E7-74301DBFC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1FAF6-C3A8-4E84-8F8D-EE2A956393EF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FB3321-D91E-45C6-9820-6D07300273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747B-3E84-4133-9D6D-B0F42A9F525E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4E75-8B49-4C45-8A7E-3B400C9D6D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AB666D-7EB8-4E7D-B0B6-A27A913CAB8E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0F02B-20D2-41C5-92E6-9CF31D6BAC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CA0CD93-80F0-4E27-961D-84AAAFCEC598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DC3337-436F-462A-85DA-883E482F6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E3BC99F-DFE6-4DCE-AA16-5CF3F739643D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3A1BBE-99D7-46DD-9DF9-E0B96FAAA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2" r:id="rId2"/>
    <p:sldLayoutId id="2147483698" r:id="rId3"/>
    <p:sldLayoutId id="2147483699" r:id="rId4"/>
    <p:sldLayoutId id="2147483700" r:id="rId5"/>
    <p:sldLayoutId id="2147483701" r:id="rId6"/>
    <p:sldLayoutId id="2147483693" r:id="rId7"/>
    <p:sldLayoutId id="2147483702" r:id="rId8"/>
    <p:sldLayoutId id="214748370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0;&#1076;&#1084;&#1080;&#1085;&#1080;&#1089;&#1090;&#1088;&#1072;&#1090;&#1086;&#1088;\Desktop\tni.mp3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53;&#1086;&#1074;&#1099;&#1077;%20&#1076;&#1077;&#1090;&#1089;&#1082;&#1080;&#1077;%20&#1087;&#1077;&#1089;&#1085;&#1080;%20-%20&#1056;&#1072;&#1079;,%20&#1076;&#1074;&#1072;,%20&#1090;&#1088;&#1080;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Урок русского языка в 6 классе.</a:t>
            </a: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345363" cy="1752600"/>
          </a:xfrm>
        </p:spPr>
        <p:txBody>
          <a:bodyPr/>
          <a:lstStyle/>
          <a:p>
            <a:pPr marR="0" eaLnBrk="1" hangingPunct="1"/>
            <a:r>
              <a:rPr lang="ru-RU" sz="3200" b="1" i="1" smtClean="0">
                <a:latin typeface="Arial" charset="0"/>
              </a:rPr>
              <a:t>Учитель:  Бадардина Елена Петровна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2524125"/>
          </a:xfrm>
        </p:spPr>
        <p:txBody>
          <a:bodyPr/>
          <a:lstStyle/>
          <a:p>
            <a:pPr marL="623888" indent="-51435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4000" smtClean="0">
                <a:solidFill>
                  <a:srgbClr val="33CC33"/>
                </a:solidFill>
              </a:rPr>
              <a:t>Наблюдение на стр.262 </a:t>
            </a:r>
          </a:p>
          <a:p>
            <a:pPr marL="623888" indent="-51435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4000" smtClean="0">
                <a:solidFill>
                  <a:srgbClr val="33CC33"/>
                </a:solidFill>
              </a:rPr>
              <a:t>1. Чтение </a:t>
            </a:r>
          </a:p>
          <a:p>
            <a:pPr marL="623888" indent="-51435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4000" smtClean="0">
                <a:solidFill>
                  <a:srgbClr val="33CC33"/>
                </a:solidFill>
              </a:rPr>
              <a:t>2. Пометки </a:t>
            </a:r>
          </a:p>
          <a:p>
            <a:pPr marL="623888" indent="-51435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4000" smtClean="0">
                <a:solidFill>
                  <a:srgbClr val="33CC33"/>
                </a:solidFill>
              </a:rPr>
              <a:t>3. Пересказ </a:t>
            </a:r>
          </a:p>
          <a:p>
            <a:pPr marL="623888" indent="-514350" eaLnBrk="1" hangingPunct="1">
              <a:lnSpc>
                <a:spcPct val="90000"/>
              </a:lnSpc>
            </a:pPr>
            <a:endParaRPr lang="ru-RU" sz="4000" smtClean="0">
              <a:solidFill>
                <a:srgbClr val="33CC33"/>
              </a:solidFill>
            </a:endParaRPr>
          </a:p>
          <a:p>
            <a:pPr marL="623888" indent="-514350" eaLnBrk="1" hangingPunct="1">
              <a:lnSpc>
                <a:spcPct val="90000"/>
              </a:lnSpc>
            </a:pPr>
            <a:endParaRPr lang="ru-RU" smtClean="0"/>
          </a:p>
          <a:p>
            <a:pPr marL="623888" indent="-51435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  <a:p>
            <a:pPr marL="623888" indent="-514350"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6335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00FF"/>
                </a:solidFill>
              </a:rPr>
              <a:t>Осмысление</a:t>
            </a:r>
          </a:p>
        </p:txBody>
      </p:sp>
      <p:pic>
        <p:nvPicPr>
          <p:cNvPr id="26627" name="Picture 5" descr="sporta-129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644900"/>
            <a:ext cx="11890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smtClean="0">
                <a:solidFill>
                  <a:srgbClr val="0000FF"/>
                </a:solidFill>
                <a:effectLst/>
              </a:rPr>
              <a:t>Районный турнир по хоккею продолжается</a:t>
            </a:r>
          </a:p>
        </p:txBody>
      </p:sp>
      <p:pic>
        <p:nvPicPr>
          <p:cNvPr id="27650" name="Picture 4" descr="сканирование00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71294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</a:t>
            </a:r>
            <a:r>
              <a:rPr lang="ru-RU">
                <a:solidFill>
                  <a:srgbClr val="0000FF"/>
                </a:solidFill>
              </a:rPr>
              <a:t>«За изобилие» 6-12.02. 2013</a:t>
            </a:r>
          </a:p>
        </p:txBody>
      </p:sp>
      <p:pic>
        <p:nvPicPr>
          <p:cNvPr id="46087" name="tn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516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87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AG0001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789363"/>
            <a:ext cx="19065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 rot="-214187">
            <a:off x="1185863" y="765175"/>
            <a:ext cx="722312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66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7308850" y="1125538"/>
            <a:ext cx="9350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4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graphicFrame>
        <p:nvGraphicFramePr>
          <p:cNvPr id="30747" name="Group 27"/>
          <p:cNvGraphicFramePr>
            <a:graphicFrameLocks noGrp="1"/>
          </p:cNvGraphicFramePr>
          <p:nvPr/>
        </p:nvGraphicFramePr>
        <p:xfrm>
          <a:off x="1116013" y="1916113"/>
          <a:ext cx="7116762" cy="1944370"/>
        </p:xfrm>
        <a:graphic>
          <a:graphicData uri="http://schemas.openxmlformats.org/drawingml/2006/table">
            <a:tbl>
              <a:tblPr/>
              <a:tblGrid>
                <a:gridCol w="1797050"/>
                <a:gridCol w="2017712"/>
                <a:gridCol w="1512888"/>
                <a:gridCol w="827087"/>
                <a:gridCol w="962025"/>
              </a:tblGrid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Имя числительное(словосочетание)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Имя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прилагательное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Имя  существительное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Глагол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Наречие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Два спортсмена, второй медалист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Двойной, семидневной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Двойка, двойник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Удвоить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Трижды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6" name="Rectangle 28"/>
          <p:cNvSpPr>
            <a:spLocks noChangeArrowheads="1"/>
          </p:cNvSpPr>
          <p:nvPr/>
        </p:nvSpPr>
        <p:spPr bwMode="auto">
          <a:xfrm>
            <a:off x="2286000" y="981075"/>
            <a:ext cx="457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</a:rPr>
              <a:t>       Упражнение 575</a:t>
            </a:r>
          </a:p>
          <a:p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698" name="Oval 33"/>
          <p:cNvSpPr>
            <a:spLocks noChangeArrowheads="1"/>
          </p:cNvSpPr>
          <p:nvPr/>
        </p:nvSpPr>
        <p:spPr bwMode="auto">
          <a:xfrm>
            <a:off x="3276600" y="836613"/>
            <a:ext cx="3095625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699" name="Line 35"/>
          <p:cNvSpPr>
            <a:spLocks noChangeShapeType="1"/>
          </p:cNvSpPr>
          <p:nvPr/>
        </p:nvSpPr>
        <p:spPr bwMode="auto">
          <a:xfrm flipH="1">
            <a:off x="2627313" y="1341438"/>
            <a:ext cx="10810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Line 36"/>
          <p:cNvSpPr>
            <a:spLocks noChangeShapeType="1"/>
          </p:cNvSpPr>
          <p:nvPr/>
        </p:nvSpPr>
        <p:spPr bwMode="auto">
          <a:xfrm flipH="1">
            <a:off x="3708400" y="1412875"/>
            <a:ext cx="50323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Line 37"/>
          <p:cNvSpPr>
            <a:spLocks noChangeShapeType="1"/>
          </p:cNvSpPr>
          <p:nvPr/>
        </p:nvSpPr>
        <p:spPr bwMode="auto">
          <a:xfrm>
            <a:off x="4859338" y="14128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38"/>
          <p:cNvSpPr>
            <a:spLocks noChangeShapeType="1"/>
          </p:cNvSpPr>
          <p:nvPr/>
        </p:nvSpPr>
        <p:spPr bwMode="auto">
          <a:xfrm>
            <a:off x="5435600" y="1412875"/>
            <a:ext cx="504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39"/>
          <p:cNvSpPr>
            <a:spLocks noChangeShapeType="1"/>
          </p:cNvSpPr>
          <p:nvPr/>
        </p:nvSpPr>
        <p:spPr bwMode="auto">
          <a:xfrm>
            <a:off x="6227763" y="1268413"/>
            <a:ext cx="7921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Rectangle 40"/>
          <p:cNvSpPr>
            <a:spLocks noChangeArrowheads="1"/>
          </p:cNvSpPr>
          <p:nvPr/>
        </p:nvSpPr>
        <p:spPr bwMode="auto">
          <a:xfrm>
            <a:off x="1763713" y="227647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Rectangle 41"/>
          <p:cNvSpPr>
            <a:spLocks noChangeArrowheads="1"/>
          </p:cNvSpPr>
          <p:nvPr/>
        </p:nvSpPr>
        <p:spPr bwMode="auto">
          <a:xfrm>
            <a:off x="3132138" y="227647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Rectangle 42"/>
          <p:cNvSpPr>
            <a:spLocks noChangeArrowheads="1"/>
          </p:cNvSpPr>
          <p:nvPr/>
        </p:nvSpPr>
        <p:spPr bwMode="auto">
          <a:xfrm>
            <a:off x="4500563" y="2276475"/>
            <a:ext cx="93503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Rectangle 43"/>
          <p:cNvSpPr>
            <a:spLocks noChangeArrowheads="1"/>
          </p:cNvSpPr>
          <p:nvPr/>
        </p:nvSpPr>
        <p:spPr bwMode="auto">
          <a:xfrm>
            <a:off x="5724525" y="2276475"/>
            <a:ext cx="7921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Rectangle 44"/>
          <p:cNvSpPr>
            <a:spLocks noChangeArrowheads="1"/>
          </p:cNvSpPr>
          <p:nvPr/>
        </p:nvSpPr>
        <p:spPr bwMode="auto">
          <a:xfrm>
            <a:off x="7019925" y="2276475"/>
            <a:ext cx="8651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Line 45"/>
          <p:cNvSpPr>
            <a:spLocks noChangeShapeType="1"/>
          </p:cNvSpPr>
          <p:nvPr/>
        </p:nvSpPr>
        <p:spPr bwMode="auto">
          <a:xfrm>
            <a:off x="2195513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Line 46"/>
          <p:cNvSpPr>
            <a:spLocks noChangeShapeType="1"/>
          </p:cNvSpPr>
          <p:nvPr/>
        </p:nvSpPr>
        <p:spPr bwMode="auto">
          <a:xfrm>
            <a:off x="3635375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Line 47"/>
          <p:cNvSpPr>
            <a:spLocks noChangeShapeType="1"/>
          </p:cNvSpPr>
          <p:nvPr/>
        </p:nvSpPr>
        <p:spPr bwMode="auto">
          <a:xfrm>
            <a:off x="4932363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48"/>
          <p:cNvSpPr>
            <a:spLocks noChangeShapeType="1"/>
          </p:cNvSpPr>
          <p:nvPr/>
        </p:nvSpPr>
        <p:spPr bwMode="auto">
          <a:xfrm>
            <a:off x="6084888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Line 49"/>
          <p:cNvSpPr>
            <a:spLocks noChangeShapeType="1"/>
          </p:cNvSpPr>
          <p:nvPr/>
        </p:nvSpPr>
        <p:spPr bwMode="auto">
          <a:xfrm>
            <a:off x="7451725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4" name="Oval 50"/>
          <p:cNvSpPr>
            <a:spLocks noChangeArrowheads="1"/>
          </p:cNvSpPr>
          <p:nvPr/>
        </p:nvSpPr>
        <p:spPr bwMode="auto">
          <a:xfrm>
            <a:off x="1692275" y="3789363"/>
            <a:ext cx="108108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Oval 51"/>
          <p:cNvSpPr>
            <a:spLocks noChangeArrowheads="1"/>
          </p:cNvSpPr>
          <p:nvPr/>
        </p:nvSpPr>
        <p:spPr bwMode="auto">
          <a:xfrm>
            <a:off x="3059113" y="3789363"/>
            <a:ext cx="1152525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Oval 52"/>
          <p:cNvSpPr>
            <a:spLocks noChangeArrowheads="1"/>
          </p:cNvSpPr>
          <p:nvPr/>
        </p:nvSpPr>
        <p:spPr bwMode="auto">
          <a:xfrm>
            <a:off x="4500563" y="3789363"/>
            <a:ext cx="10795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Oval 53"/>
          <p:cNvSpPr>
            <a:spLocks noChangeArrowheads="1"/>
          </p:cNvSpPr>
          <p:nvPr/>
        </p:nvSpPr>
        <p:spPr bwMode="auto">
          <a:xfrm>
            <a:off x="5795963" y="3789363"/>
            <a:ext cx="10080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Oval 54"/>
          <p:cNvSpPr>
            <a:spLocks noChangeArrowheads="1"/>
          </p:cNvSpPr>
          <p:nvPr/>
        </p:nvSpPr>
        <p:spPr bwMode="auto">
          <a:xfrm>
            <a:off x="7164388" y="3789363"/>
            <a:ext cx="10795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Text Box 55"/>
          <p:cNvSpPr txBox="1">
            <a:spLocks noChangeArrowheads="1"/>
          </p:cNvSpPr>
          <p:nvPr/>
        </p:nvSpPr>
        <p:spPr bwMode="auto">
          <a:xfrm>
            <a:off x="1476375" y="333375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</a:t>
            </a:r>
            <a:r>
              <a:rPr lang="ru-RU" b="1">
                <a:solidFill>
                  <a:srgbClr val="0000FF"/>
                </a:solidFill>
              </a:rPr>
              <a:t>Описание содержания. Основное понятие</a:t>
            </a:r>
            <a:r>
              <a:rPr lang="ru-RU"/>
              <a:t>.</a:t>
            </a:r>
          </a:p>
        </p:txBody>
      </p:sp>
      <p:sp>
        <p:nvSpPr>
          <p:cNvPr id="29720" name="Text Box 56"/>
          <p:cNvSpPr txBox="1">
            <a:spLocks noChangeArrowheads="1"/>
          </p:cNvSpPr>
          <p:nvPr/>
        </p:nvSpPr>
        <p:spPr bwMode="auto">
          <a:xfrm>
            <a:off x="2268538" y="4960938"/>
            <a:ext cx="4391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</a:t>
            </a:r>
            <a:r>
              <a:rPr lang="ru-RU" b="1">
                <a:solidFill>
                  <a:srgbClr val="0000FF"/>
                </a:solidFill>
              </a:rPr>
              <a:t>Глаголы – связки и признаки</a:t>
            </a:r>
          </a:p>
          <a:p>
            <a:endParaRPr lang="ru-RU" b="1">
              <a:solidFill>
                <a:srgbClr val="0000FF"/>
              </a:solidFill>
            </a:endParaRPr>
          </a:p>
          <a:p>
            <a:r>
              <a:rPr lang="ru-RU" b="1">
                <a:solidFill>
                  <a:srgbClr val="0000FF"/>
                </a:solidFill>
              </a:rPr>
              <a:t>                        Стр.263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smtClean="0">
                <a:solidFill>
                  <a:srgbClr val="0000FF"/>
                </a:solidFill>
                <a:effectLst/>
              </a:rPr>
              <a:t>Описание содержания. Основное понятие</a:t>
            </a:r>
            <a:r>
              <a:rPr lang="ru-RU" sz="2800" b="0" smtClean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300" b="1" u="sng" smtClean="0">
                <a:solidFill>
                  <a:srgbClr val="0000FF"/>
                </a:solidFill>
              </a:rPr>
              <a:t>Обозначает</a:t>
            </a:r>
            <a:r>
              <a:rPr lang="ru-RU" sz="2300" b="1" smtClean="0">
                <a:solidFill>
                  <a:srgbClr val="0000FF"/>
                </a:solidFill>
              </a:rPr>
              <a:t> </a:t>
            </a:r>
            <a:r>
              <a:rPr lang="ru-RU" sz="2300" b="1" smtClean="0">
                <a:solidFill>
                  <a:schemeClr val="accent1"/>
                </a:solidFill>
              </a:rPr>
              <a:t>– число, количество, порядок предметов при счёте.</a:t>
            </a:r>
            <a:endParaRPr lang="ru-RU" sz="2300" b="1" u="sng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300" b="1" u="sng" smtClean="0">
                <a:solidFill>
                  <a:srgbClr val="0000FF"/>
                </a:solidFill>
              </a:rPr>
              <a:t>Отвечает</a:t>
            </a:r>
            <a:r>
              <a:rPr lang="ru-RU" sz="2300" b="1" smtClean="0">
                <a:solidFill>
                  <a:srgbClr val="0000FF"/>
                </a:solidFill>
              </a:rPr>
              <a:t> </a:t>
            </a:r>
            <a:r>
              <a:rPr lang="ru-RU" sz="2300" b="1" smtClean="0">
                <a:solidFill>
                  <a:schemeClr val="accent1"/>
                </a:solidFill>
              </a:rPr>
              <a:t>– на вопросы «сколько?, который?»</a:t>
            </a:r>
            <a:endParaRPr lang="ru-RU" sz="2300" b="1" u="sng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300" b="1" u="sng" smtClean="0">
                <a:solidFill>
                  <a:srgbClr val="0000FF"/>
                </a:solidFill>
              </a:rPr>
              <a:t>Делится</a:t>
            </a:r>
            <a:r>
              <a:rPr lang="ru-RU" sz="2300" b="1" u="sng" smtClean="0">
                <a:solidFill>
                  <a:schemeClr val="accent1"/>
                </a:solidFill>
              </a:rPr>
              <a:t> </a:t>
            </a:r>
            <a:r>
              <a:rPr lang="ru-RU" sz="2300" b="1" smtClean="0">
                <a:solidFill>
                  <a:schemeClr val="accent1"/>
                </a:solidFill>
              </a:rPr>
              <a:t>– на 2 разряда: количественные и порядковые.</a:t>
            </a:r>
            <a:endParaRPr lang="ru-RU" sz="2300" b="1" u="sng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300" b="1" u="sng" smtClean="0">
                <a:solidFill>
                  <a:srgbClr val="0000FF"/>
                </a:solidFill>
              </a:rPr>
              <a:t>Изменяется</a:t>
            </a:r>
            <a:r>
              <a:rPr lang="ru-RU" sz="2300" b="1" u="sng" smtClean="0">
                <a:solidFill>
                  <a:schemeClr val="accent1"/>
                </a:solidFill>
              </a:rPr>
              <a:t> </a:t>
            </a:r>
            <a:r>
              <a:rPr lang="ru-RU" sz="2300" b="1" smtClean="0">
                <a:solidFill>
                  <a:schemeClr val="accent1"/>
                </a:solidFill>
              </a:rPr>
              <a:t>– по падежам (количественные), по родам, числам, падежам (порядковые).</a:t>
            </a:r>
            <a:endParaRPr lang="ru-RU" sz="2300" b="1" u="sng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300" b="1" u="sng" smtClean="0">
                <a:solidFill>
                  <a:srgbClr val="0000FF"/>
                </a:solidFill>
              </a:rPr>
              <a:t>Является</a:t>
            </a:r>
            <a:r>
              <a:rPr lang="ru-RU" sz="2300" b="1" smtClean="0">
                <a:solidFill>
                  <a:srgbClr val="0000FF"/>
                </a:solidFill>
              </a:rPr>
              <a:t> </a:t>
            </a:r>
            <a:r>
              <a:rPr lang="ru-RU" sz="2300" b="1" smtClean="0">
                <a:solidFill>
                  <a:schemeClr val="accent1"/>
                </a:solidFill>
              </a:rPr>
              <a:t>– любым членом предложения (количественные), определением (порядковые).</a:t>
            </a:r>
            <a:endParaRPr lang="ru-RU" sz="2300" b="1" u="sng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300" b="1" u="sng" smtClean="0">
                <a:solidFill>
                  <a:srgbClr val="0000FF"/>
                </a:solidFill>
              </a:rPr>
              <a:t>Сочетается</a:t>
            </a:r>
            <a:r>
              <a:rPr lang="ru-RU" sz="2300" b="1" u="sng" smtClean="0">
                <a:solidFill>
                  <a:schemeClr val="accent1"/>
                </a:solidFill>
              </a:rPr>
              <a:t> </a:t>
            </a:r>
            <a:r>
              <a:rPr lang="ru-RU" sz="2300" b="1" smtClean="0">
                <a:solidFill>
                  <a:schemeClr val="accent1"/>
                </a:solidFill>
              </a:rPr>
              <a:t>– с существительными, местоимениями, глаголами.</a:t>
            </a:r>
            <a:endParaRPr lang="ru-RU" sz="2300" b="1" u="sng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300" b="1" u="sng" smtClean="0">
                <a:solidFill>
                  <a:srgbClr val="0000FF"/>
                </a:solidFill>
              </a:rPr>
              <a:t>Употребляется</a:t>
            </a:r>
            <a:r>
              <a:rPr lang="ru-RU" sz="2300" b="1" u="sng" smtClean="0">
                <a:solidFill>
                  <a:schemeClr val="accent1"/>
                </a:solidFill>
              </a:rPr>
              <a:t> </a:t>
            </a:r>
            <a:r>
              <a:rPr lang="ru-RU" sz="2300" b="1" smtClean="0">
                <a:solidFill>
                  <a:schemeClr val="accent1"/>
                </a:solidFill>
              </a:rPr>
              <a:t>– в устной и письменной речи (документы).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3" name="Group 29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280400" cy="3921126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Сколько тебе лет ?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В каком году ты родился?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Сколько лет ты учишься в этой школе?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Какой год ты посещаешь школу?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 Сколько этажей имеет здание твоей школы?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На каком этаже ты живёшь?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Сколько человек учится в твоем классе?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В каком году ты закончишь школу?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Из скольких человек состоит ваша семья?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В каком году ты поступил в  шестой  класс?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 Сколько мест на спортивном пьедестале?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Каким по счету является спортсмен, получивший бронзу?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 smtClean="0"/>
              <a:t>Обра</a:t>
            </a:r>
            <a:r>
              <a:rPr lang="ru-RU" sz="2000" dirty="0" smtClean="0"/>
              <a:t> </a:t>
            </a:r>
            <a:r>
              <a:rPr lang="ru-RU" sz="2000" dirty="0" err="1" smtClean="0"/>
              <a:t>тите</a:t>
            </a:r>
            <a:r>
              <a:rPr lang="ru-RU" sz="2000" dirty="0" smtClean="0"/>
              <a:t> внимание на таблицу "Вопросник" и ответьте на вопросы обоих столбиков письменно</a:t>
            </a:r>
            <a:br>
              <a:rPr lang="ru-RU" sz="2000" dirty="0" smtClean="0"/>
            </a:br>
            <a:r>
              <a:rPr lang="ru-RU" sz="2000" dirty="0" smtClean="0"/>
              <a:t>                                                            </a:t>
            </a:r>
            <a:r>
              <a:rPr lang="ru-RU" sz="2000" i="1" dirty="0" smtClean="0"/>
              <a:t>Таблица  вопросов.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300" i="1" smtClean="0"/>
              <a:t> </a:t>
            </a:r>
            <a:r>
              <a:rPr lang="ru-RU" sz="2800" i="1" smtClean="0"/>
              <a:t>-</a:t>
            </a:r>
            <a:r>
              <a:rPr lang="ru-RU" sz="2800" smtClean="0"/>
              <a:t>Итак, ребята, какие ответы у вас?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 -Какие вы использовали имена числительные?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 -В чём же отличие числительных друг от друга?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 -На какой вопрос  отвечают количественные числительные?  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 -На какие вопросы отвечают порядковые числительные?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2800" smtClean="0"/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971550" y="549275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FF"/>
                </a:solidFill>
              </a:rPr>
              <a:t>Вопросы к таблице</a:t>
            </a:r>
          </a:p>
        </p:txBody>
      </p:sp>
      <p:pic>
        <p:nvPicPr>
          <p:cNvPr id="32771" name="Picture 5" descr="sporta-1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652963"/>
            <a:ext cx="13684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buFont typeface="Wingdings 3" pitchFamily="18" charset="2"/>
              <a:buNone/>
            </a:pPr>
            <a:endParaRPr lang="ru-RU" smtClean="0">
              <a:solidFill>
                <a:srgbClr val="0070C0"/>
              </a:solidFill>
            </a:endParaRPr>
          </a:p>
          <a:p>
            <a:pPr marL="623888" indent="-514350"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Сборная Каргата по волейболу заняла четвертое место.</a:t>
            </a:r>
          </a:p>
          <a:p>
            <a:pPr marL="623888" indent="-514350" eaLnBrk="1" hangingPunct="1">
              <a:buFont typeface="Wingdings 3" pitchFamily="18" charset="2"/>
              <a:buNone/>
            </a:pPr>
            <a:endParaRPr lang="ru-RU" smtClean="0">
              <a:solidFill>
                <a:srgbClr val="0070C0"/>
              </a:solidFill>
            </a:endParaRPr>
          </a:p>
          <a:p>
            <a:pPr marL="623888" indent="-514350"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Выступление двух лыжников было удачным.</a:t>
            </a:r>
          </a:p>
          <a:p>
            <a:pPr marL="623888" indent="-514350" eaLnBrk="1" hangingPunct="1">
              <a:buFont typeface="Wingdings 3" pitchFamily="18" charset="2"/>
              <a:buNone/>
            </a:pPr>
            <a:endParaRPr lang="ru-RU" smtClean="0">
              <a:solidFill>
                <a:srgbClr val="0070C0"/>
              </a:solidFill>
            </a:endParaRPr>
          </a:p>
          <a:p>
            <a:pPr marL="623888" indent="-514350"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Поезд в Сочи отправляется в два часа.</a:t>
            </a:r>
          </a:p>
          <a:p>
            <a:pPr marL="623888" indent="-514350" eaLnBrk="1" hangingPunct="1">
              <a:buFont typeface="Wingdings 3" pitchFamily="18" charset="2"/>
              <a:buNone/>
            </a:pPr>
            <a:endParaRPr lang="ru-RU" smtClean="0">
              <a:solidFill>
                <a:srgbClr val="0070C0"/>
              </a:solidFill>
            </a:endParaRPr>
          </a:p>
          <a:p>
            <a:pPr marL="623888" indent="-514350"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До Олимпиады в Сочи осталось 346 дней.</a:t>
            </a:r>
          </a:p>
          <a:p>
            <a:pPr marL="623888" indent="-514350" eaLnBrk="1" hangingPunct="1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Синтаксическая роль числительных в предложении</a:t>
            </a:r>
            <a:endParaRPr lang="ru-RU" dirty="0"/>
          </a:p>
        </p:txBody>
      </p:sp>
      <p:pic>
        <p:nvPicPr>
          <p:cNvPr id="34819" name="Picture 5" descr="sporta-13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900" y="1268413"/>
            <a:ext cx="1562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логотип-соч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V="1">
            <a:off x="4645025" y="6381750"/>
            <a:ext cx="4041775" cy="142875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7890" name="Содержимое 5"/>
          <p:cNvSpPr>
            <a:spLocks noGrp="1"/>
          </p:cNvSpPr>
          <p:nvPr>
            <p:ph sz="quarter" idx="2"/>
          </p:nvPr>
        </p:nvSpPr>
        <p:spPr>
          <a:xfrm>
            <a:off x="250825" y="1268413"/>
            <a:ext cx="4040188" cy="4824412"/>
          </a:xfrm>
          <a:ln>
            <a:prstDash val="solid"/>
          </a:ln>
        </p:spPr>
        <p:txBody>
          <a:bodyPr/>
          <a:lstStyle/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AutoNum type="arabicPeriod"/>
            </a:pPr>
            <a:r>
              <a:rPr lang="ru-RU" sz="2000" b="1" smtClean="0">
                <a:solidFill>
                  <a:srgbClr val="33CC33"/>
                </a:solidFill>
              </a:rPr>
              <a:t>Обращение к таблице</a:t>
            </a: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rgbClr val="0000FF"/>
                </a:solidFill>
              </a:rPr>
              <a:t>«Верные и неверные утверждения»</a:t>
            </a: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rgbClr val="33CC33"/>
                </a:solidFill>
              </a:rPr>
              <a:t>2. Синквейн - французское слово, обозначающее «пять строк».</a:t>
            </a: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rgbClr val="33CC33"/>
                </a:solidFill>
              </a:rPr>
              <a:t>1 строка – 1слово, имя существительное или местоимение;</a:t>
            </a: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rgbClr val="33CC33"/>
                </a:solidFill>
              </a:rPr>
              <a:t>2 строка – 2 слова, прилагательные, дают описание признаков;</a:t>
            </a: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rgbClr val="33CC33"/>
                </a:solidFill>
              </a:rPr>
              <a:t>3 строка-3 глагола, характер действия;</a:t>
            </a: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rgbClr val="33CC33"/>
                </a:solidFill>
              </a:rPr>
              <a:t>4 строка – 3-4 слова,  выражает отношение к предмету;</a:t>
            </a: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rgbClr val="33CC33"/>
                </a:solidFill>
              </a:rPr>
              <a:t>5 строка – 1-2 слова, суть предмета.</a:t>
            </a:r>
            <a:endParaRPr lang="ru-RU" sz="2000" b="1" smtClean="0">
              <a:solidFill>
                <a:srgbClr val="0000FF"/>
              </a:solidFill>
            </a:endParaRP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2000" b="1" smtClean="0">
              <a:solidFill>
                <a:srgbClr val="0000FF"/>
              </a:solidFill>
            </a:endParaRP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2000" b="1" smtClean="0">
              <a:solidFill>
                <a:srgbClr val="0000FF"/>
              </a:solidFill>
            </a:endParaRPr>
          </a:p>
          <a:p>
            <a:pPr marL="490538" indent="-381000" algn="just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2000" smtClean="0"/>
          </a:p>
        </p:txBody>
      </p:sp>
      <p:sp>
        <p:nvSpPr>
          <p:cNvPr id="33797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2276475"/>
            <a:ext cx="4391025" cy="3960813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1600" smtClean="0"/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1600" smtClean="0"/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1600" smtClean="0"/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smtClean="0"/>
              <a:t>    Имя числительное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smtClean="0"/>
              <a:t>Количественное, порядковое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smtClean="0"/>
              <a:t>Помогает, считает, определяет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smtClean="0"/>
              <a:t>Изменяется по падежам.</a:t>
            </a:r>
          </a:p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smtClean="0"/>
              <a:t>Часть речи.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9" name="Улыбающееся лицо 8"/>
          <p:cNvSpPr/>
          <p:nvPr/>
        </p:nvSpPr>
        <p:spPr>
          <a:xfrm>
            <a:off x="6227763" y="47244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684213" y="476250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00FF"/>
                </a:solidFill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2020888" y="666750"/>
            <a:ext cx="5102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00200" algn="ctr"/>
            <a:r>
              <a:rPr lang="ru-RU" sz="2400" b="1">
                <a:solidFill>
                  <a:srgbClr val="0000FF"/>
                </a:solidFill>
              </a:rPr>
              <a:t>Я каждый день и каждый час</a:t>
            </a:r>
            <a:endParaRPr lang="ru-RU" sz="2400">
              <a:solidFill>
                <a:srgbClr val="0000FF"/>
              </a:solidFill>
            </a:endParaRPr>
          </a:p>
          <a:p>
            <a:pPr indent="1600200" algn="ctr"/>
            <a:r>
              <a:rPr lang="ru-RU" sz="2400" b="1">
                <a:solidFill>
                  <a:srgbClr val="0000FF"/>
                </a:solidFill>
              </a:rPr>
              <a:t>Сказать готово, </a:t>
            </a:r>
            <a:r>
              <a:rPr lang="ru-RU" sz="2400" b="1">
                <a:solidFill>
                  <a:schemeClr val="accent2"/>
                </a:solidFill>
              </a:rPr>
              <a:t>сколько</a:t>
            </a:r>
            <a:r>
              <a:rPr lang="ru-RU" sz="2400" b="1">
                <a:solidFill>
                  <a:srgbClr val="0000FF"/>
                </a:solidFill>
              </a:rPr>
              <a:t> вас,</a:t>
            </a:r>
            <a:endParaRPr lang="ru-RU" sz="2400">
              <a:solidFill>
                <a:srgbClr val="0000FF"/>
              </a:solidFill>
            </a:endParaRPr>
          </a:p>
          <a:p>
            <a:pPr indent="1600200" algn="ctr"/>
            <a:r>
              <a:rPr lang="ru-RU" sz="2400" b="1">
                <a:solidFill>
                  <a:srgbClr val="0000FF"/>
                </a:solidFill>
              </a:rPr>
              <a:t>И я могу, имей в виду,</a:t>
            </a:r>
          </a:p>
          <a:p>
            <a:pPr indent="1600200" algn="ctr"/>
            <a:r>
              <a:rPr lang="ru-RU" sz="2400" b="1">
                <a:solidFill>
                  <a:srgbClr val="0000FF"/>
                </a:solidFill>
              </a:rPr>
              <a:t>Сказать, </a:t>
            </a:r>
            <a:r>
              <a:rPr lang="ru-RU" sz="2400" b="1">
                <a:solidFill>
                  <a:schemeClr val="accent2"/>
                </a:solidFill>
              </a:rPr>
              <a:t>который</a:t>
            </a:r>
            <a:r>
              <a:rPr lang="ru-RU" sz="2400" b="1">
                <a:solidFill>
                  <a:srgbClr val="0000FF"/>
                </a:solidFill>
              </a:rPr>
              <a:t> ты в ряду.</a:t>
            </a:r>
          </a:p>
          <a:p>
            <a:pPr indent="1600200" algn="ctr"/>
            <a:endParaRPr lang="ru-RU" sz="2400" b="1">
              <a:solidFill>
                <a:srgbClr val="0000FF"/>
              </a:solidFill>
            </a:endParaRPr>
          </a:p>
          <a:p>
            <a:pPr indent="1600200" algn="ctr"/>
            <a:r>
              <a:rPr lang="ru-RU" sz="2400" b="1">
                <a:solidFill>
                  <a:srgbClr val="0000FF"/>
                </a:solidFill>
              </a:rPr>
              <a:t>                П. Чесноков</a:t>
            </a:r>
            <a:r>
              <a:rPr lang="ru-RU" sz="2400"/>
              <a:t> </a:t>
            </a:r>
          </a:p>
        </p:txBody>
      </p:sp>
      <p:pic>
        <p:nvPicPr>
          <p:cNvPr id="16386" name="Picture 14" descr="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16144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33CC33"/>
                </a:solidFill>
              </a:rPr>
              <a:t>Напишите грамматическую сказку о богатстве количественных и порядочности порядковых числительных.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33CC33"/>
                </a:solidFill>
              </a:rPr>
              <a:t>                            ИЛИ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33CC33"/>
                </a:solidFill>
              </a:rPr>
              <a:t>     упражнение 576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>
              <a:solidFill>
                <a:srgbClr val="33CC33"/>
              </a:solidFill>
            </a:endParaRPr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187450" y="1052513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00FF"/>
                </a:solidFill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rgbClr val="0000FF"/>
                </a:solidFill>
                <a:effectLst/>
              </a:rPr>
              <a:t>Рефлексия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solidFill>
                  <a:srgbClr val="33CC33"/>
                </a:solidFill>
              </a:rPr>
              <a:t>Закройте глаза и вспомните приятные моменты нашего занятия.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solidFill>
                  <a:srgbClr val="33CC33"/>
                </a:solidFill>
              </a:rPr>
              <a:t>Я рада, что на протяжении всего занятия вы были внимательны.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solidFill>
                  <a:srgbClr val="33CC33"/>
                </a:solidFill>
              </a:rPr>
              <a:t>Я хочу, чтобы все, кто работал хорошо – улыбнулись мне, а кто чувствует в себе потенциал работать еще лучше – поаплодировали себе.</a:t>
            </a:r>
          </a:p>
          <a:p>
            <a:endParaRPr lang="ru-RU" smtClean="0">
              <a:solidFill>
                <a:srgbClr val="33CC33"/>
              </a:solidFill>
            </a:endParaRPr>
          </a:p>
        </p:txBody>
      </p:sp>
      <p:pic>
        <p:nvPicPr>
          <p:cNvPr id="39939" name="Picture 4" descr="bs008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868863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rgbClr val="0000FF"/>
                </a:solidFill>
                <a:effectLst/>
                <a:latin typeface="Arial" charset="0"/>
              </a:rPr>
              <a:t>                  </a:t>
            </a:r>
            <a:r>
              <a:rPr lang="ru-RU" sz="4000" smtClean="0">
                <a:solidFill>
                  <a:srgbClr val="0000FF"/>
                </a:solidFill>
                <a:effectLst/>
                <a:latin typeface="Arial" charset="0"/>
              </a:rPr>
              <a:t>Разминка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i="1" smtClean="0">
                <a:solidFill>
                  <a:srgbClr val="33CC33"/>
                </a:solidFill>
                <a:latin typeface="Arial" charset="0"/>
              </a:rPr>
              <a:t>Пятый, п…тёрка, п…так, п…терня.</a:t>
            </a:r>
          </a:p>
          <a:p>
            <a:pPr>
              <a:buFont typeface="Wingdings 3" pitchFamily="18" charset="2"/>
              <a:buNone/>
            </a:pPr>
            <a:endParaRPr lang="ru-RU" i="1" smtClean="0">
              <a:solidFill>
                <a:srgbClr val="33CC33"/>
              </a:solidFill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i="1" smtClean="0">
                <a:solidFill>
                  <a:srgbClr val="33CC33"/>
                </a:solidFill>
                <a:latin typeface="Arial" charset="0"/>
              </a:rPr>
              <a:t>Тройка, троица, третий, тр…як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763713" y="3716338"/>
            <a:ext cx="958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7092950" y="1341438"/>
            <a:ext cx="8636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pic>
        <p:nvPicPr>
          <p:cNvPr id="17413" name="Picture 14" descr="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852738"/>
            <a:ext cx="16144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bs008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7813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042988" y="333375"/>
            <a:ext cx="72739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        </a:t>
            </a:r>
            <a:r>
              <a:rPr lang="ru-RU" sz="4000">
                <a:solidFill>
                  <a:srgbClr val="0000FF"/>
                </a:solidFill>
              </a:rPr>
              <a:t>Имя числительное</a:t>
            </a:r>
            <a:r>
              <a:rPr lang="ru-RU">
                <a:solidFill>
                  <a:srgbClr val="0000FF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      </a:t>
            </a:r>
            <a:r>
              <a:rPr lang="ru-RU" sz="2800">
                <a:solidFill>
                  <a:srgbClr val="0000FF"/>
                </a:solidFill>
              </a:rPr>
              <a:t>Что обозначает имя числительное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smtClean="0">
                <a:effectLst/>
              </a:rPr>
              <a:t>Давай скорей кататься!</a:t>
            </a:r>
          </a:p>
        </p:txBody>
      </p:sp>
      <p:sp>
        <p:nvSpPr>
          <p:cNvPr id="2048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5</a:t>
            </a:r>
            <a:r>
              <a:rPr lang="ru-RU" sz="2000" smtClean="0"/>
              <a:t> января мы вместе с классным руководителем пошли на каток. Договаривались на </a:t>
            </a:r>
            <a:r>
              <a:rPr lang="ru-RU" sz="2000" b="1" smtClean="0">
                <a:solidFill>
                  <a:schemeClr val="accent2"/>
                </a:solidFill>
              </a:rPr>
              <a:t>2</a:t>
            </a:r>
            <a:r>
              <a:rPr lang="ru-RU" sz="2000" smtClean="0"/>
              <a:t> часа, в </a:t>
            </a:r>
            <a:r>
              <a:rPr lang="ru-RU" sz="2000" b="1" smtClean="0">
                <a:solidFill>
                  <a:schemeClr val="accent2"/>
                </a:solidFill>
              </a:rPr>
              <a:t>2.20</a:t>
            </a:r>
            <a:r>
              <a:rPr lang="ru-RU" sz="2000" smtClean="0"/>
              <a:t> все были на катке. Народ веселился до </a:t>
            </a:r>
            <a:r>
              <a:rPr lang="ru-RU" sz="2000" b="1" smtClean="0">
                <a:solidFill>
                  <a:schemeClr val="accent2"/>
                </a:solidFill>
              </a:rPr>
              <a:t>7</a:t>
            </a:r>
            <a:r>
              <a:rPr lang="ru-RU" sz="2000" smtClean="0"/>
              <a:t> часов.   </a:t>
            </a:r>
            <a:r>
              <a:rPr lang="ru-RU" sz="2000" b="1" smtClean="0">
                <a:solidFill>
                  <a:schemeClr val="accent2"/>
                </a:solidFill>
              </a:rPr>
              <a:t>9</a:t>
            </a:r>
            <a:r>
              <a:rPr lang="ru-RU" sz="2000" smtClean="0"/>
              <a:t> января мы пошли в составе </a:t>
            </a:r>
            <a:r>
              <a:rPr lang="ru-RU" sz="2000" b="1" smtClean="0">
                <a:solidFill>
                  <a:schemeClr val="accent2"/>
                </a:solidFill>
              </a:rPr>
              <a:t>3</a:t>
            </a:r>
            <a:r>
              <a:rPr lang="ru-RU" sz="2000" smtClean="0"/>
              <a:t> человек.</a:t>
            </a:r>
          </a:p>
          <a:p>
            <a:pPr>
              <a:buFont typeface="Wingdings 3" pitchFamily="18" charset="2"/>
              <a:buNone/>
            </a:pPr>
            <a:r>
              <a:rPr lang="ru-RU" sz="2000" smtClean="0"/>
              <a:t> </a:t>
            </a:r>
            <a:r>
              <a:rPr lang="ru-RU" sz="1200" smtClean="0"/>
              <a:t>Ксения Бабурина </a:t>
            </a:r>
            <a:r>
              <a:rPr lang="ru-RU" sz="1200" smtClean="0">
                <a:solidFill>
                  <a:schemeClr val="accent2"/>
                </a:solidFill>
              </a:rPr>
              <a:t>6</a:t>
            </a:r>
            <a:r>
              <a:rPr lang="ru-RU" sz="1200" smtClean="0"/>
              <a:t> «а» класс «Звонок»</a:t>
            </a:r>
          </a:p>
          <a:p>
            <a:pPr>
              <a:buFont typeface="Wingdings 3" pitchFamily="18" charset="2"/>
              <a:buNone/>
            </a:pPr>
            <a:endParaRPr lang="ru-RU" sz="2300" smtClean="0"/>
          </a:p>
        </p:txBody>
      </p:sp>
      <p:pic>
        <p:nvPicPr>
          <p:cNvPr id="20483" name="Picture 5" descr="сканирование0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6538"/>
            <a:ext cx="45720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539750" y="1341438"/>
            <a:ext cx="79168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</a:rPr>
              <a:t>Как обойтись бы без числа </a:t>
            </a:r>
            <a:endParaRPr lang="ru-RU" sz="3200">
              <a:solidFill>
                <a:srgbClr val="0000FF"/>
              </a:solidFill>
            </a:endParaRPr>
          </a:p>
          <a:p>
            <a:pPr algn="ctr"/>
            <a:r>
              <a:rPr lang="ru-RU" sz="3200" b="1" i="1">
                <a:solidFill>
                  <a:srgbClr val="0000FF"/>
                </a:solidFill>
              </a:rPr>
              <a:t> Наука целая могла?</a:t>
            </a:r>
            <a:endParaRPr lang="ru-RU" sz="3200">
              <a:solidFill>
                <a:srgbClr val="0000FF"/>
              </a:solidFill>
            </a:endParaRPr>
          </a:p>
          <a:p>
            <a:pPr algn="ctr"/>
            <a:r>
              <a:rPr lang="ru-RU" sz="3200" b="1" i="1">
                <a:solidFill>
                  <a:srgbClr val="0000FF"/>
                </a:solidFill>
              </a:rPr>
              <a:t> Расчёт во всяком деле нужен.</a:t>
            </a:r>
          </a:p>
          <a:p>
            <a:pPr algn="ctr"/>
            <a:r>
              <a:rPr lang="ru-RU" sz="3200" b="1" i="1">
                <a:solidFill>
                  <a:srgbClr val="0000FF"/>
                </a:solidFill>
              </a:rPr>
              <a:t> Ты и с числительным будь дружен.</a:t>
            </a:r>
            <a:r>
              <a:rPr lang="ru-RU" sz="3200"/>
              <a:t>  </a:t>
            </a:r>
          </a:p>
        </p:txBody>
      </p:sp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2339975" y="4005263"/>
            <a:ext cx="1008063" cy="792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21507" name="WordArt 7"/>
          <p:cNvSpPr>
            <a:spLocks noChangeArrowheads="1" noChangeShapeType="1" noTextEdit="1"/>
          </p:cNvSpPr>
          <p:nvPr/>
        </p:nvSpPr>
        <p:spPr bwMode="auto">
          <a:xfrm>
            <a:off x="7451725" y="476250"/>
            <a:ext cx="4635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21508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920750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1509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804025" y="3933825"/>
            <a:ext cx="10080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</a:t>
            </a:r>
          </a:p>
        </p:txBody>
      </p:sp>
      <p:pic>
        <p:nvPicPr>
          <p:cNvPr id="51210" name="Новые детские песни - Раз, два, тр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60" fill="hold"/>
                                        <p:tgtEl>
                                          <p:spTgt spid="51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63" y="402738"/>
            <a:ext cx="8229600" cy="10679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b="0" smtClean="0">
                <a:solidFill>
                  <a:srgbClr val="0000FF"/>
                </a:solidFill>
                <a:effectLst/>
              </a:rPr>
              <a:t>          В гостях у «валенок»</a:t>
            </a:r>
            <a:br>
              <a:rPr lang="ru-RU" sz="3700" b="0" smtClean="0">
                <a:solidFill>
                  <a:srgbClr val="0000FF"/>
                </a:solidFill>
                <a:effectLst/>
              </a:rPr>
            </a:br>
            <a:endParaRPr lang="ru-RU" sz="3700" b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48815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smtClean="0">
                <a:solidFill>
                  <a:srgbClr val="0000FF"/>
                </a:solidFill>
              </a:rPr>
              <a:t>В первой средней школе</a:t>
            </a:r>
            <a:r>
              <a:rPr lang="ru-RU" b="1" smtClean="0">
                <a:solidFill>
                  <a:srgbClr val="33CC33"/>
                </a:solidFill>
              </a:rPr>
              <a:t> прошла игра КВН участвовали ребята </a:t>
            </a:r>
            <a:r>
              <a:rPr lang="ru-RU" b="1" smtClean="0">
                <a:solidFill>
                  <a:srgbClr val="0000FF"/>
                </a:solidFill>
              </a:rPr>
              <a:t>из восьмых-одиннадцатых классов</a:t>
            </a:r>
            <a:r>
              <a:rPr lang="ru-RU" b="1" smtClean="0">
                <a:solidFill>
                  <a:srgbClr val="33CC33"/>
                </a:solidFill>
              </a:rPr>
              <a:t>. Они разделились </a:t>
            </a:r>
            <a:r>
              <a:rPr lang="ru-RU" b="1" smtClean="0">
                <a:solidFill>
                  <a:srgbClr val="0000FF"/>
                </a:solidFill>
              </a:rPr>
              <a:t>на четыре команды</a:t>
            </a:r>
            <a:r>
              <a:rPr lang="ru-RU" b="1" smtClean="0">
                <a:solidFill>
                  <a:srgbClr val="33CC33"/>
                </a:solidFill>
              </a:rPr>
              <a:t>. «Сибирские валенки» позвали себе Наталью Анатольевну Герман, а «Паника»- Ларису Леонидовну Полетаеву.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						 </a:t>
            </a:r>
            <a:r>
              <a:rPr lang="ru-RU" sz="1800" smtClean="0"/>
              <a:t>«За изобилие» </a:t>
            </a:r>
          </a:p>
          <a:p>
            <a:pPr>
              <a:buFont typeface="Wingdings 3" pitchFamily="18" charset="2"/>
              <a:buNone/>
            </a:pPr>
            <a:r>
              <a:rPr lang="ru-RU" sz="1800" smtClean="0"/>
              <a:t>                                                      </a:t>
            </a:r>
            <a:r>
              <a:rPr lang="ru-RU" sz="1800" smtClean="0">
                <a:solidFill>
                  <a:srgbClr val="0000FF"/>
                </a:solidFill>
              </a:rPr>
              <a:t>тринадцатое –девятнадцатое февраля</a:t>
            </a:r>
          </a:p>
          <a:p>
            <a:pPr>
              <a:buFont typeface="Wingdings 3" pitchFamily="18" charset="2"/>
              <a:buNone/>
            </a:pPr>
            <a:endParaRPr lang="ru-RU" smtClean="0">
              <a:solidFill>
                <a:srgbClr val="0000FF"/>
              </a:solidFill>
            </a:endParaRPr>
          </a:p>
        </p:txBody>
      </p:sp>
      <p:pic>
        <p:nvPicPr>
          <p:cNvPr id="23555" name="Picture 5" descr="574a61436c4d46c39fe790e1290422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25908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72009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00FF"/>
                </a:solidFill>
              </a:rPr>
              <a:t>Цели урока: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33CC33"/>
                </a:solidFill>
              </a:rPr>
              <a:t>Познакомимся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</a:rPr>
              <a:t>с именем числительным как частью речи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33CC33"/>
                </a:solidFill>
              </a:rPr>
              <a:t>Научимся находить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</a:rPr>
              <a:t>числительные в тексте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33CC33"/>
                </a:solidFill>
              </a:rPr>
              <a:t>Узнаем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</a:rPr>
              <a:t>о количественных и порядковых числительных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88913"/>
            <a:ext cx="8229600" cy="7191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 smtClean="0">
                <a:effectLst/>
              </a:rPr>
              <a:t>     </a:t>
            </a:r>
            <a:r>
              <a:rPr lang="ru-RU" sz="3200" smtClean="0">
                <a:solidFill>
                  <a:srgbClr val="0000FF"/>
                </a:solidFill>
                <a:effectLst/>
              </a:rPr>
              <a:t>Верные и неверные утверждения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29600" cy="3960813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300" b="1" smtClean="0"/>
              <a:t>Утверждения:  </a:t>
            </a:r>
            <a:r>
              <a:rPr lang="ru-RU" sz="2300" smtClean="0">
                <a:solidFill>
                  <a:srgbClr val="33CC33"/>
                </a:solidFill>
              </a:rPr>
              <a:t>Правда ли, что…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1…имена числительные отвечают только на вопросы «сколько?», «который?»;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2….имен числительных в языке очень немного;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3…имена числительные изменяются по падежам;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4….все числительные можно записать цифрами;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5…эта часть речи может быть только определением;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6. числительные имеют общие признаки с существительными;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7…они имеют общие признаки с прилагательными;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8….можно прожить день, не встретив ни одного числительного;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9….числительное не может состоять из 3 слов;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smtClean="0"/>
              <a:t>10….слово «полтора» - это числительное.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713</TotalTime>
  <Words>773</Words>
  <Application>Microsoft Office PowerPoint</Application>
  <PresentationFormat>Экран (4:3)</PresentationFormat>
  <Paragraphs>140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Урок русского языка в 6 классе.</vt:lpstr>
      <vt:lpstr>Слайд 2</vt:lpstr>
      <vt:lpstr>                  Разминка</vt:lpstr>
      <vt:lpstr>Слайд 4</vt:lpstr>
      <vt:lpstr>Давай скорей кататься!</vt:lpstr>
      <vt:lpstr>Слайд 6</vt:lpstr>
      <vt:lpstr>          В гостях у «валенок» </vt:lpstr>
      <vt:lpstr>Слайд 8</vt:lpstr>
      <vt:lpstr>     Верные и неверные утверждения </vt:lpstr>
      <vt:lpstr>Слайд 10</vt:lpstr>
      <vt:lpstr>Районный турнир по хоккею продолжается</vt:lpstr>
      <vt:lpstr>Слайд 12</vt:lpstr>
      <vt:lpstr>Слайд 13</vt:lpstr>
      <vt:lpstr>Описание содержания. Основное понятие.</vt:lpstr>
      <vt:lpstr>Обра тите внимание на таблицу "Вопросник" и ответьте на вопросы обоих столбиков письменно                                                             Таблица  вопросов. </vt:lpstr>
      <vt:lpstr>Слайд 16</vt:lpstr>
      <vt:lpstr>Синтаксическая роль числительных в предложении</vt:lpstr>
      <vt:lpstr>Слайд 18</vt:lpstr>
      <vt:lpstr>Слайд 19</vt:lpstr>
      <vt:lpstr>Слайд 20</vt:lpstr>
      <vt:lpstr>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6 классе</dc:title>
  <dc:creator>post2c</dc:creator>
  <cp:lastModifiedBy>BEST</cp:lastModifiedBy>
  <cp:revision>114</cp:revision>
  <dcterms:created xsi:type="dcterms:W3CDTF">2011-03-28T02:28:51Z</dcterms:created>
  <dcterms:modified xsi:type="dcterms:W3CDTF">2013-02-25T15:55:29Z</dcterms:modified>
</cp:coreProperties>
</file>