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6" r:id="rId3"/>
    <p:sldId id="287" r:id="rId4"/>
    <p:sldId id="288" r:id="rId5"/>
    <p:sldId id="290" r:id="rId6"/>
    <p:sldId id="289" r:id="rId7"/>
    <p:sldId id="312" r:id="rId8"/>
    <p:sldId id="291" r:id="rId9"/>
    <p:sldId id="292" r:id="rId10"/>
    <p:sldId id="293" r:id="rId11"/>
    <p:sldId id="294" r:id="rId12"/>
    <p:sldId id="318" r:id="rId13"/>
    <p:sldId id="315" r:id="rId14"/>
    <p:sldId id="313" r:id="rId15"/>
    <p:sldId id="314" r:id="rId16"/>
    <p:sldId id="297" r:id="rId17"/>
    <p:sldId id="298" r:id="rId18"/>
    <p:sldId id="303" r:id="rId19"/>
    <p:sldId id="301" r:id="rId20"/>
    <p:sldId id="317" r:id="rId21"/>
    <p:sldId id="316" r:id="rId22"/>
    <p:sldId id="299" r:id="rId23"/>
    <p:sldId id="307" r:id="rId24"/>
    <p:sldId id="306" r:id="rId25"/>
    <p:sldId id="309" r:id="rId26"/>
    <p:sldId id="310" r:id="rId27"/>
    <p:sldId id="311" r:id="rId2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DF58D"/>
    <a:srgbClr val="808080"/>
    <a:srgbClr val="FCFCFC"/>
    <a:srgbClr val="E8E8E8"/>
    <a:srgbClr val="FFD84B"/>
    <a:srgbClr val="FFFFFF"/>
    <a:srgbClr val="FFC31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68" d="100"/>
          <a:sy n="68" d="100"/>
        </p:scale>
        <p:origin x="-1416" y="-6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7"/>
  <c:chart>
    <c:view3D>
      <c:rotX val="35"/>
      <c:hPercent val="96"/>
      <c:depthPercent val="100"/>
      <c:rAngAx val="1"/>
    </c:view3D>
    <c:plotArea>
      <c:layout>
        <c:manualLayout>
          <c:layoutTarget val="inner"/>
          <c:xMode val="edge"/>
          <c:yMode val="edge"/>
          <c:x val="8.6200322963259884E-2"/>
          <c:y val="4.9149951609096562E-2"/>
          <c:w val="0.6387818854766566"/>
          <c:h val="0.85301583831894445"/>
        </c:manualLayout>
      </c:layout>
      <c:bar3DChart>
        <c:barDir val="col"/>
        <c:grouping val="clustered"/>
        <c:ser>
          <c:idx val="0"/>
          <c:order val="0"/>
          <c:tx>
            <c:strRef>
              <c:f>Sheet1!$A$2</c:f>
              <c:strCache>
                <c:ptCount val="1"/>
                <c:pt idx="0">
                  <c:v>Родительские собрания</c:v>
                </c:pt>
              </c:strCache>
            </c:strRef>
          </c:tx>
          <c:dLbls>
            <c:dLbl>
              <c:idx val="0"/>
              <c:layout>
                <c:manualLayout>
                  <c:x val="8.8743002535639597E-3"/>
                  <c:y val="9.2537475143027959E-2"/>
                </c:manualLayout>
              </c:layout>
              <c:showVal val="1"/>
            </c:dLbl>
            <c:showVal val="1"/>
          </c:dLbls>
          <c:cat>
            <c:numRef>
              <c:f>Sheet1!$B$1:$B$1</c:f>
              <c:numCache>
                <c:formatCode>General</c:formatCode>
                <c:ptCount val="1"/>
              </c:numCache>
            </c:numRef>
          </c:cat>
          <c:val>
            <c:numRef>
              <c:f>Sheet1!$B$2:$B$2</c:f>
              <c:numCache>
                <c:formatCode>General</c:formatCode>
                <c:ptCount val="1"/>
                <c:pt idx="0">
                  <c:v>64.7</c:v>
                </c:pt>
              </c:numCache>
            </c:numRef>
          </c:val>
        </c:ser>
        <c:ser>
          <c:idx val="1"/>
          <c:order val="1"/>
          <c:tx>
            <c:strRef>
              <c:f>Sheet1!$A$3</c:f>
              <c:strCache>
                <c:ptCount val="1"/>
                <c:pt idx="0">
                  <c:v>Проекты </c:v>
                </c:pt>
              </c:strCache>
            </c:strRef>
          </c:tx>
          <c:dLbls>
            <c:dLbl>
              <c:idx val="0"/>
              <c:layout>
                <c:manualLayout>
                  <c:x val="0"/>
                  <c:y val="0.10863094908094563"/>
                </c:manualLayout>
              </c:layout>
              <c:showVal val="1"/>
            </c:dLbl>
            <c:showVal val="1"/>
          </c:dLbls>
          <c:cat>
            <c:numRef>
              <c:f>Sheet1!$B$1:$B$1</c:f>
              <c:numCache>
                <c:formatCode>General</c:formatCode>
                <c:ptCount val="1"/>
              </c:numCache>
            </c:numRef>
          </c:cat>
          <c:val>
            <c:numRef>
              <c:f>Sheet1!$B$3:$B$3</c:f>
              <c:numCache>
                <c:formatCode>General</c:formatCode>
                <c:ptCount val="1"/>
                <c:pt idx="0">
                  <c:v>58.8</c:v>
                </c:pt>
              </c:numCache>
            </c:numRef>
          </c:val>
        </c:ser>
        <c:ser>
          <c:idx val="2"/>
          <c:order val="2"/>
          <c:tx>
            <c:strRef>
              <c:f>Sheet1!$A$4</c:f>
              <c:strCache>
                <c:ptCount val="1"/>
                <c:pt idx="0">
                  <c:v>Открытые занятия</c:v>
                </c:pt>
              </c:strCache>
            </c:strRef>
          </c:tx>
          <c:dLbls>
            <c:dLbl>
              <c:idx val="0"/>
              <c:layout>
                <c:manualLayout>
                  <c:x val="4.4371501267819573E-3"/>
                  <c:y val="0.11667768604990442"/>
                </c:manualLayout>
              </c:layout>
              <c:showVal val="1"/>
            </c:dLbl>
            <c:showVal val="1"/>
          </c:dLbls>
          <c:cat>
            <c:numRef>
              <c:f>Sheet1!$B$1:$B$1</c:f>
              <c:numCache>
                <c:formatCode>General</c:formatCode>
                <c:ptCount val="1"/>
              </c:numCache>
            </c:numRef>
          </c:cat>
          <c:val>
            <c:numRef>
              <c:f>Sheet1!$B$4:$B$4</c:f>
              <c:numCache>
                <c:formatCode>General</c:formatCode>
                <c:ptCount val="1"/>
                <c:pt idx="0">
                  <c:v>47.1</c:v>
                </c:pt>
              </c:numCache>
            </c:numRef>
          </c:val>
        </c:ser>
        <c:ser>
          <c:idx val="3"/>
          <c:order val="3"/>
          <c:tx>
            <c:strRef>
              <c:f>Sheet1!$A$5</c:f>
              <c:strCache>
                <c:ptCount val="1"/>
                <c:pt idx="0">
                  <c:v>Беседы с родителями</c:v>
                </c:pt>
              </c:strCache>
            </c:strRef>
          </c:tx>
          <c:dLbls>
            <c:dLbl>
              <c:idx val="0"/>
              <c:layout>
                <c:manualLayout>
                  <c:x val="4.4369754358321049E-3"/>
                  <c:y val="0.14081789695678121"/>
                </c:manualLayout>
              </c:layout>
              <c:showVal val="1"/>
            </c:dLbl>
            <c:showVal val="1"/>
          </c:dLbls>
          <c:cat>
            <c:numRef>
              <c:f>Sheet1!$B$1:$B$1</c:f>
              <c:numCache>
                <c:formatCode>General</c:formatCode>
                <c:ptCount val="1"/>
              </c:numCache>
            </c:numRef>
          </c:cat>
          <c:val>
            <c:numRef>
              <c:f>Sheet1!$B$5:$B$5</c:f>
              <c:numCache>
                <c:formatCode>General</c:formatCode>
                <c:ptCount val="1"/>
                <c:pt idx="0">
                  <c:v>41.2</c:v>
                </c:pt>
              </c:numCache>
            </c:numRef>
          </c:val>
        </c:ser>
        <c:ser>
          <c:idx val="4"/>
          <c:order val="4"/>
          <c:tx>
            <c:strRef>
              <c:f>Sheet1!$A$6</c:f>
              <c:strCache>
                <c:ptCount val="1"/>
                <c:pt idx="0">
                  <c:v>Конференции</c:v>
                </c:pt>
              </c:strCache>
            </c:strRef>
          </c:tx>
          <c:dLbls>
            <c:dLbl>
              <c:idx val="0"/>
              <c:layout>
                <c:manualLayout>
                  <c:x val="1.1816836735654607E-2"/>
                  <c:y val="0.12155613949496755"/>
                </c:manualLayout>
              </c:layout>
              <c:showVal val="1"/>
            </c:dLbl>
            <c:showVal val="1"/>
          </c:dLbls>
          <c:cat>
            <c:numRef>
              <c:f>Sheet1!$B$1:$B$1</c:f>
              <c:numCache>
                <c:formatCode>General</c:formatCode>
                <c:ptCount val="1"/>
              </c:numCache>
            </c:numRef>
          </c:cat>
          <c:val>
            <c:numRef>
              <c:f>Sheet1!$B$6:$B$6</c:f>
              <c:numCache>
                <c:formatCode>General</c:formatCode>
                <c:ptCount val="1"/>
                <c:pt idx="0">
                  <c:v>29.4</c:v>
                </c:pt>
              </c:numCache>
            </c:numRef>
          </c:val>
        </c:ser>
        <c:ser>
          <c:idx val="5"/>
          <c:order val="5"/>
          <c:tx>
            <c:strRef>
              <c:f>Sheet1!$A$7</c:f>
              <c:strCache>
                <c:ptCount val="1"/>
                <c:pt idx="0">
                  <c:v>Участие в тренинге</c:v>
                </c:pt>
              </c:strCache>
            </c:strRef>
          </c:tx>
          <c:dLbls>
            <c:dLbl>
              <c:idx val="0"/>
              <c:layout>
                <c:manualLayout>
                  <c:x val="8.8743002535639597E-3"/>
                  <c:y val="0.10863094908094563"/>
                </c:manualLayout>
              </c:layout>
              <c:showVal val="1"/>
            </c:dLbl>
            <c:showVal val="1"/>
          </c:dLbls>
          <c:cat>
            <c:numRef>
              <c:f>Sheet1!$B$1:$B$1</c:f>
              <c:numCache>
                <c:formatCode>General</c:formatCode>
                <c:ptCount val="1"/>
              </c:numCache>
            </c:numRef>
          </c:cat>
          <c:val>
            <c:numRef>
              <c:f>Sheet1!$B$7:$B$7</c:f>
              <c:numCache>
                <c:formatCode>General</c:formatCode>
                <c:ptCount val="1"/>
                <c:pt idx="0">
                  <c:v>23.5</c:v>
                </c:pt>
              </c:numCache>
            </c:numRef>
          </c:val>
        </c:ser>
        <c:ser>
          <c:idx val="6"/>
          <c:order val="6"/>
          <c:tx>
            <c:strRef>
              <c:f>Sheet1!$A$8</c:f>
              <c:strCache>
                <c:ptCount val="1"/>
                <c:pt idx="0">
                  <c:v>другое</c:v>
                </c:pt>
              </c:strCache>
            </c:strRef>
          </c:tx>
          <c:dLbls>
            <c:dLbl>
              <c:idx val="0"/>
              <c:layout>
                <c:manualLayout>
                  <c:x val="8.9679301169926593E-3"/>
                  <c:y val="6.2574770275122413E-2"/>
                </c:manualLayout>
              </c:layout>
              <c:showVal val="1"/>
            </c:dLbl>
            <c:showVal val="1"/>
          </c:dLbls>
          <c:cat>
            <c:numRef>
              <c:f>Sheet1!$B$1:$B$1</c:f>
              <c:numCache>
                <c:formatCode>General</c:formatCode>
                <c:ptCount val="1"/>
              </c:numCache>
            </c:numRef>
          </c:cat>
          <c:val>
            <c:numRef>
              <c:f>Sheet1!$B$8:$B$8</c:f>
              <c:numCache>
                <c:formatCode>General</c:formatCode>
                <c:ptCount val="1"/>
                <c:pt idx="0">
                  <c:v>5.8</c:v>
                </c:pt>
              </c:numCache>
            </c:numRef>
          </c:val>
        </c:ser>
        <c:gapDepth val="0"/>
        <c:shape val="cylinder"/>
        <c:axId val="119050624"/>
        <c:axId val="119052928"/>
        <c:axId val="0"/>
      </c:bar3DChart>
      <c:catAx>
        <c:axId val="119050624"/>
        <c:scaling>
          <c:orientation val="minMax"/>
        </c:scaling>
        <c:axPos val="b"/>
        <c:numFmt formatCode="General" sourceLinked="1"/>
        <c:tickLblPos val="low"/>
        <c:txPr>
          <a:bodyPr rot="0" vert="horz"/>
          <a:lstStyle/>
          <a:p>
            <a:pPr>
              <a:defRPr/>
            </a:pPr>
            <a:endParaRPr lang="ru-RU"/>
          </a:p>
        </c:txPr>
        <c:crossAx val="119052928"/>
        <c:crosses val="autoZero"/>
        <c:auto val="1"/>
        <c:lblAlgn val="ctr"/>
        <c:lblOffset val="100"/>
        <c:tickLblSkip val="1"/>
        <c:tickMarkSkip val="1"/>
      </c:catAx>
      <c:valAx>
        <c:axId val="119052928"/>
        <c:scaling>
          <c:orientation val="minMax"/>
        </c:scaling>
        <c:axPos val="l"/>
        <c:majorGridlines/>
        <c:numFmt formatCode="General" sourceLinked="1"/>
        <c:tickLblPos val="nextTo"/>
        <c:txPr>
          <a:bodyPr rot="0" vert="horz"/>
          <a:lstStyle/>
          <a:p>
            <a:pPr>
              <a:defRPr/>
            </a:pPr>
            <a:endParaRPr lang="ru-RU"/>
          </a:p>
        </c:txPr>
        <c:crossAx val="119050624"/>
        <c:crosses val="autoZero"/>
        <c:crossBetween val="between"/>
      </c:valAx>
    </c:plotArea>
    <c:legend>
      <c:legendPos val="r"/>
      <c:layout>
        <c:manualLayout>
          <c:xMode val="edge"/>
          <c:yMode val="edge"/>
          <c:x val="0.69025167100913221"/>
          <c:y val="8.5060586938827815E-2"/>
          <c:w val="0.30974830480229132"/>
          <c:h val="0.78564157122638578"/>
        </c:manualLayout>
      </c:layout>
    </c:legend>
    <c:plotVisOnly val="1"/>
    <c:dispBlanksAs val="gap"/>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218F2-9B06-4AAB-83AD-4071CE59358B}"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ru-RU"/>
        </a:p>
      </dgm:t>
    </dgm:pt>
    <dgm:pt modelId="{3C75386D-336E-4E1A-B06C-31EF2E7181C6}">
      <dgm:prSet phldrT="[Текст]"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smtClean="0">
              <a:ln/>
              <a:solidFill>
                <a:schemeClr val="tx1"/>
              </a:solidFill>
              <a:effectLst/>
              <a:latin typeface="Arial Narrow" pitchFamily="34" charset="0"/>
              <a:ea typeface="Times New Roman" pitchFamily="18" charset="0"/>
              <a:cs typeface="Angsana New" pitchFamily="18" charset="-34"/>
            </a:rPr>
            <a:t>Создание предметно-развивающей среды</a:t>
          </a:r>
          <a:endParaRPr kumimoji="0" lang="ru-RU" sz="1400" b="0" i="0" u="none" strike="noStrike" cap="none" normalizeH="0" baseline="0" smtClean="0">
            <a:ln/>
            <a:solidFill>
              <a:schemeClr val="tx1"/>
            </a:solidFill>
            <a:effectLst/>
            <a:latin typeface="Arial Narrow" pitchFamily="34" charset="0"/>
            <a:cs typeface="Angsana New" pitchFamily="18"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cap="none" normalizeH="0" baseline="0" smtClean="0">
            <a:ln/>
            <a:solidFill>
              <a:schemeClr val="tx1"/>
            </a:solidFill>
            <a:effectLst/>
            <a:latin typeface="Arial Narrow" pitchFamily="34" charset="0"/>
            <a:cs typeface="Angsana New" pitchFamily="18" charset="-34"/>
          </a:endParaRPr>
        </a:p>
        <a:p>
          <a:endParaRPr lang="ru-RU" sz="1400" dirty="0">
            <a:solidFill>
              <a:schemeClr val="tx1"/>
            </a:solidFill>
            <a:latin typeface="Arial Narrow" pitchFamily="34" charset="0"/>
            <a:cs typeface="Angsana New" pitchFamily="18" charset="-34"/>
          </a:endParaRPr>
        </a:p>
      </dgm:t>
    </dgm:pt>
    <dgm:pt modelId="{87989815-A113-4033-9065-284451290FF8}" type="parTrans" cxnId="{3C9C7A56-EA74-4AE4-A391-BA0E33D2A05E}">
      <dgm:prSet/>
      <dgm:spPr/>
      <dgm:t>
        <a:bodyPr/>
        <a:lstStyle/>
        <a:p>
          <a:endParaRPr lang="ru-RU" sz="1400">
            <a:solidFill>
              <a:schemeClr val="tx1"/>
            </a:solidFill>
            <a:latin typeface="Arial Narrow" pitchFamily="34" charset="0"/>
            <a:cs typeface="Angsana New" pitchFamily="18" charset="-34"/>
          </a:endParaRPr>
        </a:p>
      </dgm:t>
    </dgm:pt>
    <dgm:pt modelId="{954B051C-1433-4141-B62D-1988B769B6E1}" type="sibTrans" cxnId="{3C9C7A56-EA74-4AE4-A391-BA0E33D2A05E}">
      <dgm:prSet/>
      <dgm:spPr/>
      <dgm:t>
        <a:bodyPr/>
        <a:lstStyle/>
        <a:p>
          <a:endParaRPr lang="ru-RU" sz="1400">
            <a:solidFill>
              <a:schemeClr val="tx1"/>
            </a:solidFill>
            <a:latin typeface="Arial Narrow" pitchFamily="34" charset="0"/>
            <a:cs typeface="Angsana New" pitchFamily="18" charset="-34"/>
          </a:endParaRPr>
        </a:p>
      </dgm:t>
    </dgm:pt>
    <dgm:pt modelId="{8CCF87FA-5E24-420A-B03A-5C0FC6E78B7D}">
      <dgm:prSet phldrT="[Текст]"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Индивидуальный подход к ребёнку:</a:t>
          </a:r>
        </a:p>
        <a:p>
          <a:endParaRPr lang="ru-RU" sz="1400" dirty="0">
            <a:solidFill>
              <a:schemeClr val="tx1"/>
            </a:solidFill>
            <a:latin typeface="Arial Narrow" pitchFamily="34" charset="0"/>
            <a:cs typeface="Angsana New" pitchFamily="18" charset="-34"/>
          </a:endParaRPr>
        </a:p>
      </dgm:t>
    </dgm:pt>
    <dgm:pt modelId="{DE7A86AD-C5AA-4130-B635-5071F56EE38E}" type="parTrans" cxnId="{AACFB34A-15E4-45F4-9746-121194F8D23B}">
      <dgm:prSet/>
      <dgm:spPr/>
      <dgm:t>
        <a:bodyPr/>
        <a:lstStyle/>
        <a:p>
          <a:endParaRPr lang="ru-RU" sz="1400">
            <a:solidFill>
              <a:schemeClr val="tx1"/>
            </a:solidFill>
            <a:latin typeface="Arial Narrow" pitchFamily="34" charset="0"/>
            <a:cs typeface="Angsana New" pitchFamily="18" charset="-34"/>
          </a:endParaRPr>
        </a:p>
      </dgm:t>
    </dgm:pt>
    <dgm:pt modelId="{1550A600-042D-4522-BCA5-D1F14F402A59}" type="sibTrans" cxnId="{AACFB34A-15E4-45F4-9746-121194F8D23B}">
      <dgm:prSet/>
      <dgm:spPr/>
      <dgm:t>
        <a:bodyPr/>
        <a:lstStyle/>
        <a:p>
          <a:endParaRPr lang="ru-RU" sz="1400">
            <a:solidFill>
              <a:schemeClr val="tx1"/>
            </a:solidFill>
            <a:latin typeface="Arial Narrow" pitchFamily="34" charset="0"/>
            <a:cs typeface="Angsana New" pitchFamily="18" charset="-34"/>
          </a:endParaRPr>
        </a:p>
      </dgm:t>
    </dgm:pt>
    <dgm:pt modelId="{5CA9F41C-E911-4694-A0EA-D3162EF57B18}">
      <dgm:prSe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smtClean="0">
              <a:ln/>
              <a:solidFill>
                <a:schemeClr val="tx1"/>
              </a:solidFill>
              <a:effectLst/>
              <a:latin typeface="Arial Narrow" pitchFamily="34" charset="0"/>
              <a:ea typeface="Times New Roman" pitchFamily="18" charset="0"/>
              <a:cs typeface="Angsana New" pitchFamily="18" charset="-34"/>
            </a:rPr>
            <a:t>Контроль за физическим состоянием ребёнка</a:t>
          </a:r>
          <a:endParaRPr kumimoji="0" lang="ru-RU" sz="1400" b="0" i="0" u="none" strike="noStrike" cap="none" normalizeH="0" baseline="0" smtClean="0">
            <a:ln/>
            <a:solidFill>
              <a:schemeClr val="tx1"/>
            </a:solidFill>
            <a:effectLst/>
            <a:latin typeface="Arial Narrow" pitchFamily="34" charset="0"/>
            <a:cs typeface="Angsana New" pitchFamily="18" charset="-34"/>
          </a:endParaRPr>
        </a:p>
        <a:p>
          <a:endParaRPr lang="ru-RU" sz="1400" dirty="0">
            <a:solidFill>
              <a:schemeClr val="tx1"/>
            </a:solidFill>
            <a:latin typeface="Arial Narrow" pitchFamily="34" charset="0"/>
            <a:cs typeface="Angsana New" pitchFamily="18" charset="-34"/>
          </a:endParaRPr>
        </a:p>
      </dgm:t>
    </dgm:pt>
    <dgm:pt modelId="{AA2F1038-4BDE-487C-B8AC-7AE3880884E0}" type="parTrans" cxnId="{322A1AF9-A1FD-449C-81A7-36E92B03E3F2}">
      <dgm:prSet/>
      <dgm:spPr/>
      <dgm:t>
        <a:bodyPr/>
        <a:lstStyle/>
        <a:p>
          <a:endParaRPr lang="ru-RU" sz="1400">
            <a:solidFill>
              <a:schemeClr val="tx1"/>
            </a:solidFill>
            <a:latin typeface="Arial Narrow" pitchFamily="34" charset="0"/>
            <a:cs typeface="Angsana New" pitchFamily="18" charset="-34"/>
          </a:endParaRPr>
        </a:p>
      </dgm:t>
    </dgm:pt>
    <dgm:pt modelId="{9C5C2E7D-678B-43FB-AC08-023070FAFBA4}" type="sibTrans" cxnId="{322A1AF9-A1FD-449C-81A7-36E92B03E3F2}">
      <dgm:prSet/>
      <dgm:spPr/>
      <dgm:t>
        <a:bodyPr/>
        <a:lstStyle/>
        <a:p>
          <a:endParaRPr lang="ru-RU" sz="1400">
            <a:solidFill>
              <a:schemeClr val="tx1"/>
            </a:solidFill>
            <a:latin typeface="Arial Narrow" pitchFamily="34" charset="0"/>
            <a:cs typeface="Angsana New" pitchFamily="18" charset="-34"/>
          </a:endParaRPr>
        </a:p>
      </dgm:t>
    </dgm:pt>
    <dgm:pt modelId="{B068480A-4E45-446B-86CB-28E0E61930C8}">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Учёт и использование в период адаптации привычек и стереотипов поведения ребёнка</a:t>
          </a:r>
          <a:endParaRPr lang="ru-RU" sz="1400" dirty="0">
            <a:solidFill>
              <a:schemeClr val="tx1"/>
            </a:solidFill>
            <a:latin typeface="Arial Narrow" pitchFamily="34" charset="0"/>
            <a:cs typeface="Angsana New" pitchFamily="18" charset="-34"/>
          </a:endParaRPr>
        </a:p>
      </dgm:t>
    </dgm:pt>
    <dgm:pt modelId="{6F4CA78B-8DEB-4538-A21A-8A87DF6D6718}" type="parTrans" cxnId="{61540366-0FFA-4306-BB3B-F525C94A1F90}">
      <dgm:prSet/>
      <dgm:spPr/>
      <dgm:t>
        <a:bodyPr/>
        <a:lstStyle/>
        <a:p>
          <a:endParaRPr lang="ru-RU" sz="1400">
            <a:solidFill>
              <a:schemeClr val="tx1"/>
            </a:solidFill>
            <a:latin typeface="Arial Narrow" pitchFamily="34" charset="0"/>
            <a:cs typeface="Angsana New" pitchFamily="18" charset="-34"/>
          </a:endParaRPr>
        </a:p>
      </dgm:t>
    </dgm:pt>
    <dgm:pt modelId="{CE46C62E-1E3D-43A7-9DC1-26454A395B2F}" type="sibTrans" cxnId="{61540366-0FFA-4306-BB3B-F525C94A1F90}">
      <dgm:prSet/>
      <dgm:spPr/>
      <dgm:t>
        <a:bodyPr/>
        <a:lstStyle/>
        <a:p>
          <a:endParaRPr lang="ru-RU" sz="1400">
            <a:solidFill>
              <a:schemeClr val="tx1"/>
            </a:solidFill>
            <a:latin typeface="Arial Narrow" pitchFamily="34" charset="0"/>
            <a:cs typeface="Angsana New" pitchFamily="18" charset="-34"/>
          </a:endParaRPr>
        </a:p>
      </dgm:t>
    </dgm:pt>
    <dgm:pt modelId="{1EA4FEE9-97C4-4055-AA85-CBC38EEF7A4D}">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Гибкий режим, </a:t>
          </a:r>
          <a:endParaRPr lang="ru-RU" sz="1400" dirty="0">
            <a:solidFill>
              <a:schemeClr val="tx1"/>
            </a:solidFill>
            <a:latin typeface="Arial Narrow" pitchFamily="34" charset="0"/>
            <a:cs typeface="Angsana New" pitchFamily="18" charset="-34"/>
          </a:endParaRPr>
        </a:p>
      </dgm:t>
    </dgm:pt>
    <dgm:pt modelId="{263A84E3-B52D-49E8-BA21-0CF72089D691}" type="parTrans" cxnId="{09830BCC-4521-4647-920C-7CE3B0A02150}">
      <dgm:prSet/>
      <dgm:spPr/>
      <dgm:t>
        <a:bodyPr/>
        <a:lstStyle/>
        <a:p>
          <a:endParaRPr lang="ru-RU" sz="1400">
            <a:solidFill>
              <a:schemeClr val="tx1"/>
            </a:solidFill>
            <a:latin typeface="Arial Narrow" pitchFamily="34" charset="0"/>
            <a:cs typeface="Angsana New" pitchFamily="18" charset="-34"/>
          </a:endParaRPr>
        </a:p>
      </dgm:t>
    </dgm:pt>
    <dgm:pt modelId="{0A75493F-637F-4B31-9460-D6B57D2E3EFE}" type="sibTrans" cxnId="{09830BCC-4521-4647-920C-7CE3B0A02150}">
      <dgm:prSet/>
      <dgm:spPr/>
      <dgm:t>
        <a:bodyPr/>
        <a:lstStyle/>
        <a:p>
          <a:endParaRPr lang="ru-RU" sz="1400">
            <a:solidFill>
              <a:schemeClr val="tx1"/>
            </a:solidFill>
            <a:latin typeface="Arial Narrow" pitchFamily="34" charset="0"/>
            <a:cs typeface="Angsana New" pitchFamily="18" charset="-34"/>
          </a:endParaRPr>
        </a:p>
      </dgm:t>
    </dgm:pt>
    <dgm:pt modelId="{1F01D742-21B6-46FB-B93F-EBE892E18422}">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solidFill>
                <a:schemeClr val="tx1"/>
              </a:solidFill>
              <a:effectLst/>
              <a:latin typeface="Arial Narrow" pitchFamily="34" charset="0"/>
              <a:ea typeface="Times New Roman" pitchFamily="18" charset="0"/>
              <a:cs typeface="Angsana New" pitchFamily="18" charset="-34"/>
            </a:rPr>
            <a:t>Уголок «Здравствуйте, я пришёл»</a:t>
          </a:r>
          <a:endParaRPr lang="ru-RU" sz="1400" dirty="0">
            <a:solidFill>
              <a:schemeClr val="tx1"/>
            </a:solidFill>
            <a:latin typeface="Arial Narrow" pitchFamily="34" charset="0"/>
            <a:cs typeface="Angsana New" pitchFamily="18" charset="-34"/>
          </a:endParaRPr>
        </a:p>
      </dgm:t>
    </dgm:pt>
    <dgm:pt modelId="{D441A4A1-5265-4222-B29A-F752BC9F0C4B}" type="parTrans" cxnId="{81277AC0-27F9-4C3E-9399-A907CAD5E45B}">
      <dgm:prSet/>
      <dgm:spPr/>
      <dgm:t>
        <a:bodyPr/>
        <a:lstStyle/>
        <a:p>
          <a:endParaRPr lang="ru-RU" sz="1400">
            <a:solidFill>
              <a:schemeClr val="tx1"/>
            </a:solidFill>
            <a:latin typeface="Arial Narrow" pitchFamily="34" charset="0"/>
            <a:cs typeface="Angsana New" pitchFamily="18" charset="-34"/>
          </a:endParaRPr>
        </a:p>
      </dgm:t>
    </dgm:pt>
    <dgm:pt modelId="{B4A53126-D092-4FC0-9A99-44587F687E18}" type="sibTrans" cxnId="{81277AC0-27F9-4C3E-9399-A907CAD5E45B}">
      <dgm:prSet/>
      <dgm:spPr/>
      <dgm:t>
        <a:bodyPr/>
        <a:lstStyle/>
        <a:p>
          <a:endParaRPr lang="ru-RU" sz="1400">
            <a:solidFill>
              <a:schemeClr val="tx1"/>
            </a:solidFill>
            <a:latin typeface="Arial Narrow" pitchFamily="34" charset="0"/>
            <a:cs typeface="Angsana New" pitchFamily="18" charset="-34"/>
          </a:endParaRPr>
        </a:p>
      </dgm:t>
    </dgm:pt>
    <dgm:pt modelId="{85C5B152-8F3C-4E16-A4DD-E9B4287E9C90}">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solidFill>
                <a:schemeClr val="tx1"/>
              </a:solidFill>
              <a:effectLst/>
              <a:latin typeface="Arial Narrow" pitchFamily="34" charset="0"/>
              <a:ea typeface="Times New Roman" pitchFamily="18" charset="0"/>
              <a:cs typeface="Angsana New" pitchFamily="18" charset="-34"/>
            </a:rPr>
            <a:t>Уголок «Моя семья» фотоальбомы, </a:t>
          </a:r>
          <a:endParaRPr lang="ru-RU" sz="1400" dirty="0">
            <a:solidFill>
              <a:schemeClr val="tx1"/>
            </a:solidFill>
            <a:latin typeface="Arial Narrow" pitchFamily="34" charset="0"/>
            <a:cs typeface="Angsana New" pitchFamily="18" charset="-34"/>
          </a:endParaRPr>
        </a:p>
      </dgm:t>
    </dgm:pt>
    <dgm:pt modelId="{E31DF21E-0D58-4740-99A4-CF055AF762A8}" type="parTrans" cxnId="{9DDDFB44-A0B3-4F9E-AC13-495EEF277CF7}">
      <dgm:prSet/>
      <dgm:spPr/>
      <dgm:t>
        <a:bodyPr/>
        <a:lstStyle/>
        <a:p>
          <a:endParaRPr lang="ru-RU" sz="1400">
            <a:solidFill>
              <a:schemeClr val="tx1"/>
            </a:solidFill>
          </a:endParaRPr>
        </a:p>
      </dgm:t>
    </dgm:pt>
    <dgm:pt modelId="{591BC30D-E551-449C-9879-E447597F3B4E}" type="sibTrans" cxnId="{9DDDFB44-A0B3-4F9E-AC13-495EEF277CF7}">
      <dgm:prSet/>
      <dgm:spPr/>
      <dgm:t>
        <a:bodyPr/>
        <a:lstStyle/>
        <a:p>
          <a:endParaRPr lang="ru-RU" sz="1400">
            <a:solidFill>
              <a:schemeClr val="tx1"/>
            </a:solidFill>
          </a:endParaRPr>
        </a:p>
      </dgm:t>
    </dgm:pt>
    <dgm:pt modelId="{ED8069E1-F91D-470E-9480-D62DCE0286D8}">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solidFill>
                <a:schemeClr val="tx1"/>
              </a:solidFill>
              <a:effectLst/>
              <a:latin typeface="Arial Narrow" pitchFamily="34" charset="0"/>
              <a:ea typeface="Times New Roman" pitchFamily="18" charset="0"/>
              <a:cs typeface="Angsana New" pitchFamily="18" charset="-34"/>
            </a:rPr>
            <a:t>Уголок «Позвони маме»</a:t>
          </a:r>
          <a:endParaRPr kumimoji="0" lang="ru-RU" sz="1400" b="0" i="0" u="none" strike="noStrike" cap="none" normalizeH="0" baseline="0" smtClean="0">
            <a:ln/>
            <a:solidFill>
              <a:schemeClr val="tx1"/>
            </a:solidFill>
            <a:effectLst/>
            <a:latin typeface="Arial Narrow" pitchFamily="34" charset="0"/>
            <a:cs typeface="Angsana New" pitchFamily="18"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cap="none" normalizeH="0" baseline="0" smtClean="0">
            <a:ln/>
            <a:solidFill>
              <a:schemeClr val="tx1"/>
            </a:solidFill>
            <a:effectLst/>
            <a:latin typeface="Arial Narrow" pitchFamily="34" charset="0"/>
            <a:cs typeface="Angsana New" pitchFamily="18" charset="-34"/>
          </a:endParaRPr>
        </a:p>
        <a:p>
          <a:endParaRPr lang="ru-RU" sz="1400" dirty="0">
            <a:solidFill>
              <a:schemeClr val="tx1"/>
            </a:solidFill>
            <a:latin typeface="Arial Narrow" pitchFamily="34" charset="0"/>
            <a:cs typeface="Angsana New" pitchFamily="18" charset="-34"/>
          </a:endParaRPr>
        </a:p>
      </dgm:t>
    </dgm:pt>
    <dgm:pt modelId="{09770FC6-D00F-41C7-95F7-20E8E8F93960}" type="parTrans" cxnId="{C9A0AEE2-E93C-4FFB-BA7A-DB9648A1DFE2}">
      <dgm:prSet/>
      <dgm:spPr/>
      <dgm:t>
        <a:bodyPr/>
        <a:lstStyle/>
        <a:p>
          <a:endParaRPr lang="ru-RU" sz="1400">
            <a:solidFill>
              <a:schemeClr val="tx1"/>
            </a:solidFill>
          </a:endParaRPr>
        </a:p>
      </dgm:t>
    </dgm:pt>
    <dgm:pt modelId="{3C9E2262-71A2-4DDA-A4F0-E76E50DD5E66}" type="sibTrans" cxnId="{C9A0AEE2-E93C-4FFB-BA7A-DB9648A1DFE2}">
      <dgm:prSet/>
      <dgm:spPr/>
      <dgm:t>
        <a:bodyPr/>
        <a:lstStyle/>
        <a:p>
          <a:endParaRPr lang="ru-RU" sz="1400">
            <a:solidFill>
              <a:schemeClr val="tx1"/>
            </a:solidFill>
          </a:endParaRPr>
        </a:p>
      </dgm:t>
    </dgm:pt>
    <dgm:pt modelId="{ECF1AC63-31FE-41CD-BB8E-A744067D7605}">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smtClean="0">
              <a:ln/>
              <a:solidFill>
                <a:schemeClr val="tx1"/>
              </a:solidFill>
              <a:effectLst/>
              <a:latin typeface="Arial Narrow" pitchFamily="34" charset="0"/>
              <a:ea typeface="Times New Roman" pitchFamily="18" charset="0"/>
              <a:cs typeface="Angsana New" pitchFamily="18" charset="-34"/>
            </a:rPr>
            <a:t>Элементы здоровьесберегающих технологий</a:t>
          </a:r>
          <a:endParaRPr kumimoji="0" lang="ru-RU" sz="1400" b="0" i="0" u="none" strike="noStrike" cap="none" normalizeH="0" baseline="0" smtClean="0">
            <a:ln/>
            <a:solidFill>
              <a:schemeClr val="tx1"/>
            </a:solidFill>
            <a:effectLst/>
            <a:latin typeface="Arial Narrow" pitchFamily="34" charset="0"/>
            <a:cs typeface="Angsana New" pitchFamily="18" charset="-34"/>
          </a:endParaRPr>
        </a:p>
        <a:p>
          <a:endParaRPr lang="ru-RU" sz="1400" dirty="0">
            <a:solidFill>
              <a:schemeClr val="tx1"/>
            </a:solidFill>
            <a:latin typeface="Arial Narrow" pitchFamily="34" charset="0"/>
            <a:cs typeface="Angsana New" pitchFamily="18" charset="-34"/>
          </a:endParaRPr>
        </a:p>
      </dgm:t>
    </dgm:pt>
    <dgm:pt modelId="{20AE1E72-ADAC-44CE-BD68-C15EC6C0782B}" type="parTrans" cxnId="{B08ACC4E-AE73-4455-9516-25C63D48A3A4}">
      <dgm:prSet/>
      <dgm:spPr/>
      <dgm:t>
        <a:bodyPr/>
        <a:lstStyle/>
        <a:p>
          <a:endParaRPr lang="ru-RU" sz="1400">
            <a:solidFill>
              <a:schemeClr val="tx1"/>
            </a:solidFill>
          </a:endParaRPr>
        </a:p>
      </dgm:t>
    </dgm:pt>
    <dgm:pt modelId="{82D5AF1A-1955-467D-9B96-31A1891D84DA}" type="sibTrans" cxnId="{B08ACC4E-AE73-4455-9516-25C63D48A3A4}">
      <dgm:prSet/>
      <dgm:spPr/>
      <dgm:t>
        <a:bodyPr/>
        <a:lstStyle/>
        <a:p>
          <a:endParaRPr lang="ru-RU" sz="1400">
            <a:solidFill>
              <a:schemeClr val="tx1"/>
            </a:solidFill>
          </a:endParaRPr>
        </a:p>
      </dgm:t>
    </dgm:pt>
    <dgm:pt modelId="{F8B7F9E3-BD31-49D0-89D4-D57BD986C9BC}">
      <dgm:prSe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Побуждение ребёнка к общению со сверстниками</a:t>
          </a:r>
          <a:endParaRPr kumimoji="0" lang="ru-RU" sz="1400" b="0" i="0" u="none" strike="noStrike" cap="none" normalizeH="0" baseline="0" dirty="0" smtClean="0">
            <a:ln/>
            <a:solidFill>
              <a:schemeClr val="tx1"/>
            </a:solidFill>
            <a:effectLst/>
            <a:latin typeface="Arial Narrow" pitchFamily="34" charset="0"/>
            <a:cs typeface="Angsana New" pitchFamily="18" charset="-34"/>
          </a:endParaRPr>
        </a:p>
        <a:p>
          <a:endParaRPr lang="ru-RU" sz="1400" dirty="0"/>
        </a:p>
      </dgm:t>
    </dgm:pt>
    <dgm:pt modelId="{68D4A560-4BD8-4392-801C-60FBFF289EA5}" type="parTrans" cxnId="{3626D616-346A-4215-A862-0634B6C71B34}">
      <dgm:prSet/>
      <dgm:spPr/>
      <dgm:t>
        <a:bodyPr/>
        <a:lstStyle/>
        <a:p>
          <a:endParaRPr lang="ru-RU" sz="1400"/>
        </a:p>
      </dgm:t>
    </dgm:pt>
    <dgm:pt modelId="{EBEDEB9E-49FD-414A-BD85-4A28B6D2688D}" type="sibTrans" cxnId="{3626D616-346A-4215-A862-0634B6C71B34}">
      <dgm:prSet/>
      <dgm:spPr/>
      <dgm:t>
        <a:bodyPr/>
        <a:lstStyle/>
        <a:p>
          <a:endParaRPr lang="ru-RU" sz="1400"/>
        </a:p>
      </dgm:t>
    </dgm:pt>
    <dgm:pt modelId="{C342CD01-D82F-46F8-A71F-937C585F5144}">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Игры ребёнка рядом со сверстниками</a:t>
          </a:r>
          <a:endParaRPr lang="ru-RU" sz="1400" dirty="0" smtClean="0">
            <a:solidFill>
              <a:schemeClr val="tx1"/>
            </a:solidFill>
            <a:latin typeface="Arial Narrow" pitchFamily="34" charset="0"/>
            <a:cs typeface="Angsana New" pitchFamily="18" charset="-34"/>
          </a:endParaRPr>
        </a:p>
      </dgm:t>
    </dgm:pt>
    <dgm:pt modelId="{EF661735-792E-4E46-8C26-CBD91D51DF05}" type="parTrans" cxnId="{CBE83151-24E6-4C4A-B54A-E8F95F9A847C}">
      <dgm:prSet/>
      <dgm:spPr/>
      <dgm:t>
        <a:bodyPr/>
        <a:lstStyle/>
        <a:p>
          <a:endParaRPr lang="ru-RU" sz="1400"/>
        </a:p>
      </dgm:t>
    </dgm:pt>
    <dgm:pt modelId="{65A75F59-05AB-4880-A018-5B0E75AB8AAE}" type="sibTrans" cxnId="{CBE83151-24E6-4C4A-B54A-E8F95F9A847C}">
      <dgm:prSet/>
      <dgm:spPr/>
      <dgm:t>
        <a:bodyPr/>
        <a:lstStyle/>
        <a:p>
          <a:endParaRPr lang="ru-RU" sz="1400"/>
        </a:p>
      </dgm:t>
    </dgm:pt>
    <dgm:pt modelId="{A6914265-266B-43E3-933F-B488BF0D0F6D}">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Учёт домашних привычек</a:t>
          </a:r>
          <a:endParaRPr lang="ru-RU" sz="1400" dirty="0" smtClean="0">
            <a:solidFill>
              <a:schemeClr val="tx1"/>
            </a:solidFill>
            <a:latin typeface="Arial Narrow" pitchFamily="34" charset="0"/>
            <a:cs typeface="Angsana New" pitchFamily="18" charset="-34"/>
          </a:endParaRPr>
        </a:p>
      </dgm:t>
    </dgm:pt>
    <dgm:pt modelId="{225AEC67-F349-4DD5-8264-9D0799CD5786}" type="parTrans" cxnId="{6F281D32-FD85-430C-B697-11A63E3572D3}">
      <dgm:prSet/>
      <dgm:spPr/>
    </dgm:pt>
    <dgm:pt modelId="{1F5495C8-721D-4E95-BB1C-F8CB82F7340B}" type="sibTrans" cxnId="{6F281D32-FD85-430C-B697-11A63E3572D3}">
      <dgm:prSet/>
      <dgm:spPr/>
    </dgm:pt>
    <dgm:pt modelId="{5615DF47-4D85-4BF4-BE94-4A9DE93239E7}">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Использование </a:t>
          </a:r>
          <a:r>
            <a:rPr kumimoji="0" lang="ru-RU" sz="1400" b="0" i="0" u="none" strike="noStrike" cap="none" normalizeH="0" baseline="0" dirty="0" err="1" smtClean="0">
              <a:ln/>
              <a:solidFill>
                <a:schemeClr val="tx1"/>
              </a:solidFill>
              <a:effectLst/>
              <a:latin typeface="Arial Narrow" pitchFamily="34" charset="0"/>
              <a:ea typeface="Times New Roman" pitchFamily="18" charset="0"/>
              <a:cs typeface="Angsana New" pitchFamily="18" charset="-34"/>
            </a:rPr>
            <a:t>баюкалок</a:t>
          </a: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 при укладывании спать,</a:t>
          </a:r>
          <a:endParaRPr kumimoji="0" lang="ru-RU" sz="1400" b="0" i="0" u="none" strike="noStrike" cap="none" normalizeH="0" baseline="0" dirty="0" smtClean="0">
            <a:ln/>
            <a:solidFill>
              <a:schemeClr val="tx1"/>
            </a:solidFill>
            <a:effectLst/>
            <a:latin typeface="Arial Narrow" pitchFamily="34" charset="0"/>
            <a:cs typeface="Angsana New" pitchFamily="18" charset="-34"/>
          </a:endParaRPr>
        </a:p>
      </dgm:t>
    </dgm:pt>
    <dgm:pt modelId="{47F72D4D-6EBF-4CE2-A14D-0DC6A6451DAB}" type="parTrans" cxnId="{EADB9817-0B76-4DDE-AD79-5ED82BDBC28F}">
      <dgm:prSet/>
      <dgm:spPr/>
    </dgm:pt>
    <dgm:pt modelId="{72D46B04-AF2B-47CA-88F4-6010A13B4215}" type="sibTrans" cxnId="{EADB9817-0B76-4DDE-AD79-5ED82BDBC28F}">
      <dgm:prSet/>
      <dgm:spPr/>
    </dgm:pt>
    <dgm:pt modelId="{90AE8149-D19B-4D84-BA38-CDB7A9C9B6B9}">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Создание условий для общения с игрушками</a:t>
          </a:r>
          <a:endParaRPr lang="ru-RU" sz="1400" dirty="0" smtClean="0">
            <a:solidFill>
              <a:schemeClr val="tx1"/>
            </a:solidFill>
            <a:latin typeface="Arial Narrow" pitchFamily="34" charset="0"/>
            <a:cs typeface="Angsana New" pitchFamily="18" charset="-34"/>
          </a:endParaRPr>
        </a:p>
      </dgm:t>
    </dgm:pt>
    <dgm:pt modelId="{29499F20-12E3-461E-8532-46E70BB4EF54}" type="parTrans" cxnId="{77A7A75D-761E-4C94-A029-096B7133C9A2}">
      <dgm:prSet/>
      <dgm:spPr/>
    </dgm:pt>
    <dgm:pt modelId="{6EAD8C7C-98DD-4A0B-BE3A-3B075E708923}" type="sibTrans" cxnId="{77A7A75D-761E-4C94-A029-096B7133C9A2}">
      <dgm:prSet/>
      <dgm:spPr/>
    </dgm:pt>
    <dgm:pt modelId="{DCE5EAFF-974B-4BE4-A1AA-577A9A8A4DB8}">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Использование игрушек-забав, игрушек сюрпризов</a:t>
          </a:r>
          <a:endParaRPr kumimoji="0" lang="ru-RU" sz="1400" b="0" i="0" u="none" strike="noStrike" cap="none" normalizeH="0" baseline="0" dirty="0" smtClean="0">
            <a:ln/>
            <a:solidFill>
              <a:schemeClr val="tx1"/>
            </a:solidFill>
            <a:effectLst/>
            <a:latin typeface="Arial Narrow" pitchFamily="34" charset="0"/>
            <a:cs typeface="Angsana New" pitchFamily="18"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400" dirty="0">
            <a:solidFill>
              <a:schemeClr val="tx1"/>
            </a:solidFill>
            <a:latin typeface="Arial Narrow" pitchFamily="34" charset="0"/>
            <a:cs typeface="Angsana New" pitchFamily="18" charset="-34"/>
          </a:endParaRPr>
        </a:p>
      </dgm:t>
    </dgm:pt>
    <dgm:pt modelId="{553FA6F7-1C7F-4981-9D6C-3BE9A8B41896}" type="parTrans" cxnId="{6EE48A9D-BC08-4D11-A970-0F0BA5EEB501}">
      <dgm:prSet/>
      <dgm:spPr/>
    </dgm:pt>
    <dgm:pt modelId="{96712914-A577-4466-8154-7088ECF09498}" type="sibTrans" cxnId="{6EE48A9D-BC08-4D11-A970-0F0BA5EEB501}">
      <dgm:prSet/>
      <dgm:spPr/>
    </dgm:pt>
    <dgm:pt modelId="{0378E466-C23B-4882-8F9A-7F6BA3EE248B}">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Игры с воспитателем</a:t>
          </a:r>
          <a:endParaRPr lang="ru-RU" sz="1400" dirty="0" smtClean="0">
            <a:solidFill>
              <a:schemeClr val="tx1"/>
            </a:solidFill>
            <a:latin typeface="Arial Narrow" pitchFamily="34" charset="0"/>
            <a:cs typeface="Angsana New" pitchFamily="18" charset="-34"/>
          </a:endParaRPr>
        </a:p>
      </dgm:t>
    </dgm:pt>
    <dgm:pt modelId="{B4571D10-CFFA-4991-B3C8-E0A5BE8CB210}" type="parTrans" cxnId="{89F8C712-7B44-495F-8E42-9D6EF09BDB1B}">
      <dgm:prSet/>
      <dgm:spPr/>
    </dgm:pt>
    <dgm:pt modelId="{99A33933-CF54-4518-BF5F-567CBCEA7C4D}" type="sibTrans" cxnId="{89F8C712-7B44-495F-8E42-9D6EF09BDB1B}">
      <dgm:prSet/>
      <dgm:spPr/>
    </dgm:pt>
    <dgm:pt modelId="{FB40DFCB-9215-4445-ACBD-1B75EDB3F518}">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cap="none" normalizeH="0" baseline="0" dirty="0" smtClean="0">
              <a:ln/>
              <a:solidFill>
                <a:schemeClr val="tx1"/>
              </a:solidFill>
              <a:effectLst/>
              <a:latin typeface="Arial Narrow" pitchFamily="34" charset="0"/>
              <a:ea typeface="Times New Roman" pitchFamily="18" charset="0"/>
              <a:cs typeface="Angsana New" pitchFamily="18" charset="-34"/>
            </a:rPr>
            <a:t>Приучение к объединению в игре с другим ребёнком</a:t>
          </a:r>
          <a:endParaRPr kumimoji="0" lang="ru-RU" sz="1400" b="0" i="0" u="none" strike="noStrike" cap="none" normalizeH="0" baseline="0" dirty="0" smtClean="0">
            <a:ln/>
            <a:solidFill>
              <a:schemeClr val="tx1"/>
            </a:solidFill>
            <a:effectLst/>
            <a:latin typeface="Arial Narrow" pitchFamily="34" charset="0"/>
            <a:cs typeface="Angsana New" pitchFamily="18" charset="-34"/>
          </a:endParaRPr>
        </a:p>
        <a:p>
          <a:endParaRPr lang="ru-RU" sz="1400" dirty="0"/>
        </a:p>
      </dgm:t>
    </dgm:pt>
    <dgm:pt modelId="{A5740E32-FAF4-4237-8BE8-5127A212FA12}" type="parTrans" cxnId="{AE4A488D-C00B-447C-BD3C-345F5D3BAB2F}">
      <dgm:prSet/>
      <dgm:spPr/>
    </dgm:pt>
    <dgm:pt modelId="{84F04D81-7876-4855-BBCB-C3FEC1CFFD11}" type="sibTrans" cxnId="{AE4A488D-C00B-447C-BD3C-345F5D3BAB2F}">
      <dgm:prSet/>
      <dgm:spPr/>
    </dgm:pt>
    <dgm:pt modelId="{EBFEA7EC-95DE-4D93-93BA-82CD7683358E}" type="pres">
      <dgm:prSet presAssocID="{B89218F2-9B06-4AAB-83AD-4071CE59358B}" presName="Name0" presStyleCnt="0">
        <dgm:presLayoutVars>
          <dgm:dir/>
          <dgm:resizeHandles val="exact"/>
        </dgm:presLayoutVars>
      </dgm:prSet>
      <dgm:spPr/>
      <dgm:t>
        <a:bodyPr/>
        <a:lstStyle/>
        <a:p>
          <a:endParaRPr lang="ru-RU"/>
        </a:p>
      </dgm:t>
    </dgm:pt>
    <dgm:pt modelId="{E13FDCC9-6437-4510-AEA9-1240E635D03D}" type="pres">
      <dgm:prSet presAssocID="{3C75386D-336E-4E1A-B06C-31EF2E7181C6}" presName="node" presStyleLbl="node1" presStyleIdx="0" presStyleCnt="4">
        <dgm:presLayoutVars>
          <dgm:bulletEnabled val="1"/>
        </dgm:presLayoutVars>
      </dgm:prSet>
      <dgm:spPr/>
      <dgm:t>
        <a:bodyPr/>
        <a:lstStyle/>
        <a:p>
          <a:endParaRPr lang="ru-RU"/>
        </a:p>
      </dgm:t>
    </dgm:pt>
    <dgm:pt modelId="{A5E99EFF-506D-42A4-86ED-7D8678F3FB8A}" type="pres">
      <dgm:prSet presAssocID="{954B051C-1433-4141-B62D-1988B769B6E1}" presName="sibTrans" presStyleCnt="0"/>
      <dgm:spPr/>
    </dgm:pt>
    <dgm:pt modelId="{0D97D64F-EC9A-42E4-9100-10537519B7B0}" type="pres">
      <dgm:prSet presAssocID="{8CCF87FA-5E24-420A-B03A-5C0FC6E78B7D}" presName="node" presStyleLbl="node1" presStyleIdx="1" presStyleCnt="4">
        <dgm:presLayoutVars>
          <dgm:bulletEnabled val="1"/>
        </dgm:presLayoutVars>
      </dgm:prSet>
      <dgm:spPr/>
      <dgm:t>
        <a:bodyPr/>
        <a:lstStyle/>
        <a:p>
          <a:endParaRPr lang="ru-RU"/>
        </a:p>
      </dgm:t>
    </dgm:pt>
    <dgm:pt modelId="{6C042C18-30E0-4C81-A5D5-B5343D2CDB84}" type="pres">
      <dgm:prSet presAssocID="{1550A600-042D-4522-BCA5-D1F14F402A59}" presName="sibTrans" presStyleCnt="0"/>
      <dgm:spPr/>
    </dgm:pt>
    <dgm:pt modelId="{C48821E2-2D14-4A87-AC60-A31174BC75B5}" type="pres">
      <dgm:prSet presAssocID="{5CA9F41C-E911-4694-A0EA-D3162EF57B18}" presName="node" presStyleLbl="node1" presStyleIdx="2" presStyleCnt="4">
        <dgm:presLayoutVars>
          <dgm:bulletEnabled val="1"/>
        </dgm:presLayoutVars>
      </dgm:prSet>
      <dgm:spPr/>
      <dgm:t>
        <a:bodyPr/>
        <a:lstStyle/>
        <a:p>
          <a:endParaRPr lang="ru-RU"/>
        </a:p>
      </dgm:t>
    </dgm:pt>
    <dgm:pt modelId="{F636537B-15BC-4F5C-A8F8-A3F38B886B72}" type="pres">
      <dgm:prSet presAssocID="{9C5C2E7D-678B-43FB-AC08-023070FAFBA4}" presName="sibTrans" presStyleCnt="0"/>
      <dgm:spPr/>
    </dgm:pt>
    <dgm:pt modelId="{41739D6B-D342-4FDB-AA8E-AA021B9F1C81}" type="pres">
      <dgm:prSet presAssocID="{F8B7F9E3-BD31-49D0-89D4-D57BD986C9BC}" presName="node" presStyleLbl="node1" presStyleIdx="3" presStyleCnt="4">
        <dgm:presLayoutVars>
          <dgm:bulletEnabled val="1"/>
        </dgm:presLayoutVars>
      </dgm:prSet>
      <dgm:spPr/>
      <dgm:t>
        <a:bodyPr/>
        <a:lstStyle/>
        <a:p>
          <a:endParaRPr lang="ru-RU"/>
        </a:p>
      </dgm:t>
    </dgm:pt>
  </dgm:ptLst>
  <dgm:cxnLst>
    <dgm:cxn modelId="{CBE83151-24E6-4C4A-B54A-E8F95F9A847C}" srcId="{F8B7F9E3-BD31-49D0-89D4-D57BD986C9BC}" destId="{C342CD01-D82F-46F8-A71F-937C585F5144}" srcOrd="0" destOrd="0" parTransId="{EF661735-792E-4E46-8C26-CBD91D51DF05}" sibTransId="{65A75F59-05AB-4880-A018-5B0E75AB8AAE}"/>
    <dgm:cxn modelId="{C1AA26ED-4D26-43DC-BAF9-878B1B3A2AD2}" type="presOf" srcId="{B89218F2-9B06-4AAB-83AD-4071CE59358B}" destId="{EBFEA7EC-95DE-4D93-93BA-82CD7683358E}" srcOrd="0" destOrd="0" presId="urn:microsoft.com/office/officeart/2005/8/layout/hList6"/>
    <dgm:cxn modelId="{3BCF7D43-0BD6-466D-B984-CE0A8D03E385}" type="presOf" srcId="{0378E466-C23B-4882-8F9A-7F6BA3EE248B}" destId="{41739D6B-D342-4FDB-AA8E-AA021B9F1C81}" srcOrd="0" destOrd="2" presId="urn:microsoft.com/office/officeart/2005/8/layout/hList6"/>
    <dgm:cxn modelId="{EADB9817-0B76-4DDE-AD79-5ED82BDBC28F}" srcId="{8CCF87FA-5E24-420A-B03A-5C0FC6E78B7D}" destId="{5615DF47-4D85-4BF4-BE94-4A9DE93239E7}" srcOrd="2" destOrd="0" parTransId="{47F72D4D-6EBF-4CE2-A14D-0DC6A6451DAB}" sibTransId="{72D46B04-AF2B-47CA-88F4-6010A13B4215}"/>
    <dgm:cxn modelId="{709356C8-0E57-4C67-838E-371D8B6D22C9}" type="presOf" srcId="{FB40DFCB-9215-4445-ACBD-1B75EDB3F518}" destId="{41739D6B-D342-4FDB-AA8E-AA021B9F1C81}" srcOrd="0" destOrd="3" presId="urn:microsoft.com/office/officeart/2005/8/layout/hList6"/>
    <dgm:cxn modelId="{9DDDFB44-A0B3-4F9E-AC13-495EEF277CF7}" srcId="{3C75386D-336E-4E1A-B06C-31EF2E7181C6}" destId="{85C5B152-8F3C-4E16-A4DD-E9B4287E9C90}" srcOrd="1" destOrd="0" parTransId="{E31DF21E-0D58-4740-99A4-CF055AF762A8}" sibTransId="{591BC30D-E551-449C-9879-E447597F3B4E}"/>
    <dgm:cxn modelId="{6F281D32-FD85-430C-B697-11A63E3572D3}" srcId="{8CCF87FA-5E24-420A-B03A-5C0FC6E78B7D}" destId="{A6914265-266B-43E3-933F-B488BF0D0F6D}" srcOrd="1" destOrd="0" parTransId="{225AEC67-F349-4DD5-8264-9D0799CD5786}" sibTransId="{1F5495C8-721D-4E95-BB1C-F8CB82F7340B}"/>
    <dgm:cxn modelId="{25037DCA-7255-48D4-AF91-86634D110EAD}" type="presOf" srcId="{8CCF87FA-5E24-420A-B03A-5C0FC6E78B7D}" destId="{0D97D64F-EC9A-42E4-9100-10537519B7B0}" srcOrd="0" destOrd="0" presId="urn:microsoft.com/office/officeart/2005/8/layout/hList6"/>
    <dgm:cxn modelId="{D967FDE6-AC2C-46D5-A002-E803991F92F3}" type="presOf" srcId="{1F01D742-21B6-46FB-B93F-EBE892E18422}" destId="{E13FDCC9-6437-4510-AEA9-1240E635D03D}" srcOrd="0" destOrd="1" presId="urn:microsoft.com/office/officeart/2005/8/layout/hList6"/>
    <dgm:cxn modelId="{1E728CDC-661E-435B-91B4-EA7029A3D656}" type="presOf" srcId="{ECF1AC63-31FE-41CD-BB8E-A744067D7605}" destId="{C48821E2-2D14-4A87-AC60-A31174BC75B5}" srcOrd="0" destOrd="2" presId="urn:microsoft.com/office/officeart/2005/8/layout/hList6"/>
    <dgm:cxn modelId="{89F8C712-7B44-495F-8E42-9D6EF09BDB1B}" srcId="{F8B7F9E3-BD31-49D0-89D4-D57BD986C9BC}" destId="{0378E466-C23B-4882-8F9A-7F6BA3EE248B}" srcOrd="1" destOrd="0" parTransId="{B4571D10-CFFA-4991-B3C8-E0A5BE8CB210}" sibTransId="{99A33933-CF54-4518-BF5F-567CBCEA7C4D}"/>
    <dgm:cxn modelId="{322A1AF9-A1FD-449C-81A7-36E92B03E3F2}" srcId="{B89218F2-9B06-4AAB-83AD-4071CE59358B}" destId="{5CA9F41C-E911-4694-A0EA-D3162EF57B18}" srcOrd="2" destOrd="0" parTransId="{AA2F1038-4BDE-487C-B8AC-7AE3880884E0}" sibTransId="{9C5C2E7D-678B-43FB-AC08-023070FAFBA4}"/>
    <dgm:cxn modelId="{C6271DCA-9D53-4F2D-A815-625183F505BB}" type="presOf" srcId="{85C5B152-8F3C-4E16-A4DD-E9B4287E9C90}" destId="{E13FDCC9-6437-4510-AEA9-1240E635D03D}" srcOrd="0" destOrd="2" presId="urn:microsoft.com/office/officeart/2005/8/layout/hList6"/>
    <dgm:cxn modelId="{AE4A488D-C00B-447C-BD3C-345F5D3BAB2F}" srcId="{F8B7F9E3-BD31-49D0-89D4-D57BD986C9BC}" destId="{FB40DFCB-9215-4445-ACBD-1B75EDB3F518}" srcOrd="2" destOrd="0" parTransId="{A5740E32-FAF4-4237-8BE8-5127A212FA12}" sibTransId="{84F04D81-7876-4855-BBCB-C3FEC1CFFD11}"/>
    <dgm:cxn modelId="{3F75B9DB-7924-4F61-9211-E69B65768B1A}" type="presOf" srcId="{F8B7F9E3-BD31-49D0-89D4-D57BD986C9BC}" destId="{41739D6B-D342-4FDB-AA8E-AA021B9F1C81}" srcOrd="0" destOrd="0" presId="urn:microsoft.com/office/officeart/2005/8/layout/hList6"/>
    <dgm:cxn modelId="{7F10D5C8-5949-43D7-8425-7D98413422AB}" type="presOf" srcId="{3C75386D-336E-4E1A-B06C-31EF2E7181C6}" destId="{E13FDCC9-6437-4510-AEA9-1240E635D03D}" srcOrd="0" destOrd="0" presId="urn:microsoft.com/office/officeart/2005/8/layout/hList6"/>
    <dgm:cxn modelId="{587D2E7B-BD4A-4896-A96E-11D6B73FAB13}" type="presOf" srcId="{B068480A-4E45-446B-86CB-28E0E61930C8}" destId="{C48821E2-2D14-4A87-AC60-A31174BC75B5}" srcOrd="0" destOrd="1" presId="urn:microsoft.com/office/officeart/2005/8/layout/hList6"/>
    <dgm:cxn modelId="{1B6BFC8F-4481-4454-8DD8-17BA15A6B845}" type="presOf" srcId="{5CA9F41C-E911-4694-A0EA-D3162EF57B18}" destId="{C48821E2-2D14-4A87-AC60-A31174BC75B5}" srcOrd="0" destOrd="0" presId="urn:microsoft.com/office/officeart/2005/8/layout/hList6"/>
    <dgm:cxn modelId="{3626D616-346A-4215-A862-0634B6C71B34}" srcId="{B89218F2-9B06-4AAB-83AD-4071CE59358B}" destId="{F8B7F9E3-BD31-49D0-89D4-D57BD986C9BC}" srcOrd="3" destOrd="0" parTransId="{68D4A560-4BD8-4392-801C-60FBFF289EA5}" sibTransId="{EBEDEB9E-49FD-414A-BD85-4A28B6D2688D}"/>
    <dgm:cxn modelId="{6EE48A9D-BC08-4D11-A970-0F0BA5EEB501}" srcId="{8CCF87FA-5E24-420A-B03A-5C0FC6E78B7D}" destId="{DCE5EAFF-974B-4BE4-A1AA-577A9A8A4DB8}" srcOrd="4" destOrd="0" parTransId="{553FA6F7-1C7F-4981-9D6C-3BE9A8B41896}" sibTransId="{96712914-A577-4466-8154-7088ECF09498}"/>
    <dgm:cxn modelId="{B934B0E6-D431-465B-B3ED-2B800F3CBC9E}" type="presOf" srcId="{5615DF47-4D85-4BF4-BE94-4A9DE93239E7}" destId="{0D97D64F-EC9A-42E4-9100-10537519B7B0}" srcOrd="0" destOrd="3" presId="urn:microsoft.com/office/officeart/2005/8/layout/hList6"/>
    <dgm:cxn modelId="{817FE96E-DBD7-4EDD-8B43-185E0BBAEA83}" type="presOf" srcId="{A6914265-266B-43E3-933F-B488BF0D0F6D}" destId="{0D97D64F-EC9A-42E4-9100-10537519B7B0}" srcOrd="0" destOrd="2" presId="urn:microsoft.com/office/officeart/2005/8/layout/hList6"/>
    <dgm:cxn modelId="{C9A0AEE2-E93C-4FFB-BA7A-DB9648A1DFE2}" srcId="{3C75386D-336E-4E1A-B06C-31EF2E7181C6}" destId="{ED8069E1-F91D-470E-9480-D62DCE0286D8}" srcOrd="2" destOrd="0" parTransId="{09770FC6-D00F-41C7-95F7-20E8E8F93960}" sibTransId="{3C9E2262-71A2-4DDA-A4F0-E76E50DD5E66}"/>
    <dgm:cxn modelId="{AACFB34A-15E4-45F4-9746-121194F8D23B}" srcId="{B89218F2-9B06-4AAB-83AD-4071CE59358B}" destId="{8CCF87FA-5E24-420A-B03A-5C0FC6E78B7D}" srcOrd="1" destOrd="0" parTransId="{DE7A86AD-C5AA-4130-B635-5071F56EE38E}" sibTransId="{1550A600-042D-4522-BCA5-D1F14F402A59}"/>
    <dgm:cxn modelId="{09830BCC-4521-4647-920C-7CE3B0A02150}" srcId="{8CCF87FA-5E24-420A-B03A-5C0FC6E78B7D}" destId="{1EA4FEE9-97C4-4055-AA85-CBC38EEF7A4D}" srcOrd="0" destOrd="0" parTransId="{263A84E3-B52D-49E8-BA21-0CF72089D691}" sibTransId="{0A75493F-637F-4B31-9460-D6B57D2E3EFE}"/>
    <dgm:cxn modelId="{3C9C7A56-EA74-4AE4-A391-BA0E33D2A05E}" srcId="{B89218F2-9B06-4AAB-83AD-4071CE59358B}" destId="{3C75386D-336E-4E1A-B06C-31EF2E7181C6}" srcOrd="0" destOrd="0" parTransId="{87989815-A113-4033-9065-284451290FF8}" sibTransId="{954B051C-1433-4141-B62D-1988B769B6E1}"/>
    <dgm:cxn modelId="{77A7A75D-761E-4C94-A029-096B7133C9A2}" srcId="{8CCF87FA-5E24-420A-B03A-5C0FC6E78B7D}" destId="{90AE8149-D19B-4D84-BA38-CDB7A9C9B6B9}" srcOrd="3" destOrd="0" parTransId="{29499F20-12E3-461E-8532-46E70BB4EF54}" sibTransId="{6EAD8C7C-98DD-4A0B-BE3A-3B075E708923}"/>
    <dgm:cxn modelId="{EF64D91C-38F0-4C7B-8C2A-CDE0E842B692}" type="presOf" srcId="{DCE5EAFF-974B-4BE4-A1AA-577A9A8A4DB8}" destId="{0D97D64F-EC9A-42E4-9100-10537519B7B0}" srcOrd="0" destOrd="5" presId="urn:microsoft.com/office/officeart/2005/8/layout/hList6"/>
    <dgm:cxn modelId="{6DCB6E37-ADAB-44F0-9093-AB8AAD289425}" type="presOf" srcId="{C342CD01-D82F-46F8-A71F-937C585F5144}" destId="{41739D6B-D342-4FDB-AA8E-AA021B9F1C81}" srcOrd="0" destOrd="1" presId="urn:microsoft.com/office/officeart/2005/8/layout/hList6"/>
    <dgm:cxn modelId="{0C4E4060-B0C9-4603-B7D4-5D9A33F152D5}" type="presOf" srcId="{ED8069E1-F91D-470E-9480-D62DCE0286D8}" destId="{E13FDCC9-6437-4510-AEA9-1240E635D03D}" srcOrd="0" destOrd="3" presId="urn:microsoft.com/office/officeart/2005/8/layout/hList6"/>
    <dgm:cxn modelId="{81277AC0-27F9-4C3E-9399-A907CAD5E45B}" srcId="{3C75386D-336E-4E1A-B06C-31EF2E7181C6}" destId="{1F01D742-21B6-46FB-B93F-EBE892E18422}" srcOrd="0" destOrd="0" parTransId="{D441A4A1-5265-4222-B29A-F752BC9F0C4B}" sibTransId="{B4A53126-D092-4FC0-9A99-44587F687E18}"/>
    <dgm:cxn modelId="{B08ACC4E-AE73-4455-9516-25C63D48A3A4}" srcId="{5CA9F41C-E911-4694-A0EA-D3162EF57B18}" destId="{ECF1AC63-31FE-41CD-BB8E-A744067D7605}" srcOrd="1" destOrd="0" parTransId="{20AE1E72-ADAC-44CE-BD68-C15EC6C0782B}" sibTransId="{82D5AF1A-1955-467D-9B96-31A1891D84DA}"/>
    <dgm:cxn modelId="{56E1EA3F-747B-41F2-B942-97E6BEE0C841}" type="presOf" srcId="{1EA4FEE9-97C4-4055-AA85-CBC38EEF7A4D}" destId="{0D97D64F-EC9A-42E4-9100-10537519B7B0}" srcOrd="0" destOrd="1" presId="urn:microsoft.com/office/officeart/2005/8/layout/hList6"/>
    <dgm:cxn modelId="{61540366-0FFA-4306-BB3B-F525C94A1F90}" srcId="{5CA9F41C-E911-4694-A0EA-D3162EF57B18}" destId="{B068480A-4E45-446B-86CB-28E0E61930C8}" srcOrd="0" destOrd="0" parTransId="{6F4CA78B-8DEB-4538-A21A-8A87DF6D6718}" sibTransId="{CE46C62E-1E3D-43A7-9DC1-26454A395B2F}"/>
    <dgm:cxn modelId="{198A60D6-6355-4F5F-B108-0F848F6CF3D4}" type="presOf" srcId="{90AE8149-D19B-4D84-BA38-CDB7A9C9B6B9}" destId="{0D97D64F-EC9A-42E4-9100-10537519B7B0}" srcOrd="0" destOrd="4" presId="urn:microsoft.com/office/officeart/2005/8/layout/hList6"/>
    <dgm:cxn modelId="{9AE38F1E-3EBF-4214-8428-BCFB888F1FC8}" type="presParOf" srcId="{EBFEA7EC-95DE-4D93-93BA-82CD7683358E}" destId="{E13FDCC9-6437-4510-AEA9-1240E635D03D}" srcOrd="0" destOrd="0" presId="urn:microsoft.com/office/officeart/2005/8/layout/hList6"/>
    <dgm:cxn modelId="{FD4AC8D8-7245-4F73-B0BD-D38DA7BCD7F6}" type="presParOf" srcId="{EBFEA7EC-95DE-4D93-93BA-82CD7683358E}" destId="{A5E99EFF-506D-42A4-86ED-7D8678F3FB8A}" srcOrd="1" destOrd="0" presId="urn:microsoft.com/office/officeart/2005/8/layout/hList6"/>
    <dgm:cxn modelId="{E6799EB6-17D0-4586-8512-F25E879920F1}" type="presParOf" srcId="{EBFEA7EC-95DE-4D93-93BA-82CD7683358E}" destId="{0D97D64F-EC9A-42E4-9100-10537519B7B0}" srcOrd="2" destOrd="0" presId="urn:microsoft.com/office/officeart/2005/8/layout/hList6"/>
    <dgm:cxn modelId="{E40CEF1A-08FF-4E69-8A7B-2C124DCBC839}" type="presParOf" srcId="{EBFEA7EC-95DE-4D93-93BA-82CD7683358E}" destId="{6C042C18-30E0-4C81-A5D5-B5343D2CDB84}" srcOrd="3" destOrd="0" presId="urn:microsoft.com/office/officeart/2005/8/layout/hList6"/>
    <dgm:cxn modelId="{1BEFAE8D-5A49-4AE8-94FF-18412B4B2BB0}" type="presParOf" srcId="{EBFEA7EC-95DE-4D93-93BA-82CD7683358E}" destId="{C48821E2-2D14-4A87-AC60-A31174BC75B5}" srcOrd="4" destOrd="0" presId="urn:microsoft.com/office/officeart/2005/8/layout/hList6"/>
    <dgm:cxn modelId="{8CEDB0A3-D298-4434-92B7-50984E692C8F}" type="presParOf" srcId="{EBFEA7EC-95DE-4D93-93BA-82CD7683358E}" destId="{F636537B-15BC-4F5C-A8F8-A3F38B886B72}" srcOrd="5" destOrd="0" presId="urn:microsoft.com/office/officeart/2005/8/layout/hList6"/>
    <dgm:cxn modelId="{656D8148-6FF1-4462-9923-0A8D4259D3D0}" type="presParOf" srcId="{EBFEA7EC-95DE-4D93-93BA-82CD7683358E}" destId="{41739D6B-D342-4FDB-AA8E-AA021B9F1C81}" srcOrd="6"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70026C-A0D9-4FB6-93E1-A7BDFB36D6A4}"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ru-RU"/>
        </a:p>
      </dgm:t>
    </dgm:pt>
    <dgm:pt modelId="{65C59453-C367-4CBE-8DBC-ADA839987C0A}">
      <dgm:prSet phldrT="[Текст]" custT="1"/>
      <dgm:spPr/>
      <dgm:t>
        <a:bodyPr/>
        <a:lstStyle/>
        <a:p>
          <a:r>
            <a:rPr lang="ru-RU" sz="1100" dirty="0" smtClean="0">
              <a:solidFill>
                <a:schemeClr val="hlink"/>
              </a:solidFill>
              <a:latin typeface="Arial Narrow" pitchFamily="34" charset="0"/>
            </a:rPr>
            <a:t>Воспитатели</a:t>
          </a:r>
          <a:endParaRPr lang="ru-RU" sz="1100" dirty="0">
            <a:latin typeface="Arial Narrow" pitchFamily="34" charset="0"/>
          </a:endParaRPr>
        </a:p>
      </dgm:t>
    </dgm:pt>
    <dgm:pt modelId="{84BF9322-C4C4-4635-A59D-856DC6579827}" type="parTrans" cxnId="{6692C4A7-C04F-4F73-B4FE-3B7504C7CA1B}">
      <dgm:prSet/>
      <dgm:spPr/>
      <dgm:t>
        <a:bodyPr/>
        <a:lstStyle/>
        <a:p>
          <a:endParaRPr lang="ru-RU" sz="1100">
            <a:latin typeface="Arial Narrow" pitchFamily="34" charset="0"/>
          </a:endParaRPr>
        </a:p>
      </dgm:t>
    </dgm:pt>
    <dgm:pt modelId="{E817B3DB-8E15-4384-9A35-930386DBC614}" type="sibTrans" cxnId="{6692C4A7-C04F-4F73-B4FE-3B7504C7CA1B}">
      <dgm:prSet/>
      <dgm:spPr/>
      <dgm:t>
        <a:bodyPr/>
        <a:lstStyle/>
        <a:p>
          <a:endParaRPr lang="ru-RU" sz="1100">
            <a:latin typeface="Arial Narrow" pitchFamily="34" charset="0"/>
          </a:endParaRPr>
        </a:p>
      </dgm:t>
    </dgm:pt>
    <dgm:pt modelId="{4FC0F591-FC97-425D-BC82-E21DD6BE5286}">
      <dgm:prSet phldrT="[Текст]" custT="1"/>
      <dgm:spPr/>
      <dgm:t>
        <a:bodyPr/>
        <a:lstStyle/>
        <a:p>
          <a:r>
            <a:rPr lang="ru-RU" sz="1100" b="1" dirty="0" smtClean="0">
              <a:latin typeface="Arial Narrow" pitchFamily="34" charset="0"/>
            </a:rPr>
            <a:t>Создают комфортные условия пребывания ребенка в детском саду</a:t>
          </a:r>
          <a:endParaRPr lang="ru-RU" sz="1100" dirty="0">
            <a:latin typeface="Arial Narrow" pitchFamily="34" charset="0"/>
          </a:endParaRPr>
        </a:p>
      </dgm:t>
    </dgm:pt>
    <dgm:pt modelId="{843DEDB1-810D-46FB-AB92-CFEA6AE1181C}" type="parTrans" cxnId="{52D640B8-2D6B-40DA-8865-0D02A1811D01}">
      <dgm:prSet/>
      <dgm:spPr/>
      <dgm:t>
        <a:bodyPr/>
        <a:lstStyle/>
        <a:p>
          <a:endParaRPr lang="ru-RU" sz="1100">
            <a:latin typeface="Arial Narrow" pitchFamily="34" charset="0"/>
          </a:endParaRPr>
        </a:p>
      </dgm:t>
    </dgm:pt>
    <dgm:pt modelId="{0055BF69-202E-4AFF-8778-D846E7E2147C}" type="sibTrans" cxnId="{52D640B8-2D6B-40DA-8865-0D02A1811D01}">
      <dgm:prSet/>
      <dgm:spPr/>
      <dgm:t>
        <a:bodyPr/>
        <a:lstStyle/>
        <a:p>
          <a:endParaRPr lang="ru-RU" sz="1100">
            <a:latin typeface="Arial Narrow" pitchFamily="34" charset="0"/>
          </a:endParaRPr>
        </a:p>
      </dgm:t>
    </dgm:pt>
    <dgm:pt modelId="{169D7D63-A5F2-46AC-903D-9ACCCEE6FF87}">
      <dgm:prSet phldrT="[Текст]"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dirty="0" smtClean="0">
              <a:solidFill>
                <a:schemeClr val="hlink"/>
              </a:solidFill>
              <a:latin typeface="Arial Narrow" pitchFamily="34" charset="0"/>
            </a:rPr>
            <a:t>Учитель - логопед</a:t>
          </a:r>
        </a:p>
        <a:p>
          <a:pPr>
            <a:spcBef>
              <a:spcPct val="50000"/>
            </a:spcBef>
            <a:buFont typeface="Wingdings" pitchFamily="2" charset="2"/>
            <a:buChar char="Ø"/>
          </a:pPr>
          <a:endParaRPr lang="ru-RU" sz="1100" dirty="0" smtClean="0">
            <a:latin typeface="Arial Narrow" pitchFamily="34" charset="0"/>
          </a:endParaRPr>
        </a:p>
        <a:p>
          <a:pPr marL="0" marR="0" indent="0" defTabSz="914400" eaLnBrk="1" fontAlgn="auto" latinLnBrk="0" hangingPunct="1">
            <a:lnSpc>
              <a:spcPct val="100000"/>
            </a:lnSpc>
            <a:spcBef>
              <a:spcPct val="50000"/>
            </a:spcBef>
            <a:spcAft>
              <a:spcPts val="0"/>
            </a:spcAft>
            <a:buClrTx/>
            <a:buSzTx/>
            <a:buFont typeface="Wingdings" pitchFamily="2" charset="2"/>
            <a:buChar char="Ø"/>
            <a:tabLst/>
            <a:defRPr/>
          </a:pPr>
          <a:r>
            <a:rPr lang="ru-RU" sz="1100" dirty="0" smtClean="0">
              <a:latin typeface="Arial Narrow" pitchFamily="34" charset="0"/>
            </a:rPr>
            <a:t>Наблюдает</a:t>
          </a:r>
        </a:p>
        <a:p>
          <a:pPr marL="0" marR="0" indent="0" defTabSz="914400" eaLnBrk="1" fontAlgn="auto" latinLnBrk="0" hangingPunct="1">
            <a:lnSpc>
              <a:spcPct val="100000"/>
            </a:lnSpc>
            <a:spcBef>
              <a:spcPct val="50000"/>
            </a:spcBef>
            <a:spcAft>
              <a:spcPts val="0"/>
            </a:spcAft>
            <a:buClrTx/>
            <a:buSzTx/>
            <a:buFont typeface="Wingdings" pitchFamily="2" charset="2"/>
            <a:buChar char="Ø"/>
            <a:tabLst/>
            <a:defRPr/>
          </a:pPr>
          <a:r>
            <a:rPr lang="ru-RU" sz="1100" dirty="0" smtClean="0">
              <a:latin typeface="Arial Narrow" pitchFamily="34" charset="0"/>
            </a:rPr>
            <a:t>Анализирует</a:t>
          </a:r>
        </a:p>
        <a:p>
          <a:pPr>
            <a:spcBef>
              <a:spcPct val="50000"/>
            </a:spcBef>
            <a:buFont typeface="Wingdings" pitchFamily="2" charset="2"/>
            <a:buChar char="Ø"/>
          </a:pPr>
          <a:r>
            <a:rPr lang="ru-RU" sz="1100" dirty="0" smtClean="0">
              <a:latin typeface="Arial Narrow" pitchFamily="34" charset="0"/>
            </a:rPr>
            <a:t>Приглашает на                                            индивидуальную  консультацию</a:t>
          </a:r>
        </a:p>
        <a:p>
          <a:pPr>
            <a:spcBef>
              <a:spcPct val="50000"/>
            </a:spcBef>
            <a:buFont typeface="Wingdings" pitchFamily="2" charset="2"/>
            <a:buChar char="Ø"/>
          </a:pPr>
          <a:r>
            <a:rPr lang="ru-RU" sz="1100" dirty="0" smtClean="0">
              <a:latin typeface="Arial Narrow" pitchFamily="34" charset="0"/>
            </a:rPr>
            <a:t>Выступает на родительском собрании с темой «Особенности звукопроизношения детей 2-3 лет» </a:t>
          </a:r>
        </a:p>
        <a:p>
          <a:pPr>
            <a:spcBef>
              <a:spcPct val="50000"/>
            </a:spcBef>
            <a:buFont typeface="Wingdings" pitchFamily="2" charset="2"/>
            <a:buChar char="Ø"/>
          </a:pPr>
          <a:r>
            <a:rPr lang="ru-RU" sz="1100" dirty="0" smtClean="0">
              <a:latin typeface="Arial Narrow" pitchFamily="34" charset="0"/>
            </a:rPr>
            <a:t> Предоставляет  результаты наблюдений за детьми и анализа их речи</a:t>
          </a:r>
        </a:p>
        <a:p>
          <a:pPr defTabSz="488950">
            <a:lnSpc>
              <a:spcPct val="90000"/>
            </a:lnSpc>
            <a:spcBef>
              <a:spcPct val="0"/>
            </a:spcBef>
            <a:spcAft>
              <a:spcPct val="35000"/>
            </a:spcAft>
          </a:pPr>
          <a:endParaRPr lang="ru-RU" sz="1100" dirty="0">
            <a:latin typeface="Arial Narrow" pitchFamily="34" charset="0"/>
          </a:endParaRPr>
        </a:p>
      </dgm:t>
    </dgm:pt>
    <dgm:pt modelId="{C482AF55-C264-4109-944B-B3DD589C9C23}" type="parTrans" cxnId="{D7085133-9D04-43BC-8DBD-95FC6323283D}">
      <dgm:prSet/>
      <dgm:spPr/>
      <dgm:t>
        <a:bodyPr/>
        <a:lstStyle/>
        <a:p>
          <a:endParaRPr lang="ru-RU" sz="1100">
            <a:latin typeface="Arial Narrow" pitchFamily="34" charset="0"/>
          </a:endParaRPr>
        </a:p>
      </dgm:t>
    </dgm:pt>
    <dgm:pt modelId="{8624721E-6C50-4739-A7FB-4A11AC8BA4E9}" type="sibTrans" cxnId="{D7085133-9D04-43BC-8DBD-95FC6323283D}">
      <dgm:prSet/>
      <dgm:spPr/>
      <dgm:t>
        <a:bodyPr/>
        <a:lstStyle/>
        <a:p>
          <a:endParaRPr lang="ru-RU" sz="1100">
            <a:latin typeface="Arial Narrow" pitchFamily="34" charset="0"/>
          </a:endParaRPr>
        </a:p>
      </dgm:t>
    </dgm:pt>
    <dgm:pt modelId="{364EA0A8-1590-4727-883E-CC1FDE725E11}">
      <dgm:prSet phldrT="[Текст]"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dirty="0" smtClean="0">
              <a:solidFill>
                <a:schemeClr val="hlink"/>
              </a:solidFill>
              <a:latin typeface="Arial Narrow" pitchFamily="34" charset="0"/>
            </a:rPr>
            <a:t>Педагог-психолог</a:t>
          </a:r>
        </a:p>
        <a:p>
          <a:pPr marL="0" marR="0" indent="0" algn="ctr" defTabSz="914400" eaLnBrk="1" fontAlgn="auto" latinLnBrk="0" hangingPunct="1">
            <a:lnSpc>
              <a:spcPct val="100000"/>
            </a:lnSpc>
            <a:spcBef>
              <a:spcPts val="0"/>
            </a:spcBef>
            <a:spcAft>
              <a:spcPts val="0"/>
            </a:spcAft>
            <a:buClrTx/>
            <a:buSzTx/>
            <a:buFontTx/>
            <a:buNone/>
            <a:tabLst/>
            <a:defRPr/>
          </a:pPr>
          <a:endParaRPr lang="ru-RU" sz="1100" dirty="0" smtClean="0">
            <a:solidFill>
              <a:schemeClr val="hlink"/>
            </a:solidFill>
            <a:latin typeface="Arial Narrow" pitchFamily="34" charset="0"/>
          </a:endParaRPr>
        </a:p>
        <a:p>
          <a:pPr>
            <a:spcBef>
              <a:spcPct val="50000"/>
            </a:spcBef>
            <a:buFont typeface="Wingdings" pitchFamily="2" charset="2"/>
            <a:buChar char="Ø"/>
          </a:pPr>
          <a:endParaRPr lang="ru-RU" sz="1100" dirty="0" smtClean="0">
            <a:latin typeface="Arial Narrow" pitchFamily="34" charset="0"/>
          </a:endParaRPr>
        </a:p>
        <a:p>
          <a:pPr>
            <a:spcBef>
              <a:spcPct val="50000"/>
            </a:spcBef>
            <a:buFont typeface="Wingdings" pitchFamily="2" charset="2"/>
            <a:buChar char="Ø"/>
          </a:pPr>
          <a:r>
            <a:rPr lang="ru-RU" sz="1100" dirty="0" smtClean="0">
              <a:latin typeface="Arial Narrow" pitchFamily="34" charset="0"/>
            </a:rPr>
            <a:t>Наблюдает</a:t>
          </a:r>
        </a:p>
        <a:p>
          <a:pPr>
            <a:spcBef>
              <a:spcPct val="50000"/>
            </a:spcBef>
            <a:buFont typeface="Wingdings" pitchFamily="2" charset="2"/>
            <a:buChar char="Ø"/>
          </a:pPr>
          <a:r>
            <a:rPr lang="ru-RU" sz="1100" dirty="0" smtClean="0">
              <a:latin typeface="Arial Narrow" pitchFamily="34" charset="0"/>
            </a:rPr>
            <a:t>Анализирует</a:t>
          </a:r>
        </a:p>
        <a:p>
          <a:pPr>
            <a:spcBef>
              <a:spcPct val="50000"/>
            </a:spcBef>
            <a:buFont typeface="Wingdings" pitchFamily="2" charset="2"/>
            <a:buChar char="Ø"/>
          </a:pPr>
          <a:r>
            <a:rPr lang="ru-RU" sz="1100" dirty="0" smtClean="0">
              <a:latin typeface="Arial Narrow" pitchFamily="34" charset="0"/>
            </a:rPr>
            <a:t>Разрабатывает анкету для родителей</a:t>
          </a:r>
        </a:p>
        <a:p>
          <a:pPr>
            <a:spcBef>
              <a:spcPct val="50000"/>
            </a:spcBef>
            <a:buFont typeface="Wingdings" pitchFamily="2" charset="2"/>
            <a:buChar char="Ø"/>
          </a:pPr>
          <a:r>
            <a:rPr lang="ru-RU" sz="1100" dirty="0" smtClean="0">
              <a:latin typeface="Arial Narrow" pitchFamily="34" charset="0"/>
            </a:rPr>
            <a:t>Выступает на родительском собрании с темой  «Особенности адаптации детей группы к детскому саду»</a:t>
          </a:r>
        </a:p>
        <a:p>
          <a:pPr>
            <a:spcBef>
              <a:spcPct val="50000"/>
            </a:spcBef>
            <a:buFont typeface="Wingdings" pitchFamily="2" charset="2"/>
            <a:buChar char="Ø"/>
          </a:pPr>
          <a:r>
            <a:rPr lang="ru-RU" sz="1100" dirty="0" smtClean="0">
              <a:latin typeface="Arial Narrow" pitchFamily="34" charset="0"/>
            </a:rPr>
            <a:t>Организует работу «Школы для родителей»</a:t>
          </a:r>
          <a:endParaRPr lang="ru-RU" sz="1100" dirty="0">
            <a:latin typeface="Arial Narrow" pitchFamily="34" charset="0"/>
          </a:endParaRPr>
        </a:p>
      </dgm:t>
    </dgm:pt>
    <dgm:pt modelId="{5EB03B1E-0BEF-4272-877F-99C1561807FB}" type="parTrans" cxnId="{E351A255-661E-4659-8325-D8B0CF940B03}">
      <dgm:prSet/>
      <dgm:spPr/>
      <dgm:t>
        <a:bodyPr/>
        <a:lstStyle/>
        <a:p>
          <a:endParaRPr lang="ru-RU" sz="1100">
            <a:latin typeface="Arial Narrow" pitchFamily="34" charset="0"/>
          </a:endParaRPr>
        </a:p>
      </dgm:t>
    </dgm:pt>
    <dgm:pt modelId="{A2D4AAF8-EB02-4186-A2E6-487CBB1704AD}" type="sibTrans" cxnId="{E351A255-661E-4659-8325-D8B0CF940B03}">
      <dgm:prSet/>
      <dgm:spPr/>
      <dgm:t>
        <a:bodyPr/>
        <a:lstStyle/>
        <a:p>
          <a:endParaRPr lang="ru-RU" sz="1100">
            <a:latin typeface="Arial Narrow" pitchFamily="34" charset="0"/>
          </a:endParaRPr>
        </a:p>
      </dgm:t>
    </dgm:pt>
    <dgm:pt modelId="{F82E2E8B-6BAB-4E81-B62E-2FA4B43002CE}">
      <dgm:prSet custT="1"/>
      <dgm:spPr/>
      <dgm:t>
        <a:bodyPr/>
        <a:lstStyle/>
        <a:p>
          <a:r>
            <a:rPr lang="ru-RU" sz="1100" b="1" dirty="0" smtClean="0">
              <a:latin typeface="Arial Narrow" pitchFamily="34" charset="0"/>
            </a:rPr>
            <a:t>Организуют работу с детьми в течение дня в соответствии с программой и режимом дня группы</a:t>
          </a:r>
        </a:p>
      </dgm:t>
    </dgm:pt>
    <dgm:pt modelId="{E1CF9554-4141-4775-8864-7DBB89DC6574}" type="parTrans" cxnId="{6B669BC1-DB44-4101-9B0D-7BB430F6A473}">
      <dgm:prSet/>
      <dgm:spPr/>
      <dgm:t>
        <a:bodyPr/>
        <a:lstStyle/>
        <a:p>
          <a:endParaRPr lang="ru-RU" sz="1100">
            <a:latin typeface="Arial Narrow" pitchFamily="34" charset="0"/>
          </a:endParaRPr>
        </a:p>
      </dgm:t>
    </dgm:pt>
    <dgm:pt modelId="{5FD79F16-728A-4C6A-8E3B-2C93771FDE63}" type="sibTrans" cxnId="{6B669BC1-DB44-4101-9B0D-7BB430F6A473}">
      <dgm:prSet/>
      <dgm:spPr/>
      <dgm:t>
        <a:bodyPr/>
        <a:lstStyle/>
        <a:p>
          <a:endParaRPr lang="ru-RU" sz="1100">
            <a:latin typeface="Arial Narrow" pitchFamily="34" charset="0"/>
          </a:endParaRPr>
        </a:p>
      </dgm:t>
    </dgm:pt>
    <dgm:pt modelId="{FA9CD3E8-025C-43FF-8C7B-5974C435775C}">
      <dgm:prSet custT="1"/>
      <dgm:spPr/>
      <dgm:t>
        <a:bodyPr/>
        <a:lstStyle/>
        <a:p>
          <a:r>
            <a:rPr lang="ru-RU" sz="1100" b="1" dirty="0" smtClean="0">
              <a:latin typeface="Arial Narrow" pitchFamily="34" charset="0"/>
            </a:rPr>
            <a:t>Оформляют наглядную информацию в уголке для родителей </a:t>
          </a:r>
        </a:p>
      </dgm:t>
    </dgm:pt>
    <dgm:pt modelId="{71499DDC-97CD-40E8-BE82-EE7FDE06BA30}" type="parTrans" cxnId="{BA317E45-EF9C-49EF-B786-F56A99B105A5}">
      <dgm:prSet/>
      <dgm:spPr/>
      <dgm:t>
        <a:bodyPr/>
        <a:lstStyle/>
        <a:p>
          <a:endParaRPr lang="ru-RU" sz="1100">
            <a:latin typeface="Arial Narrow" pitchFamily="34" charset="0"/>
          </a:endParaRPr>
        </a:p>
      </dgm:t>
    </dgm:pt>
    <dgm:pt modelId="{71A95704-C88C-40F2-93A0-1CC606D371E9}" type="sibTrans" cxnId="{BA317E45-EF9C-49EF-B786-F56A99B105A5}">
      <dgm:prSet/>
      <dgm:spPr/>
      <dgm:t>
        <a:bodyPr/>
        <a:lstStyle/>
        <a:p>
          <a:endParaRPr lang="ru-RU" sz="1100">
            <a:latin typeface="Arial Narrow" pitchFamily="34" charset="0"/>
          </a:endParaRPr>
        </a:p>
      </dgm:t>
    </dgm:pt>
    <dgm:pt modelId="{95413579-E71A-40AC-AB01-FAA250EEC0E8}">
      <dgm:prSet custT="1"/>
      <dgm:spPr/>
      <dgm:t>
        <a:bodyPr/>
        <a:lstStyle/>
        <a:p>
          <a:r>
            <a:rPr lang="ru-RU" sz="1100" b="1" dirty="0" smtClean="0">
              <a:latin typeface="Arial Narrow" pitchFamily="34" charset="0"/>
            </a:rPr>
            <a:t>Проводят индивидуальные беседы  </a:t>
          </a:r>
        </a:p>
      </dgm:t>
    </dgm:pt>
    <dgm:pt modelId="{AC9FB300-2523-4DEF-BB97-BB3117EE2F79}" type="parTrans" cxnId="{E6904F8A-AB03-48BF-8471-BE1CA9EF1511}">
      <dgm:prSet/>
      <dgm:spPr/>
      <dgm:t>
        <a:bodyPr/>
        <a:lstStyle/>
        <a:p>
          <a:endParaRPr lang="ru-RU" sz="1100">
            <a:latin typeface="Arial Narrow" pitchFamily="34" charset="0"/>
          </a:endParaRPr>
        </a:p>
      </dgm:t>
    </dgm:pt>
    <dgm:pt modelId="{B7C7A965-B421-4CA6-96AA-B2BBBCE83EDE}" type="sibTrans" cxnId="{E6904F8A-AB03-48BF-8471-BE1CA9EF1511}">
      <dgm:prSet/>
      <dgm:spPr/>
      <dgm:t>
        <a:bodyPr/>
        <a:lstStyle/>
        <a:p>
          <a:endParaRPr lang="ru-RU" sz="1100">
            <a:latin typeface="Arial Narrow" pitchFamily="34" charset="0"/>
          </a:endParaRPr>
        </a:p>
      </dgm:t>
    </dgm:pt>
    <dgm:pt modelId="{9CD64B3D-24F6-42E5-9C29-6C0CCD3E2CD1}">
      <dgm:prSet custT="1"/>
      <dgm:spPr/>
      <dgm:t>
        <a:bodyPr/>
        <a:lstStyle/>
        <a:p>
          <a:r>
            <a:rPr lang="ru-RU" sz="1100" b="1" dirty="0" smtClean="0">
              <a:latin typeface="Arial Narrow" pitchFamily="34" charset="0"/>
            </a:rPr>
            <a:t>Организуют взаимодействие со специалистами детского сада</a:t>
          </a:r>
        </a:p>
      </dgm:t>
    </dgm:pt>
    <dgm:pt modelId="{7B878E66-E7EF-450A-B9F5-BE38C61A1837}" type="parTrans" cxnId="{24D28AC5-91CF-4B9E-97B5-0B7E9BABC61D}">
      <dgm:prSet/>
      <dgm:spPr/>
      <dgm:t>
        <a:bodyPr/>
        <a:lstStyle/>
        <a:p>
          <a:endParaRPr lang="ru-RU" sz="1100">
            <a:latin typeface="Arial Narrow" pitchFamily="34" charset="0"/>
          </a:endParaRPr>
        </a:p>
      </dgm:t>
    </dgm:pt>
    <dgm:pt modelId="{566C5DC1-EA17-4485-99E3-EE9C697113B8}" type="sibTrans" cxnId="{24D28AC5-91CF-4B9E-97B5-0B7E9BABC61D}">
      <dgm:prSet/>
      <dgm:spPr/>
      <dgm:t>
        <a:bodyPr/>
        <a:lstStyle/>
        <a:p>
          <a:endParaRPr lang="ru-RU" sz="1100">
            <a:latin typeface="Arial Narrow" pitchFamily="34" charset="0"/>
          </a:endParaRPr>
        </a:p>
      </dgm:t>
    </dgm:pt>
    <dgm:pt modelId="{E4714E32-69FB-450D-9C6F-F2DFBC01CF25}">
      <dgm:prSet custT="1"/>
      <dgm:spPr/>
      <dgm:t>
        <a:bodyPr/>
        <a:lstStyle/>
        <a:p>
          <a:r>
            <a:rPr lang="ru-RU" sz="1100" b="1" dirty="0" smtClean="0">
              <a:latin typeface="Arial Narrow" pitchFamily="34" charset="0"/>
            </a:rPr>
            <a:t>Организуют родительское собрание</a:t>
          </a:r>
        </a:p>
      </dgm:t>
    </dgm:pt>
    <dgm:pt modelId="{E914FE33-45AE-4B37-8702-BA5F5A6CCD74}" type="parTrans" cxnId="{A517C360-7789-43D7-B4CC-AEE5CB1A570D}">
      <dgm:prSet/>
      <dgm:spPr/>
      <dgm:t>
        <a:bodyPr/>
        <a:lstStyle/>
        <a:p>
          <a:endParaRPr lang="ru-RU" sz="1100">
            <a:latin typeface="Arial Narrow" pitchFamily="34" charset="0"/>
          </a:endParaRPr>
        </a:p>
      </dgm:t>
    </dgm:pt>
    <dgm:pt modelId="{D3DF188D-E46A-4B7D-A3E9-0E3573379AF0}" type="sibTrans" cxnId="{A517C360-7789-43D7-B4CC-AEE5CB1A570D}">
      <dgm:prSet/>
      <dgm:spPr/>
      <dgm:t>
        <a:bodyPr/>
        <a:lstStyle/>
        <a:p>
          <a:endParaRPr lang="ru-RU" sz="1100">
            <a:latin typeface="Arial Narrow" pitchFamily="34" charset="0"/>
          </a:endParaRPr>
        </a:p>
      </dgm:t>
    </dgm:pt>
    <dgm:pt modelId="{F37E64DC-4814-41EE-B064-30055B35A8AE}">
      <dgm:prSet custT="1"/>
      <dgm:spPr/>
      <dgm:t>
        <a:bodyPr/>
        <a:lstStyle/>
        <a:p>
          <a:r>
            <a:rPr lang="ru-RU" sz="1100" b="1" dirty="0" smtClean="0">
              <a:latin typeface="Arial Narrow" pitchFamily="34" charset="0"/>
            </a:rPr>
            <a:t>Разрабатывают буклеты для родителей по адаптации</a:t>
          </a:r>
        </a:p>
      </dgm:t>
    </dgm:pt>
    <dgm:pt modelId="{4109C687-83AB-4B56-9FD6-A1189A9DE6D8}" type="parTrans" cxnId="{D0EA8489-C229-4246-A3E9-6AEF3AA60080}">
      <dgm:prSet/>
      <dgm:spPr/>
      <dgm:t>
        <a:bodyPr/>
        <a:lstStyle/>
        <a:p>
          <a:endParaRPr lang="ru-RU" sz="1100">
            <a:latin typeface="Arial Narrow" pitchFamily="34" charset="0"/>
          </a:endParaRPr>
        </a:p>
      </dgm:t>
    </dgm:pt>
    <dgm:pt modelId="{7A0A8653-B58A-443A-B3EC-3F96057CD7C5}" type="sibTrans" cxnId="{D0EA8489-C229-4246-A3E9-6AEF3AA60080}">
      <dgm:prSet/>
      <dgm:spPr/>
      <dgm:t>
        <a:bodyPr/>
        <a:lstStyle/>
        <a:p>
          <a:endParaRPr lang="ru-RU" sz="1100">
            <a:latin typeface="Arial Narrow" pitchFamily="34" charset="0"/>
          </a:endParaRPr>
        </a:p>
      </dgm:t>
    </dgm:pt>
    <dgm:pt modelId="{F883FA9C-8057-4B89-9945-4F9D698B6260}">
      <dgm:prSet custT="1"/>
      <dgm:spPr/>
      <dgm:t>
        <a:bodyPr/>
        <a:lstStyle/>
        <a:p>
          <a:r>
            <a:rPr lang="ru-RU" sz="1100" dirty="0" smtClean="0">
              <a:solidFill>
                <a:schemeClr val="hlink"/>
              </a:solidFill>
              <a:latin typeface="Arial Narrow" pitchFamily="34" charset="0"/>
            </a:rPr>
            <a:t>Медсестра</a:t>
          </a:r>
        </a:p>
        <a:p>
          <a:r>
            <a:rPr lang="ru-RU" sz="1100" dirty="0" smtClean="0">
              <a:latin typeface="Arial Narrow" pitchFamily="34" charset="0"/>
            </a:rPr>
            <a:t>Контролирует состояние здоровья детей</a:t>
          </a:r>
        </a:p>
        <a:p>
          <a:r>
            <a:rPr lang="ru-RU" sz="1100" dirty="0" smtClean="0">
              <a:latin typeface="Arial Narrow" pitchFamily="34" charset="0"/>
            </a:rPr>
            <a:t>Ежемесячно через уголок для родителей информирует о профилактических мероприятиях, проводимых в детском саду </a:t>
          </a:r>
          <a:endParaRPr lang="ru-RU" sz="1100" dirty="0" smtClean="0">
            <a:solidFill>
              <a:schemeClr val="hlink"/>
            </a:solidFill>
            <a:latin typeface="Arial Narrow" pitchFamily="34" charset="0"/>
          </a:endParaRPr>
        </a:p>
        <a:p>
          <a:endParaRPr lang="ru-RU" sz="1100" dirty="0">
            <a:latin typeface="Arial Narrow" pitchFamily="34" charset="0"/>
          </a:endParaRPr>
        </a:p>
      </dgm:t>
    </dgm:pt>
    <dgm:pt modelId="{8AD22C3E-E955-4CC8-BF50-EB08074D7A6A}" type="parTrans" cxnId="{F692B141-9719-48AD-8FB2-F669C46FFA67}">
      <dgm:prSet/>
      <dgm:spPr/>
      <dgm:t>
        <a:bodyPr/>
        <a:lstStyle/>
        <a:p>
          <a:endParaRPr lang="ru-RU" sz="1100">
            <a:latin typeface="Arial Narrow" pitchFamily="34" charset="0"/>
          </a:endParaRPr>
        </a:p>
      </dgm:t>
    </dgm:pt>
    <dgm:pt modelId="{B7FD746E-8610-49F6-8A65-27F65AB4AE8E}" type="sibTrans" cxnId="{F692B141-9719-48AD-8FB2-F669C46FFA67}">
      <dgm:prSet/>
      <dgm:spPr/>
      <dgm:t>
        <a:bodyPr/>
        <a:lstStyle/>
        <a:p>
          <a:endParaRPr lang="ru-RU" sz="1100">
            <a:latin typeface="Arial Narrow" pitchFamily="34" charset="0"/>
          </a:endParaRPr>
        </a:p>
      </dgm:t>
    </dgm:pt>
    <dgm:pt modelId="{26AD8F6D-3A5B-45CA-B8F1-B9D1E748946B}">
      <dgm:prSet custT="1"/>
      <dgm:spPr/>
      <dgm:t>
        <a:bodyPr/>
        <a:lstStyle/>
        <a:p>
          <a:r>
            <a:rPr lang="ru-RU" sz="1100" dirty="0" smtClean="0">
              <a:solidFill>
                <a:schemeClr val="hlink"/>
              </a:solidFill>
              <a:latin typeface="Arial Narrow" pitchFamily="34" charset="0"/>
            </a:rPr>
            <a:t>Заместитель заведующей по УВР</a:t>
          </a:r>
        </a:p>
        <a:p>
          <a:r>
            <a:rPr lang="ru-RU" sz="1100" dirty="0" smtClean="0">
              <a:latin typeface="Arial Narrow" pitchFamily="34" charset="0"/>
            </a:rPr>
            <a:t>Наблюдает</a:t>
          </a:r>
        </a:p>
        <a:p>
          <a:r>
            <a:rPr lang="ru-RU" sz="1100" dirty="0" smtClean="0">
              <a:latin typeface="Arial Narrow" pitchFamily="34" charset="0"/>
            </a:rPr>
            <a:t>Контролирует</a:t>
          </a:r>
        </a:p>
        <a:p>
          <a:r>
            <a:rPr lang="ru-RU" sz="1100" dirty="0" smtClean="0">
              <a:latin typeface="Arial Narrow" pitchFamily="34" charset="0"/>
            </a:rPr>
            <a:t>На родительском собрании  презентует работу детского сада</a:t>
          </a:r>
        </a:p>
        <a:p>
          <a:r>
            <a:rPr lang="ru-RU" sz="1100" dirty="0" smtClean="0">
              <a:latin typeface="Arial Narrow" pitchFamily="34" charset="0"/>
            </a:rPr>
            <a:t>Оказывает методическую помощь воспитателям группы </a:t>
          </a:r>
          <a:endParaRPr lang="ru-RU" sz="1100" dirty="0" smtClean="0">
            <a:solidFill>
              <a:schemeClr val="hlink"/>
            </a:solidFill>
            <a:latin typeface="Arial Narrow" pitchFamily="34" charset="0"/>
          </a:endParaRPr>
        </a:p>
        <a:p>
          <a:endParaRPr lang="ru-RU" sz="1100" dirty="0">
            <a:latin typeface="Arial Narrow" pitchFamily="34" charset="0"/>
          </a:endParaRPr>
        </a:p>
      </dgm:t>
    </dgm:pt>
    <dgm:pt modelId="{5BE7B7E6-E595-4C80-850C-3CDBA736D6FF}" type="parTrans" cxnId="{B35D2791-508E-4AC8-8761-B8304D9E6DF5}">
      <dgm:prSet/>
      <dgm:spPr/>
      <dgm:t>
        <a:bodyPr/>
        <a:lstStyle/>
        <a:p>
          <a:endParaRPr lang="ru-RU" sz="1100">
            <a:latin typeface="Arial Narrow" pitchFamily="34" charset="0"/>
          </a:endParaRPr>
        </a:p>
      </dgm:t>
    </dgm:pt>
    <dgm:pt modelId="{7D7383F1-07D2-400A-994E-11DA211F14E0}" type="sibTrans" cxnId="{B35D2791-508E-4AC8-8761-B8304D9E6DF5}">
      <dgm:prSet/>
      <dgm:spPr/>
      <dgm:t>
        <a:bodyPr/>
        <a:lstStyle/>
        <a:p>
          <a:endParaRPr lang="ru-RU" sz="1100">
            <a:latin typeface="Arial Narrow" pitchFamily="34" charset="0"/>
          </a:endParaRPr>
        </a:p>
      </dgm:t>
    </dgm:pt>
    <dgm:pt modelId="{A7465F86-7294-4816-8D2E-657D477CC137}" type="pres">
      <dgm:prSet presAssocID="{B470026C-A0D9-4FB6-93E1-A7BDFB36D6A4}" presName="Name0" presStyleCnt="0">
        <dgm:presLayoutVars>
          <dgm:dir/>
          <dgm:resizeHandles val="exact"/>
        </dgm:presLayoutVars>
      </dgm:prSet>
      <dgm:spPr/>
      <dgm:t>
        <a:bodyPr/>
        <a:lstStyle/>
        <a:p>
          <a:endParaRPr lang="ru-RU"/>
        </a:p>
      </dgm:t>
    </dgm:pt>
    <dgm:pt modelId="{650851E3-52C4-4201-85F3-BB0B00712F9A}" type="pres">
      <dgm:prSet presAssocID="{65C59453-C367-4CBE-8DBC-ADA839987C0A}" presName="node" presStyleLbl="node1" presStyleIdx="0" presStyleCnt="5">
        <dgm:presLayoutVars>
          <dgm:bulletEnabled val="1"/>
        </dgm:presLayoutVars>
      </dgm:prSet>
      <dgm:spPr/>
      <dgm:t>
        <a:bodyPr/>
        <a:lstStyle/>
        <a:p>
          <a:endParaRPr lang="ru-RU"/>
        </a:p>
      </dgm:t>
    </dgm:pt>
    <dgm:pt modelId="{2363B8D0-8149-42C9-BA70-607029E609B4}" type="pres">
      <dgm:prSet presAssocID="{E817B3DB-8E15-4384-9A35-930386DBC614}" presName="sibTrans" presStyleCnt="0"/>
      <dgm:spPr/>
    </dgm:pt>
    <dgm:pt modelId="{457C80A2-C461-4FE7-AF9E-8EA1112F8388}" type="pres">
      <dgm:prSet presAssocID="{F883FA9C-8057-4B89-9945-4F9D698B6260}" presName="node" presStyleLbl="node1" presStyleIdx="1" presStyleCnt="5">
        <dgm:presLayoutVars>
          <dgm:bulletEnabled val="1"/>
        </dgm:presLayoutVars>
      </dgm:prSet>
      <dgm:spPr/>
      <dgm:t>
        <a:bodyPr/>
        <a:lstStyle/>
        <a:p>
          <a:endParaRPr lang="ru-RU"/>
        </a:p>
      </dgm:t>
    </dgm:pt>
    <dgm:pt modelId="{66B25866-233F-495D-BC39-8612A069014B}" type="pres">
      <dgm:prSet presAssocID="{B7FD746E-8610-49F6-8A65-27F65AB4AE8E}" presName="sibTrans" presStyleCnt="0"/>
      <dgm:spPr/>
    </dgm:pt>
    <dgm:pt modelId="{DD3F6082-E01D-4B23-9F57-8D68092557F6}" type="pres">
      <dgm:prSet presAssocID="{169D7D63-A5F2-46AC-903D-9ACCCEE6FF87}" presName="node" presStyleLbl="node1" presStyleIdx="2" presStyleCnt="5">
        <dgm:presLayoutVars>
          <dgm:bulletEnabled val="1"/>
        </dgm:presLayoutVars>
      </dgm:prSet>
      <dgm:spPr/>
      <dgm:t>
        <a:bodyPr/>
        <a:lstStyle/>
        <a:p>
          <a:endParaRPr lang="ru-RU"/>
        </a:p>
      </dgm:t>
    </dgm:pt>
    <dgm:pt modelId="{7D81011D-F7AC-42D4-B176-5622AA4507B2}" type="pres">
      <dgm:prSet presAssocID="{8624721E-6C50-4739-A7FB-4A11AC8BA4E9}" presName="sibTrans" presStyleCnt="0"/>
      <dgm:spPr/>
    </dgm:pt>
    <dgm:pt modelId="{D68CEC71-4B49-4789-A054-4F39CC53CB2C}" type="pres">
      <dgm:prSet presAssocID="{364EA0A8-1590-4727-883E-CC1FDE725E11}" presName="node" presStyleLbl="node1" presStyleIdx="3" presStyleCnt="5">
        <dgm:presLayoutVars>
          <dgm:bulletEnabled val="1"/>
        </dgm:presLayoutVars>
      </dgm:prSet>
      <dgm:spPr/>
      <dgm:t>
        <a:bodyPr/>
        <a:lstStyle/>
        <a:p>
          <a:endParaRPr lang="ru-RU"/>
        </a:p>
      </dgm:t>
    </dgm:pt>
    <dgm:pt modelId="{1061C7AA-F308-44CC-B6FD-5B92729965EA}" type="pres">
      <dgm:prSet presAssocID="{A2D4AAF8-EB02-4186-A2E6-487CBB1704AD}" presName="sibTrans" presStyleCnt="0"/>
      <dgm:spPr/>
    </dgm:pt>
    <dgm:pt modelId="{17B47306-BC9F-4F09-BC7C-C6795FDE50E6}" type="pres">
      <dgm:prSet presAssocID="{26AD8F6D-3A5B-45CA-B8F1-B9D1E748946B}" presName="node" presStyleLbl="node1" presStyleIdx="4" presStyleCnt="5">
        <dgm:presLayoutVars>
          <dgm:bulletEnabled val="1"/>
        </dgm:presLayoutVars>
      </dgm:prSet>
      <dgm:spPr/>
      <dgm:t>
        <a:bodyPr/>
        <a:lstStyle/>
        <a:p>
          <a:endParaRPr lang="ru-RU"/>
        </a:p>
      </dgm:t>
    </dgm:pt>
  </dgm:ptLst>
  <dgm:cxnLst>
    <dgm:cxn modelId="{6B669BC1-DB44-4101-9B0D-7BB430F6A473}" srcId="{65C59453-C367-4CBE-8DBC-ADA839987C0A}" destId="{F82E2E8B-6BAB-4E81-B62E-2FA4B43002CE}" srcOrd="1" destOrd="0" parTransId="{E1CF9554-4141-4775-8864-7DBB89DC6574}" sibTransId="{5FD79F16-728A-4C6A-8E3B-2C93771FDE63}"/>
    <dgm:cxn modelId="{C9CB0891-EAE4-45B2-BCC5-1A8D70FD968D}" type="presOf" srcId="{F82E2E8B-6BAB-4E81-B62E-2FA4B43002CE}" destId="{650851E3-52C4-4201-85F3-BB0B00712F9A}" srcOrd="0" destOrd="2" presId="urn:microsoft.com/office/officeart/2005/8/layout/hList6"/>
    <dgm:cxn modelId="{52D640B8-2D6B-40DA-8865-0D02A1811D01}" srcId="{65C59453-C367-4CBE-8DBC-ADA839987C0A}" destId="{4FC0F591-FC97-425D-BC82-E21DD6BE5286}" srcOrd="0" destOrd="0" parTransId="{843DEDB1-810D-46FB-AB92-CFEA6AE1181C}" sibTransId="{0055BF69-202E-4AFF-8778-D846E7E2147C}"/>
    <dgm:cxn modelId="{D9A801E1-9600-4792-9424-9374806566B1}" type="presOf" srcId="{65C59453-C367-4CBE-8DBC-ADA839987C0A}" destId="{650851E3-52C4-4201-85F3-BB0B00712F9A}" srcOrd="0" destOrd="0" presId="urn:microsoft.com/office/officeart/2005/8/layout/hList6"/>
    <dgm:cxn modelId="{A6AE793E-2E65-4AE1-B6ED-E88994F5076B}" type="presOf" srcId="{364EA0A8-1590-4727-883E-CC1FDE725E11}" destId="{D68CEC71-4B49-4789-A054-4F39CC53CB2C}" srcOrd="0" destOrd="0" presId="urn:microsoft.com/office/officeart/2005/8/layout/hList6"/>
    <dgm:cxn modelId="{8E8BD4D2-392B-4BA1-B645-F6C4CFAE67E2}" type="presOf" srcId="{F883FA9C-8057-4B89-9945-4F9D698B6260}" destId="{457C80A2-C461-4FE7-AF9E-8EA1112F8388}" srcOrd="0" destOrd="0" presId="urn:microsoft.com/office/officeart/2005/8/layout/hList6"/>
    <dgm:cxn modelId="{95929F0B-BC4B-4768-A40F-EC69DB57ECBE}" type="presOf" srcId="{95413579-E71A-40AC-AB01-FAA250EEC0E8}" destId="{650851E3-52C4-4201-85F3-BB0B00712F9A}" srcOrd="0" destOrd="4" presId="urn:microsoft.com/office/officeart/2005/8/layout/hList6"/>
    <dgm:cxn modelId="{A517C360-7789-43D7-B4CC-AEE5CB1A570D}" srcId="{65C59453-C367-4CBE-8DBC-ADA839987C0A}" destId="{E4714E32-69FB-450D-9C6F-F2DFBC01CF25}" srcOrd="5" destOrd="0" parTransId="{E914FE33-45AE-4B37-8702-BA5F5A6CCD74}" sibTransId="{D3DF188D-E46A-4B7D-A3E9-0E3573379AF0}"/>
    <dgm:cxn modelId="{D7085133-9D04-43BC-8DBD-95FC6323283D}" srcId="{B470026C-A0D9-4FB6-93E1-A7BDFB36D6A4}" destId="{169D7D63-A5F2-46AC-903D-9ACCCEE6FF87}" srcOrd="2" destOrd="0" parTransId="{C482AF55-C264-4109-944B-B3DD589C9C23}" sibTransId="{8624721E-6C50-4739-A7FB-4A11AC8BA4E9}"/>
    <dgm:cxn modelId="{D0EA8489-C229-4246-A3E9-6AEF3AA60080}" srcId="{65C59453-C367-4CBE-8DBC-ADA839987C0A}" destId="{F37E64DC-4814-41EE-B064-30055B35A8AE}" srcOrd="6" destOrd="0" parTransId="{4109C687-83AB-4B56-9FD6-A1189A9DE6D8}" sibTransId="{7A0A8653-B58A-443A-B3EC-3F96057CD7C5}"/>
    <dgm:cxn modelId="{005E6B06-831C-4264-A8DC-612A953CBB07}" type="presOf" srcId="{F37E64DC-4814-41EE-B064-30055B35A8AE}" destId="{650851E3-52C4-4201-85F3-BB0B00712F9A}" srcOrd="0" destOrd="7" presId="urn:microsoft.com/office/officeart/2005/8/layout/hList6"/>
    <dgm:cxn modelId="{BA317E45-EF9C-49EF-B786-F56A99B105A5}" srcId="{65C59453-C367-4CBE-8DBC-ADA839987C0A}" destId="{FA9CD3E8-025C-43FF-8C7B-5974C435775C}" srcOrd="2" destOrd="0" parTransId="{71499DDC-97CD-40E8-BE82-EE7FDE06BA30}" sibTransId="{71A95704-C88C-40F2-93A0-1CC606D371E9}"/>
    <dgm:cxn modelId="{13FE521A-5C08-4078-A130-E2E14D257D4A}" type="presOf" srcId="{FA9CD3E8-025C-43FF-8C7B-5974C435775C}" destId="{650851E3-52C4-4201-85F3-BB0B00712F9A}" srcOrd="0" destOrd="3" presId="urn:microsoft.com/office/officeart/2005/8/layout/hList6"/>
    <dgm:cxn modelId="{1E44A19B-1786-4DA1-9B88-E84C092753CA}" type="presOf" srcId="{169D7D63-A5F2-46AC-903D-9ACCCEE6FF87}" destId="{DD3F6082-E01D-4B23-9F57-8D68092557F6}" srcOrd="0" destOrd="0" presId="urn:microsoft.com/office/officeart/2005/8/layout/hList6"/>
    <dgm:cxn modelId="{E6904F8A-AB03-48BF-8471-BE1CA9EF1511}" srcId="{65C59453-C367-4CBE-8DBC-ADA839987C0A}" destId="{95413579-E71A-40AC-AB01-FAA250EEC0E8}" srcOrd="3" destOrd="0" parTransId="{AC9FB300-2523-4DEF-BB97-BB3117EE2F79}" sibTransId="{B7C7A965-B421-4CA6-96AA-B2BBBCE83EDE}"/>
    <dgm:cxn modelId="{24D28AC5-91CF-4B9E-97B5-0B7E9BABC61D}" srcId="{65C59453-C367-4CBE-8DBC-ADA839987C0A}" destId="{9CD64B3D-24F6-42E5-9C29-6C0CCD3E2CD1}" srcOrd="4" destOrd="0" parTransId="{7B878E66-E7EF-450A-B9F5-BE38C61A1837}" sibTransId="{566C5DC1-EA17-4485-99E3-EE9C697113B8}"/>
    <dgm:cxn modelId="{E351A255-661E-4659-8325-D8B0CF940B03}" srcId="{B470026C-A0D9-4FB6-93E1-A7BDFB36D6A4}" destId="{364EA0A8-1590-4727-883E-CC1FDE725E11}" srcOrd="3" destOrd="0" parTransId="{5EB03B1E-0BEF-4272-877F-99C1561807FB}" sibTransId="{A2D4AAF8-EB02-4186-A2E6-487CBB1704AD}"/>
    <dgm:cxn modelId="{B35D2791-508E-4AC8-8761-B8304D9E6DF5}" srcId="{B470026C-A0D9-4FB6-93E1-A7BDFB36D6A4}" destId="{26AD8F6D-3A5B-45CA-B8F1-B9D1E748946B}" srcOrd="4" destOrd="0" parTransId="{5BE7B7E6-E595-4C80-850C-3CDBA736D6FF}" sibTransId="{7D7383F1-07D2-400A-994E-11DA211F14E0}"/>
    <dgm:cxn modelId="{B34C1FCC-2E9A-41E1-898B-87028EEC1BE9}" type="presOf" srcId="{26AD8F6D-3A5B-45CA-B8F1-B9D1E748946B}" destId="{17B47306-BC9F-4F09-BC7C-C6795FDE50E6}" srcOrd="0" destOrd="0" presId="urn:microsoft.com/office/officeart/2005/8/layout/hList6"/>
    <dgm:cxn modelId="{F5DAA6A3-BD1D-43E3-8992-981A8E68A422}" type="presOf" srcId="{E4714E32-69FB-450D-9C6F-F2DFBC01CF25}" destId="{650851E3-52C4-4201-85F3-BB0B00712F9A}" srcOrd="0" destOrd="6" presId="urn:microsoft.com/office/officeart/2005/8/layout/hList6"/>
    <dgm:cxn modelId="{6692C4A7-C04F-4F73-B4FE-3B7504C7CA1B}" srcId="{B470026C-A0D9-4FB6-93E1-A7BDFB36D6A4}" destId="{65C59453-C367-4CBE-8DBC-ADA839987C0A}" srcOrd="0" destOrd="0" parTransId="{84BF9322-C4C4-4635-A59D-856DC6579827}" sibTransId="{E817B3DB-8E15-4384-9A35-930386DBC614}"/>
    <dgm:cxn modelId="{0EF2987D-9B20-4C55-BDA9-BA91640D2541}" type="presOf" srcId="{4FC0F591-FC97-425D-BC82-E21DD6BE5286}" destId="{650851E3-52C4-4201-85F3-BB0B00712F9A}" srcOrd="0" destOrd="1" presId="urn:microsoft.com/office/officeart/2005/8/layout/hList6"/>
    <dgm:cxn modelId="{F692B141-9719-48AD-8FB2-F669C46FFA67}" srcId="{B470026C-A0D9-4FB6-93E1-A7BDFB36D6A4}" destId="{F883FA9C-8057-4B89-9945-4F9D698B6260}" srcOrd="1" destOrd="0" parTransId="{8AD22C3E-E955-4CC8-BF50-EB08074D7A6A}" sibTransId="{B7FD746E-8610-49F6-8A65-27F65AB4AE8E}"/>
    <dgm:cxn modelId="{AE82579A-7F24-495D-8474-85FEA2C0CF97}" type="presOf" srcId="{9CD64B3D-24F6-42E5-9C29-6C0CCD3E2CD1}" destId="{650851E3-52C4-4201-85F3-BB0B00712F9A}" srcOrd="0" destOrd="5" presId="urn:microsoft.com/office/officeart/2005/8/layout/hList6"/>
    <dgm:cxn modelId="{C6FF4C84-09E0-49E1-A07B-272146BB4CA6}" type="presOf" srcId="{B470026C-A0D9-4FB6-93E1-A7BDFB36D6A4}" destId="{A7465F86-7294-4816-8D2E-657D477CC137}" srcOrd="0" destOrd="0" presId="urn:microsoft.com/office/officeart/2005/8/layout/hList6"/>
    <dgm:cxn modelId="{47E70748-8286-4475-8B7C-62A8F35BCA28}" type="presParOf" srcId="{A7465F86-7294-4816-8D2E-657D477CC137}" destId="{650851E3-52C4-4201-85F3-BB0B00712F9A}" srcOrd="0" destOrd="0" presId="urn:microsoft.com/office/officeart/2005/8/layout/hList6"/>
    <dgm:cxn modelId="{79B57FDF-9A65-423E-BED8-4A05E6F4E145}" type="presParOf" srcId="{A7465F86-7294-4816-8D2E-657D477CC137}" destId="{2363B8D0-8149-42C9-BA70-607029E609B4}" srcOrd="1" destOrd="0" presId="urn:microsoft.com/office/officeart/2005/8/layout/hList6"/>
    <dgm:cxn modelId="{C1637EB9-A1A4-4B54-8D73-5D7AB2C8DE81}" type="presParOf" srcId="{A7465F86-7294-4816-8D2E-657D477CC137}" destId="{457C80A2-C461-4FE7-AF9E-8EA1112F8388}" srcOrd="2" destOrd="0" presId="urn:microsoft.com/office/officeart/2005/8/layout/hList6"/>
    <dgm:cxn modelId="{384EB825-0123-4305-B2B9-7F06EC2BA892}" type="presParOf" srcId="{A7465F86-7294-4816-8D2E-657D477CC137}" destId="{66B25866-233F-495D-BC39-8612A069014B}" srcOrd="3" destOrd="0" presId="urn:microsoft.com/office/officeart/2005/8/layout/hList6"/>
    <dgm:cxn modelId="{EB970AC0-ECD7-4277-85FA-CBBCDF65C1FC}" type="presParOf" srcId="{A7465F86-7294-4816-8D2E-657D477CC137}" destId="{DD3F6082-E01D-4B23-9F57-8D68092557F6}" srcOrd="4" destOrd="0" presId="urn:microsoft.com/office/officeart/2005/8/layout/hList6"/>
    <dgm:cxn modelId="{AB93F4A0-B19E-4F26-91B7-4FEB5E900128}" type="presParOf" srcId="{A7465F86-7294-4816-8D2E-657D477CC137}" destId="{7D81011D-F7AC-42D4-B176-5622AA4507B2}" srcOrd="5" destOrd="0" presId="urn:microsoft.com/office/officeart/2005/8/layout/hList6"/>
    <dgm:cxn modelId="{6DA396EE-4E65-4A48-8817-8AC35BFF6415}" type="presParOf" srcId="{A7465F86-7294-4816-8D2E-657D477CC137}" destId="{D68CEC71-4B49-4789-A054-4F39CC53CB2C}" srcOrd="6" destOrd="0" presId="urn:microsoft.com/office/officeart/2005/8/layout/hList6"/>
    <dgm:cxn modelId="{7B66FCE2-28D4-42C3-8B45-2DF2C9E7A58C}" type="presParOf" srcId="{A7465F86-7294-4816-8D2E-657D477CC137}" destId="{1061C7AA-F308-44CC-B6FD-5B92729965EA}" srcOrd="7" destOrd="0" presId="urn:microsoft.com/office/officeart/2005/8/layout/hList6"/>
    <dgm:cxn modelId="{E6CB026E-50F9-463D-A2CB-08711E38A477}" type="presParOf" srcId="{A7465F86-7294-4816-8D2E-657D477CC137}" destId="{17B47306-BC9F-4F09-BC7C-C6795FDE50E6}" srcOrd="8"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3FDCC9-6437-4510-AEA9-1240E635D03D}">
      <dsp:nvSpPr>
        <dsp:cNvPr id="0" name=""/>
        <dsp:cNvSpPr/>
      </dsp:nvSpPr>
      <dsp:spPr>
        <a:xfrm rot="16200000">
          <a:off x="-1396613" y="1398679"/>
          <a:ext cx="4824536" cy="2027176"/>
        </a:xfrm>
        <a:prstGeom prst="flowChartManualOperation">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0" i="0" u="none" strike="noStrike" kern="1200" cap="none" normalizeH="0" baseline="0" smtClean="0">
              <a:ln/>
              <a:solidFill>
                <a:schemeClr val="tx1"/>
              </a:solidFill>
              <a:effectLst/>
              <a:latin typeface="Arial Narrow" pitchFamily="34" charset="0"/>
              <a:ea typeface="Times New Roman" pitchFamily="18" charset="0"/>
              <a:cs typeface="Angsana New" pitchFamily="18" charset="-34"/>
            </a:rPr>
            <a:t>Создание предметно-развивающей среды</a:t>
          </a:r>
          <a:endParaRPr kumimoji="0" lang="ru-RU" sz="1400" b="0" i="0" u="none" strike="noStrike" kern="1200" cap="none" normalizeH="0" baseline="0" smtClean="0">
            <a:ln/>
            <a:solidFill>
              <a:schemeClr val="tx1"/>
            </a:solidFill>
            <a:effectLst/>
            <a:latin typeface="Arial Narrow" pitchFamily="34" charset="0"/>
            <a:cs typeface="Angsana New" pitchFamily="18" charset="-34"/>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1400" b="0" i="0" u="none" strike="noStrike" kern="1200" cap="none" normalizeH="0" baseline="0" smtClean="0">
            <a:ln/>
            <a:solidFill>
              <a:schemeClr val="tx1"/>
            </a:solidFill>
            <a:effectLst/>
            <a:latin typeface="Arial Narrow" pitchFamily="34" charset="0"/>
            <a:cs typeface="Angsana New" pitchFamily="18" charset="-34"/>
          </a:endParaRPr>
        </a:p>
        <a:p>
          <a:pPr>
            <a:spcBef>
              <a:spcPct val="0"/>
            </a:spcBef>
          </a:pPr>
          <a:endParaRPr lang="ru-RU" sz="1400" kern="1200" dirty="0">
            <a:solidFill>
              <a:schemeClr val="tx1"/>
            </a:solidFill>
            <a:latin typeface="Arial Narrow" pitchFamily="34" charset="0"/>
            <a:cs typeface="Angsana New" pitchFamily="18" charset="-34"/>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400" b="0" i="0" u="none" strike="noStrike" kern="1200" cap="none" normalizeH="0" baseline="0" smtClean="0">
              <a:ln/>
              <a:solidFill>
                <a:schemeClr val="tx1"/>
              </a:solidFill>
              <a:effectLst/>
              <a:latin typeface="Arial Narrow" pitchFamily="34" charset="0"/>
              <a:ea typeface="Times New Roman" pitchFamily="18" charset="0"/>
              <a:cs typeface="Angsana New" pitchFamily="18" charset="-34"/>
            </a:rPr>
            <a:t>Уголок «Здравствуйте, я пришёл»</a:t>
          </a:r>
          <a:endParaRPr lang="ru-RU" sz="1400" kern="1200" dirty="0">
            <a:solidFill>
              <a:schemeClr val="tx1"/>
            </a:solidFill>
            <a:latin typeface="Arial Narrow" pitchFamily="34" charset="0"/>
            <a:cs typeface="Angsana New" pitchFamily="18" charset="-34"/>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400" b="0" i="0" u="none" strike="noStrike" kern="1200" cap="none" normalizeH="0" baseline="0" smtClean="0">
              <a:ln/>
              <a:solidFill>
                <a:schemeClr val="tx1"/>
              </a:solidFill>
              <a:effectLst/>
              <a:latin typeface="Arial Narrow" pitchFamily="34" charset="0"/>
              <a:ea typeface="Times New Roman" pitchFamily="18" charset="0"/>
              <a:cs typeface="Angsana New" pitchFamily="18" charset="-34"/>
            </a:rPr>
            <a:t>Уголок «Моя семья» фотоальбомы, </a:t>
          </a:r>
          <a:endParaRPr lang="ru-RU" sz="1400" kern="1200" dirty="0">
            <a:solidFill>
              <a:schemeClr val="tx1"/>
            </a:solidFill>
            <a:latin typeface="Arial Narrow" pitchFamily="34" charset="0"/>
            <a:cs typeface="Angsana New" pitchFamily="18" charset="-34"/>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400" b="0" i="0" u="none" strike="noStrike" kern="1200" cap="none" normalizeH="0" baseline="0" smtClean="0">
              <a:ln/>
              <a:solidFill>
                <a:schemeClr val="tx1"/>
              </a:solidFill>
              <a:effectLst/>
              <a:latin typeface="Arial Narrow" pitchFamily="34" charset="0"/>
              <a:ea typeface="Times New Roman" pitchFamily="18" charset="0"/>
              <a:cs typeface="Angsana New" pitchFamily="18" charset="-34"/>
            </a:rPr>
            <a:t>Уголок «Позвони маме»</a:t>
          </a:r>
          <a:endParaRPr kumimoji="0" lang="ru-RU" sz="1400" b="0" i="0" u="none" strike="noStrike" kern="1200" cap="none" normalizeH="0" baseline="0" smtClean="0">
            <a:ln/>
            <a:solidFill>
              <a:schemeClr val="tx1"/>
            </a:solidFill>
            <a:effectLst/>
            <a:latin typeface="Arial Narrow" pitchFamily="34" charset="0"/>
            <a:cs typeface="Angsana New" pitchFamily="18" charset="-34"/>
          </a:endParaRPr>
        </a:p>
        <a:p>
          <a:pPr marL="0" marR="0" lvl="0" indent="0" algn="ctr" defTabSz="914400" rtl="0" eaLnBrk="1" fontAlgn="auto" latinLnBrk="0" hangingPunct="1">
            <a:lnSpc>
              <a:spcPct val="100000"/>
            </a:lnSpc>
            <a:spcBef>
              <a:spcPct val="0"/>
            </a:spcBef>
            <a:spcAft>
              <a:spcPts val="0"/>
            </a:spcAft>
            <a:buClrTx/>
            <a:buSzTx/>
            <a:buFontTx/>
            <a:buChar char="••"/>
            <a:tabLst/>
            <a:defRPr/>
          </a:pPr>
          <a:endParaRPr kumimoji="0" lang="ru-RU" sz="1400" b="0" i="0" u="none" strike="noStrike" kern="1200" cap="none" normalizeH="0" baseline="0" smtClean="0">
            <a:ln/>
            <a:solidFill>
              <a:schemeClr val="tx1"/>
            </a:solidFill>
            <a:effectLst/>
            <a:latin typeface="Arial Narrow" pitchFamily="34" charset="0"/>
            <a:cs typeface="Angsana New" pitchFamily="18" charset="-34"/>
          </a:endParaRPr>
        </a:p>
        <a:p>
          <a:pPr>
            <a:spcBef>
              <a:spcPct val="0"/>
            </a:spcBef>
            <a:buChar char="••"/>
          </a:pPr>
          <a:endParaRPr lang="ru-RU" sz="1400" kern="1200" dirty="0">
            <a:solidFill>
              <a:schemeClr val="tx1"/>
            </a:solidFill>
            <a:latin typeface="Arial Narrow" pitchFamily="34" charset="0"/>
            <a:cs typeface="Angsana New" pitchFamily="18" charset="-34"/>
          </a:endParaRPr>
        </a:p>
      </dsp:txBody>
      <dsp:txXfrm rot="16200000">
        <a:off x="-1396613" y="1398679"/>
        <a:ext cx="4824536" cy="2027176"/>
      </dsp:txXfrm>
    </dsp:sp>
    <dsp:sp modelId="{0D97D64F-EC9A-42E4-9100-10537519B7B0}">
      <dsp:nvSpPr>
        <dsp:cNvPr id="0" name=""/>
        <dsp:cNvSpPr/>
      </dsp:nvSpPr>
      <dsp:spPr>
        <a:xfrm rot="16200000">
          <a:off x="782600" y="1398679"/>
          <a:ext cx="4824536" cy="2027176"/>
        </a:xfrm>
        <a:prstGeom prst="flowChartManualOperation">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Индивидуальный подход к ребёнку:</a:t>
          </a:r>
        </a:p>
        <a:p>
          <a:pPr>
            <a:spcBef>
              <a:spcPct val="0"/>
            </a:spcBef>
          </a:pPr>
          <a:endParaRPr lang="ru-RU" sz="1400" kern="1200" dirty="0">
            <a:solidFill>
              <a:schemeClr val="tx1"/>
            </a:solidFill>
            <a:latin typeface="Arial Narrow" pitchFamily="34" charset="0"/>
            <a:cs typeface="Angsana New" pitchFamily="18" charset="-34"/>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Гибкий режим, </a:t>
          </a:r>
          <a:endParaRPr lang="ru-RU" sz="1400" kern="1200" dirty="0">
            <a:solidFill>
              <a:schemeClr val="tx1"/>
            </a:solidFill>
            <a:latin typeface="Arial Narrow" pitchFamily="34" charset="0"/>
            <a:cs typeface="Angsana New" pitchFamily="18" charset="-34"/>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Учёт домашних привычек</a:t>
          </a:r>
          <a:endParaRPr lang="ru-RU" sz="1400" kern="1200" dirty="0" smtClean="0">
            <a:solidFill>
              <a:schemeClr val="tx1"/>
            </a:solidFill>
            <a:latin typeface="Arial Narrow" pitchFamily="34" charset="0"/>
            <a:cs typeface="Angsana New" pitchFamily="18" charset="-34"/>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Использование </a:t>
          </a:r>
          <a:r>
            <a:rPr kumimoji="0" lang="ru-RU" sz="1400" b="0" i="0" u="none" strike="noStrike" kern="1200" cap="none" normalizeH="0" baseline="0" dirty="0" err="1" smtClean="0">
              <a:ln/>
              <a:solidFill>
                <a:schemeClr val="tx1"/>
              </a:solidFill>
              <a:effectLst/>
              <a:latin typeface="Arial Narrow" pitchFamily="34" charset="0"/>
              <a:ea typeface="Times New Roman" pitchFamily="18" charset="0"/>
              <a:cs typeface="Angsana New" pitchFamily="18" charset="-34"/>
            </a:rPr>
            <a:t>баюкалок</a:t>
          </a: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 при укладывании спать,</a:t>
          </a:r>
          <a:endParaRPr kumimoji="0" lang="ru-RU" sz="1400" b="0" i="0" u="none" strike="noStrike" kern="1200" cap="none" normalizeH="0" baseline="0" dirty="0" smtClean="0">
            <a:ln/>
            <a:solidFill>
              <a:schemeClr val="tx1"/>
            </a:solidFill>
            <a:effectLst/>
            <a:latin typeface="Arial Narrow" pitchFamily="34" charset="0"/>
            <a:cs typeface="Angsana New" pitchFamily="18" charset="-34"/>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Создание условий для общения с игрушками</a:t>
          </a:r>
          <a:endParaRPr lang="ru-RU" sz="1400" kern="1200" dirty="0" smtClean="0">
            <a:solidFill>
              <a:schemeClr val="tx1"/>
            </a:solidFill>
            <a:latin typeface="Arial Narrow" pitchFamily="34" charset="0"/>
            <a:cs typeface="Angsana New" pitchFamily="18" charset="-34"/>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Использование игрушек-забав, игрушек сюрпризов</a:t>
          </a:r>
          <a:endParaRPr kumimoji="0" lang="ru-RU" sz="1400" b="0" i="0" u="none" strike="noStrike" kern="1200" cap="none" normalizeH="0" baseline="0" dirty="0" smtClean="0">
            <a:ln/>
            <a:solidFill>
              <a:schemeClr val="tx1"/>
            </a:solidFill>
            <a:effectLst/>
            <a:latin typeface="Arial Narrow" pitchFamily="34" charset="0"/>
            <a:cs typeface="Angsana New" pitchFamily="18" charset="-34"/>
          </a:endParaRPr>
        </a:p>
        <a:p>
          <a:pPr marL="0" marR="0" lvl="0" indent="0" algn="l" defTabSz="914400" rtl="0" eaLnBrk="1" fontAlgn="auto" latinLnBrk="0" hangingPunct="1">
            <a:lnSpc>
              <a:spcPct val="100000"/>
            </a:lnSpc>
            <a:spcBef>
              <a:spcPct val="0"/>
            </a:spcBef>
            <a:spcAft>
              <a:spcPts val="0"/>
            </a:spcAft>
            <a:buClrTx/>
            <a:buSzTx/>
            <a:buFontTx/>
            <a:buChar char="••"/>
            <a:tabLst/>
            <a:defRPr/>
          </a:pPr>
          <a:endParaRPr lang="ru-RU" sz="1400" kern="1200" dirty="0">
            <a:solidFill>
              <a:schemeClr val="tx1"/>
            </a:solidFill>
            <a:latin typeface="Arial Narrow" pitchFamily="34" charset="0"/>
            <a:cs typeface="Angsana New" pitchFamily="18" charset="-34"/>
          </a:endParaRPr>
        </a:p>
      </dsp:txBody>
      <dsp:txXfrm rot="16200000">
        <a:off x="782600" y="1398679"/>
        <a:ext cx="4824536" cy="2027176"/>
      </dsp:txXfrm>
    </dsp:sp>
    <dsp:sp modelId="{C48821E2-2D14-4A87-AC60-A31174BC75B5}">
      <dsp:nvSpPr>
        <dsp:cNvPr id="0" name=""/>
        <dsp:cNvSpPr/>
      </dsp:nvSpPr>
      <dsp:spPr>
        <a:xfrm rot="16200000">
          <a:off x="2961815" y="1398679"/>
          <a:ext cx="4824536" cy="2027176"/>
        </a:xfrm>
        <a:prstGeom prst="flowChartManualOperation">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0" i="0" u="none" strike="noStrike" kern="1200" cap="none" normalizeH="0" baseline="0" smtClean="0">
              <a:ln/>
              <a:solidFill>
                <a:schemeClr val="tx1"/>
              </a:solidFill>
              <a:effectLst/>
              <a:latin typeface="Arial Narrow" pitchFamily="34" charset="0"/>
              <a:ea typeface="Times New Roman" pitchFamily="18" charset="0"/>
              <a:cs typeface="Angsana New" pitchFamily="18" charset="-34"/>
            </a:rPr>
            <a:t>Контроль за физическим состоянием ребёнка</a:t>
          </a:r>
          <a:endParaRPr kumimoji="0" lang="ru-RU" sz="1400" b="0" i="0" u="none" strike="noStrike" kern="1200" cap="none" normalizeH="0" baseline="0" smtClean="0">
            <a:ln/>
            <a:solidFill>
              <a:schemeClr val="tx1"/>
            </a:solidFill>
            <a:effectLst/>
            <a:latin typeface="Arial Narrow" pitchFamily="34" charset="0"/>
            <a:cs typeface="Angsana New" pitchFamily="18" charset="-34"/>
          </a:endParaRPr>
        </a:p>
        <a:p>
          <a:pPr>
            <a:spcBef>
              <a:spcPct val="0"/>
            </a:spcBef>
          </a:pPr>
          <a:endParaRPr lang="ru-RU" sz="1400" kern="1200" dirty="0">
            <a:solidFill>
              <a:schemeClr val="tx1"/>
            </a:solidFill>
            <a:latin typeface="Arial Narrow" pitchFamily="34" charset="0"/>
            <a:cs typeface="Angsana New" pitchFamily="18" charset="-34"/>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Учёт и использование в период адаптации привычек и стереотипов поведения ребёнка</a:t>
          </a:r>
          <a:endParaRPr lang="ru-RU" sz="1400" kern="1200" dirty="0">
            <a:solidFill>
              <a:schemeClr val="tx1"/>
            </a:solidFill>
            <a:latin typeface="Arial Narrow" pitchFamily="34" charset="0"/>
            <a:cs typeface="Angsana New" pitchFamily="18" charset="-34"/>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ru-RU" sz="1400" b="0" i="0" u="none" strike="noStrike" kern="1200" cap="none" normalizeH="0" baseline="0" smtClean="0">
              <a:ln/>
              <a:solidFill>
                <a:schemeClr val="tx1"/>
              </a:solidFill>
              <a:effectLst/>
              <a:latin typeface="Arial Narrow" pitchFamily="34" charset="0"/>
              <a:ea typeface="Times New Roman" pitchFamily="18" charset="0"/>
              <a:cs typeface="Angsana New" pitchFamily="18" charset="-34"/>
            </a:rPr>
            <a:t>Элементы здоровьесберегающих технологий</a:t>
          </a:r>
          <a:endParaRPr kumimoji="0" lang="ru-RU" sz="1400" b="0" i="0" u="none" strike="noStrike" kern="1200" cap="none" normalizeH="0" baseline="0" smtClean="0">
            <a:ln/>
            <a:solidFill>
              <a:schemeClr val="tx1"/>
            </a:solidFill>
            <a:effectLst/>
            <a:latin typeface="Arial Narrow" pitchFamily="34" charset="0"/>
            <a:cs typeface="Angsana New" pitchFamily="18" charset="-34"/>
          </a:endParaRPr>
        </a:p>
        <a:p>
          <a:pPr>
            <a:spcBef>
              <a:spcPct val="0"/>
            </a:spcBef>
            <a:buChar char="••"/>
          </a:pPr>
          <a:endParaRPr lang="ru-RU" sz="1400" kern="1200" dirty="0">
            <a:solidFill>
              <a:schemeClr val="tx1"/>
            </a:solidFill>
            <a:latin typeface="Arial Narrow" pitchFamily="34" charset="0"/>
            <a:cs typeface="Angsana New" pitchFamily="18" charset="-34"/>
          </a:endParaRPr>
        </a:p>
      </dsp:txBody>
      <dsp:txXfrm rot="16200000">
        <a:off x="2961815" y="1398679"/>
        <a:ext cx="4824536" cy="2027176"/>
      </dsp:txXfrm>
    </dsp:sp>
    <dsp:sp modelId="{41739D6B-D342-4FDB-AA8E-AA021B9F1C81}">
      <dsp:nvSpPr>
        <dsp:cNvPr id="0" name=""/>
        <dsp:cNvSpPr/>
      </dsp:nvSpPr>
      <dsp:spPr>
        <a:xfrm rot="16200000">
          <a:off x="5141029" y="1398679"/>
          <a:ext cx="4824536" cy="2027176"/>
        </a:xfrm>
        <a:prstGeom prst="flowChartManualOperation">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Побуждение ребёнка к общению со сверстниками</a:t>
          </a:r>
          <a:endParaRPr kumimoji="0" lang="ru-RU" sz="1400" b="0" i="0" u="none" strike="noStrike" kern="1200" cap="none" normalizeH="0" baseline="0" dirty="0" smtClean="0">
            <a:ln/>
            <a:solidFill>
              <a:schemeClr val="tx1"/>
            </a:solidFill>
            <a:effectLst/>
            <a:latin typeface="Arial Narrow" pitchFamily="34" charset="0"/>
            <a:cs typeface="Angsana New" pitchFamily="18" charset="-34"/>
          </a:endParaRPr>
        </a:p>
        <a:p>
          <a:pPr>
            <a:spcBef>
              <a:spcPct val="0"/>
            </a:spcBef>
          </a:pPr>
          <a:endParaRPr lang="ru-RU" sz="1400" kern="1200" dirty="0"/>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Игры ребёнка рядом со сверстниками</a:t>
          </a:r>
          <a:endParaRPr lang="ru-RU" sz="1400" kern="1200" dirty="0" smtClean="0">
            <a:solidFill>
              <a:schemeClr val="tx1"/>
            </a:solidFill>
            <a:latin typeface="Arial Narrow" pitchFamily="34" charset="0"/>
            <a:cs typeface="Angsana New" pitchFamily="18" charset="-34"/>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Игры с воспитателем</a:t>
          </a:r>
          <a:endParaRPr lang="ru-RU" sz="1400" kern="1200" dirty="0" smtClean="0">
            <a:solidFill>
              <a:schemeClr val="tx1"/>
            </a:solidFill>
            <a:latin typeface="Arial Narrow" pitchFamily="34" charset="0"/>
            <a:cs typeface="Angsana New" pitchFamily="18" charset="-34"/>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ru-RU" sz="1400" b="0" i="0" u="none" strike="noStrike" kern="1200" cap="none" normalizeH="0" baseline="0" dirty="0" smtClean="0">
              <a:ln/>
              <a:solidFill>
                <a:schemeClr val="tx1"/>
              </a:solidFill>
              <a:effectLst/>
              <a:latin typeface="Arial Narrow" pitchFamily="34" charset="0"/>
              <a:ea typeface="Times New Roman" pitchFamily="18" charset="0"/>
              <a:cs typeface="Angsana New" pitchFamily="18" charset="-34"/>
            </a:rPr>
            <a:t>Приучение к объединению в игре с другим ребёнком</a:t>
          </a:r>
          <a:endParaRPr kumimoji="0" lang="ru-RU" sz="1400" b="0" i="0" u="none" strike="noStrike" kern="1200" cap="none" normalizeH="0" baseline="0" dirty="0" smtClean="0">
            <a:ln/>
            <a:solidFill>
              <a:schemeClr val="tx1"/>
            </a:solidFill>
            <a:effectLst/>
            <a:latin typeface="Arial Narrow" pitchFamily="34" charset="0"/>
            <a:cs typeface="Angsana New" pitchFamily="18" charset="-34"/>
          </a:endParaRPr>
        </a:p>
        <a:p>
          <a:pPr>
            <a:spcBef>
              <a:spcPct val="0"/>
            </a:spcBef>
            <a:buChar char="••"/>
          </a:pPr>
          <a:endParaRPr lang="ru-RU" sz="1400" kern="1200" dirty="0"/>
        </a:p>
      </dsp:txBody>
      <dsp:txXfrm rot="16200000">
        <a:off x="5141029" y="1398679"/>
        <a:ext cx="4824536" cy="20271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0851E3-52C4-4201-85F3-BB0B00712F9A}">
      <dsp:nvSpPr>
        <dsp:cNvPr id="0" name=""/>
        <dsp:cNvSpPr/>
      </dsp:nvSpPr>
      <dsp:spPr>
        <a:xfrm rot="16200000">
          <a:off x="-1390942" y="1395506"/>
          <a:ext cx="4392487" cy="1601474"/>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0" tIns="0" rIns="69850" bIns="0" numCol="1" spcCol="1270" anchor="t" anchorCtr="0">
          <a:noAutofit/>
        </a:bodyPr>
        <a:lstStyle/>
        <a:p>
          <a:pPr lvl="0" algn="l" defTabSz="488950">
            <a:lnSpc>
              <a:spcPct val="90000"/>
            </a:lnSpc>
            <a:spcBef>
              <a:spcPct val="0"/>
            </a:spcBef>
            <a:spcAft>
              <a:spcPct val="35000"/>
            </a:spcAft>
          </a:pPr>
          <a:r>
            <a:rPr lang="ru-RU" sz="1100" kern="1200" dirty="0" smtClean="0">
              <a:solidFill>
                <a:schemeClr val="hlink"/>
              </a:solidFill>
              <a:latin typeface="Arial Narrow" pitchFamily="34" charset="0"/>
            </a:rPr>
            <a:t>Воспитатели</a:t>
          </a:r>
          <a:endParaRPr lang="ru-RU" sz="1100" kern="1200" dirty="0">
            <a:latin typeface="Arial Narrow" pitchFamily="34" charset="0"/>
          </a:endParaRPr>
        </a:p>
        <a:p>
          <a:pPr marL="57150" lvl="1" indent="-57150" algn="l" defTabSz="488950">
            <a:lnSpc>
              <a:spcPct val="90000"/>
            </a:lnSpc>
            <a:spcBef>
              <a:spcPct val="0"/>
            </a:spcBef>
            <a:spcAft>
              <a:spcPct val="15000"/>
            </a:spcAft>
            <a:buChar char="••"/>
          </a:pPr>
          <a:r>
            <a:rPr lang="ru-RU" sz="1100" b="1" kern="1200" dirty="0" smtClean="0">
              <a:latin typeface="Arial Narrow" pitchFamily="34" charset="0"/>
            </a:rPr>
            <a:t>Создают комфортные условия пребывания ребенка в детском саду</a:t>
          </a:r>
          <a:endParaRPr lang="ru-RU" sz="1100" kern="1200" dirty="0">
            <a:latin typeface="Arial Narrow" pitchFamily="34" charset="0"/>
          </a:endParaRPr>
        </a:p>
        <a:p>
          <a:pPr marL="57150" lvl="1" indent="-57150" algn="l" defTabSz="488950">
            <a:lnSpc>
              <a:spcPct val="90000"/>
            </a:lnSpc>
            <a:spcBef>
              <a:spcPct val="0"/>
            </a:spcBef>
            <a:spcAft>
              <a:spcPct val="15000"/>
            </a:spcAft>
            <a:buChar char="••"/>
          </a:pPr>
          <a:r>
            <a:rPr lang="ru-RU" sz="1100" b="1" kern="1200" dirty="0" smtClean="0">
              <a:latin typeface="Arial Narrow" pitchFamily="34" charset="0"/>
            </a:rPr>
            <a:t>Организуют работу с детьми в течение дня в соответствии с программой и режимом дня группы</a:t>
          </a:r>
        </a:p>
        <a:p>
          <a:pPr marL="57150" lvl="1" indent="-57150" algn="l" defTabSz="488950">
            <a:lnSpc>
              <a:spcPct val="90000"/>
            </a:lnSpc>
            <a:spcBef>
              <a:spcPct val="0"/>
            </a:spcBef>
            <a:spcAft>
              <a:spcPct val="15000"/>
            </a:spcAft>
            <a:buChar char="••"/>
          </a:pPr>
          <a:r>
            <a:rPr lang="ru-RU" sz="1100" b="1" kern="1200" dirty="0" smtClean="0">
              <a:latin typeface="Arial Narrow" pitchFamily="34" charset="0"/>
            </a:rPr>
            <a:t>Оформляют наглядную информацию в уголке для родителей </a:t>
          </a:r>
        </a:p>
        <a:p>
          <a:pPr marL="57150" lvl="1" indent="-57150" algn="l" defTabSz="488950">
            <a:lnSpc>
              <a:spcPct val="90000"/>
            </a:lnSpc>
            <a:spcBef>
              <a:spcPct val="0"/>
            </a:spcBef>
            <a:spcAft>
              <a:spcPct val="15000"/>
            </a:spcAft>
            <a:buChar char="••"/>
          </a:pPr>
          <a:r>
            <a:rPr lang="ru-RU" sz="1100" b="1" kern="1200" dirty="0" smtClean="0">
              <a:latin typeface="Arial Narrow" pitchFamily="34" charset="0"/>
            </a:rPr>
            <a:t>Проводят индивидуальные беседы  </a:t>
          </a:r>
        </a:p>
        <a:p>
          <a:pPr marL="57150" lvl="1" indent="-57150" algn="l" defTabSz="488950">
            <a:lnSpc>
              <a:spcPct val="90000"/>
            </a:lnSpc>
            <a:spcBef>
              <a:spcPct val="0"/>
            </a:spcBef>
            <a:spcAft>
              <a:spcPct val="15000"/>
            </a:spcAft>
            <a:buChar char="••"/>
          </a:pPr>
          <a:r>
            <a:rPr lang="ru-RU" sz="1100" b="1" kern="1200" dirty="0" smtClean="0">
              <a:latin typeface="Arial Narrow" pitchFamily="34" charset="0"/>
            </a:rPr>
            <a:t>Организуют взаимодействие со специалистами детского сада</a:t>
          </a:r>
        </a:p>
        <a:p>
          <a:pPr marL="57150" lvl="1" indent="-57150" algn="l" defTabSz="488950">
            <a:lnSpc>
              <a:spcPct val="90000"/>
            </a:lnSpc>
            <a:spcBef>
              <a:spcPct val="0"/>
            </a:spcBef>
            <a:spcAft>
              <a:spcPct val="15000"/>
            </a:spcAft>
            <a:buChar char="••"/>
          </a:pPr>
          <a:r>
            <a:rPr lang="ru-RU" sz="1100" b="1" kern="1200" dirty="0" smtClean="0">
              <a:latin typeface="Arial Narrow" pitchFamily="34" charset="0"/>
            </a:rPr>
            <a:t>Организуют родительское собрание</a:t>
          </a:r>
        </a:p>
        <a:p>
          <a:pPr marL="57150" lvl="1" indent="-57150" algn="l" defTabSz="488950">
            <a:lnSpc>
              <a:spcPct val="90000"/>
            </a:lnSpc>
            <a:spcBef>
              <a:spcPct val="0"/>
            </a:spcBef>
            <a:spcAft>
              <a:spcPct val="15000"/>
            </a:spcAft>
            <a:buChar char="••"/>
          </a:pPr>
          <a:r>
            <a:rPr lang="ru-RU" sz="1100" b="1" kern="1200" dirty="0" smtClean="0">
              <a:latin typeface="Arial Narrow" pitchFamily="34" charset="0"/>
            </a:rPr>
            <a:t>Разрабатывают буклеты для родителей по адаптации</a:t>
          </a:r>
        </a:p>
      </dsp:txBody>
      <dsp:txXfrm rot="16200000">
        <a:off x="-1390942" y="1395506"/>
        <a:ext cx="4392487" cy="1601474"/>
      </dsp:txXfrm>
    </dsp:sp>
    <dsp:sp modelId="{457C80A2-C461-4FE7-AF9E-8EA1112F8388}">
      <dsp:nvSpPr>
        <dsp:cNvPr id="0" name=""/>
        <dsp:cNvSpPr/>
      </dsp:nvSpPr>
      <dsp:spPr>
        <a:xfrm rot="16200000">
          <a:off x="330642" y="1395506"/>
          <a:ext cx="4392487" cy="1601474"/>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0" tIns="0" rIns="69850" bIns="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hlink"/>
              </a:solidFill>
              <a:latin typeface="Arial Narrow" pitchFamily="34" charset="0"/>
            </a:rPr>
            <a:t>Медсестра</a:t>
          </a:r>
        </a:p>
        <a:p>
          <a:pPr lvl="0" algn="ctr" defTabSz="488950">
            <a:lnSpc>
              <a:spcPct val="90000"/>
            </a:lnSpc>
            <a:spcBef>
              <a:spcPct val="0"/>
            </a:spcBef>
            <a:spcAft>
              <a:spcPct val="35000"/>
            </a:spcAft>
          </a:pPr>
          <a:r>
            <a:rPr lang="ru-RU" sz="1100" kern="1200" dirty="0" smtClean="0">
              <a:latin typeface="Arial Narrow" pitchFamily="34" charset="0"/>
            </a:rPr>
            <a:t>Контролирует состояние здоровья детей</a:t>
          </a:r>
        </a:p>
        <a:p>
          <a:pPr lvl="0" algn="ctr" defTabSz="488950">
            <a:lnSpc>
              <a:spcPct val="90000"/>
            </a:lnSpc>
            <a:spcBef>
              <a:spcPct val="0"/>
            </a:spcBef>
            <a:spcAft>
              <a:spcPct val="35000"/>
            </a:spcAft>
          </a:pPr>
          <a:r>
            <a:rPr lang="ru-RU" sz="1100" kern="1200" dirty="0" smtClean="0">
              <a:latin typeface="Arial Narrow" pitchFamily="34" charset="0"/>
            </a:rPr>
            <a:t>Ежемесячно через уголок для родителей информирует о профилактических мероприятиях, проводимых в детском саду </a:t>
          </a:r>
          <a:endParaRPr lang="ru-RU" sz="1100" kern="1200" dirty="0" smtClean="0">
            <a:solidFill>
              <a:schemeClr val="hlink"/>
            </a:solidFill>
            <a:latin typeface="Arial Narrow" pitchFamily="34" charset="0"/>
          </a:endParaRPr>
        </a:p>
        <a:p>
          <a:pPr lvl="0" algn="ctr" defTabSz="488950">
            <a:lnSpc>
              <a:spcPct val="90000"/>
            </a:lnSpc>
            <a:spcBef>
              <a:spcPct val="0"/>
            </a:spcBef>
            <a:spcAft>
              <a:spcPct val="35000"/>
            </a:spcAft>
          </a:pPr>
          <a:endParaRPr lang="ru-RU" sz="1100" kern="1200" dirty="0">
            <a:latin typeface="Arial Narrow" pitchFamily="34" charset="0"/>
          </a:endParaRPr>
        </a:p>
      </dsp:txBody>
      <dsp:txXfrm rot="16200000">
        <a:off x="330642" y="1395506"/>
        <a:ext cx="4392487" cy="1601474"/>
      </dsp:txXfrm>
    </dsp:sp>
    <dsp:sp modelId="{DD3F6082-E01D-4B23-9F57-8D68092557F6}">
      <dsp:nvSpPr>
        <dsp:cNvPr id="0" name=""/>
        <dsp:cNvSpPr/>
      </dsp:nvSpPr>
      <dsp:spPr>
        <a:xfrm rot="16200000">
          <a:off x="2052227" y="1395506"/>
          <a:ext cx="4392487" cy="1601474"/>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0" tIns="0" rIns="6985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100" kern="1200" dirty="0" smtClean="0">
              <a:solidFill>
                <a:schemeClr val="hlink"/>
              </a:solidFill>
              <a:latin typeface="Arial Narrow" pitchFamily="34" charset="0"/>
            </a:rPr>
            <a:t>Учитель - логопед</a:t>
          </a:r>
        </a:p>
        <a:p>
          <a:pPr lvl="0">
            <a:spcBef>
              <a:spcPct val="0"/>
            </a:spcBef>
            <a:buFont typeface="Wingdings" pitchFamily="2" charset="2"/>
            <a:buChar char="Ø"/>
          </a:pPr>
          <a:endParaRPr lang="ru-RU" sz="1100" kern="1200" dirty="0" smtClean="0">
            <a:latin typeface="Arial Narrow" pitchFamily="34" charset="0"/>
          </a:endParaRPr>
        </a:p>
        <a:p>
          <a:pPr marL="0" marR="0" lvl="0" indent="0" defTabSz="914400" eaLnBrk="1" fontAlgn="auto" latinLnBrk="0" hangingPunct="1">
            <a:lnSpc>
              <a:spcPct val="100000"/>
            </a:lnSpc>
            <a:spcBef>
              <a:spcPct val="0"/>
            </a:spcBef>
            <a:spcAft>
              <a:spcPts val="0"/>
            </a:spcAft>
            <a:buClrTx/>
            <a:buSzTx/>
            <a:buFont typeface="Wingdings" pitchFamily="2" charset="2"/>
            <a:buChar char="Ø"/>
            <a:tabLst/>
            <a:defRPr/>
          </a:pPr>
          <a:r>
            <a:rPr lang="ru-RU" sz="1100" kern="1200" dirty="0" smtClean="0">
              <a:latin typeface="Arial Narrow" pitchFamily="34" charset="0"/>
            </a:rPr>
            <a:t>Наблюдает</a:t>
          </a:r>
        </a:p>
        <a:p>
          <a:pPr marL="0" marR="0" lvl="0" indent="0" defTabSz="914400" eaLnBrk="1" fontAlgn="auto" latinLnBrk="0" hangingPunct="1">
            <a:lnSpc>
              <a:spcPct val="100000"/>
            </a:lnSpc>
            <a:spcBef>
              <a:spcPct val="0"/>
            </a:spcBef>
            <a:spcAft>
              <a:spcPts val="0"/>
            </a:spcAft>
            <a:buClrTx/>
            <a:buSzTx/>
            <a:buFont typeface="Wingdings" pitchFamily="2" charset="2"/>
            <a:buChar char="Ø"/>
            <a:tabLst/>
            <a:defRPr/>
          </a:pPr>
          <a:r>
            <a:rPr lang="ru-RU" sz="1100" kern="1200" dirty="0" smtClean="0">
              <a:latin typeface="Arial Narrow" pitchFamily="34" charset="0"/>
            </a:rPr>
            <a:t>Анализирует</a:t>
          </a:r>
        </a:p>
        <a:p>
          <a:pPr lvl="0">
            <a:spcBef>
              <a:spcPct val="0"/>
            </a:spcBef>
            <a:buFont typeface="Wingdings" pitchFamily="2" charset="2"/>
            <a:buChar char="Ø"/>
          </a:pPr>
          <a:r>
            <a:rPr lang="ru-RU" sz="1100" kern="1200" dirty="0" smtClean="0">
              <a:latin typeface="Arial Narrow" pitchFamily="34" charset="0"/>
            </a:rPr>
            <a:t>Приглашает на                                            индивидуальную  консультацию</a:t>
          </a:r>
        </a:p>
        <a:p>
          <a:pPr lvl="0">
            <a:spcBef>
              <a:spcPct val="0"/>
            </a:spcBef>
            <a:buFont typeface="Wingdings" pitchFamily="2" charset="2"/>
            <a:buChar char="Ø"/>
          </a:pPr>
          <a:r>
            <a:rPr lang="ru-RU" sz="1100" kern="1200" dirty="0" smtClean="0">
              <a:latin typeface="Arial Narrow" pitchFamily="34" charset="0"/>
            </a:rPr>
            <a:t>Выступает на родительском собрании с темой «Особенности звукопроизношения детей 2-3 лет» </a:t>
          </a:r>
        </a:p>
        <a:p>
          <a:pPr lvl="0">
            <a:spcBef>
              <a:spcPct val="0"/>
            </a:spcBef>
            <a:buFont typeface="Wingdings" pitchFamily="2" charset="2"/>
            <a:buChar char="Ø"/>
          </a:pPr>
          <a:r>
            <a:rPr lang="ru-RU" sz="1100" kern="1200" dirty="0" smtClean="0">
              <a:latin typeface="Arial Narrow" pitchFamily="34" charset="0"/>
            </a:rPr>
            <a:t> Предоставляет  результаты наблюдений за детьми и анализа их речи</a:t>
          </a:r>
        </a:p>
        <a:p>
          <a:pPr lvl="0" defTabSz="488950">
            <a:lnSpc>
              <a:spcPct val="90000"/>
            </a:lnSpc>
            <a:spcBef>
              <a:spcPct val="0"/>
            </a:spcBef>
            <a:spcAft>
              <a:spcPct val="35000"/>
            </a:spcAft>
          </a:pPr>
          <a:endParaRPr lang="ru-RU" sz="1100" kern="1200" dirty="0">
            <a:latin typeface="Arial Narrow" pitchFamily="34" charset="0"/>
          </a:endParaRPr>
        </a:p>
      </dsp:txBody>
      <dsp:txXfrm rot="16200000">
        <a:off x="2052227" y="1395506"/>
        <a:ext cx="4392487" cy="1601474"/>
      </dsp:txXfrm>
    </dsp:sp>
    <dsp:sp modelId="{D68CEC71-4B49-4789-A054-4F39CC53CB2C}">
      <dsp:nvSpPr>
        <dsp:cNvPr id="0" name=""/>
        <dsp:cNvSpPr/>
      </dsp:nvSpPr>
      <dsp:spPr>
        <a:xfrm rot="16200000">
          <a:off x="3773813" y="1395506"/>
          <a:ext cx="4392487" cy="1601474"/>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0" tIns="0" rIns="6985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100" kern="1200" dirty="0" smtClean="0">
              <a:solidFill>
                <a:schemeClr val="hlink"/>
              </a:solidFill>
              <a:latin typeface="Arial Narrow" pitchFamily="34" charset="0"/>
            </a:rPr>
            <a:t>Педагог-психолог</a:t>
          </a:r>
        </a:p>
        <a:p>
          <a:pPr marL="0" marR="0" lvl="0" indent="0" algn="ctr" defTabSz="914400" eaLnBrk="1" fontAlgn="auto" latinLnBrk="0" hangingPunct="1">
            <a:lnSpc>
              <a:spcPct val="100000"/>
            </a:lnSpc>
            <a:spcBef>
              <a:spcPct val="0"/>
            </a:spcBef>
            <a:spcAft>
              <a:spcPts val="0"/>
            </a:spcAft>
            <a:buClrTx/>
            <a:buSzTx/>
            <a:buFontTx/>
            <a:buNone/>
            <a:tabLst/>
            <a:defRPr/>
          </a:pPr>
          <a:endParaRPr lang="ru-RU" sz="1100" kern="1200" dirty="0" smtClean="0">
            <a:solidFill>
              <a:schemeClr val="hlink"/>
            </a:solidFill>
            <a:latin typeface="Arial Narrow" pitchFamily="34" charset="0"/>
          </a:endParaRPr>
        </a:p>
        <a:p>
          <a:pPr lvl="0">
            <a:spcBef>
              <a:spcPct val="0"/>
            </a:spcBef>
            <a:buFont typeface="Wingdings" pitchFamily="2" charset="2"/>
            <a:buChar char="Ø"/>
          </a:pPr>
          <a:endParaRPr lang="ru-RU" sz="1100" kern="1200" dirty="0" smtClean="0">
            <a:latin typeface="Arial Narrow" pitchFamily="34" charset="0"/>
          </a:endParaRPr>
        </a:p>
        <a:p>
          <a:pPr lvl="0">
            <a:spcBef>
              <a:spcPct val="0"/>
            </a:spcBef>
            <a:buFont typeface="Wingdings" pitchFamily="2" charset="2"/>
            <a:buChar char="Ø"/>
          </a:pPr>
          <a:r>
            <a:rPr lang="ru-RU" sz="1100" kern="1200" dirty="0" smtClean="0">
              <a:latin typeface="Arial Narrow" pitchFamily="34" charset="0"/>
            </a:rPr>
            <a:t>Наблюдает</a:t>
          </a:r>
        </a:p>
        <a:p>
          <a:pPr lvl="0">
            <a:spcBef>
              <a:spcPct val="0"/>
            </a:spcBef>
            <a:buFont typeface="Wingdings" pitchFamily="2" charset="2"/>
            <a:buChar char="Ø"/>
          </a:pPr>
          <a:r>
            <a:rPr lang="ru-RU" sz="1100" kern="1200" dirty="0" smtClean="0">
              <a:latin typeface="Arial Narrow" pitchFamily="34" charset="0"/>
            </a:rPr>
            <a:t>Анализирует</a:t>
          </a:r>
        </a:p>
        <a:p>
          <a:pPr lvl="0">
            <a:spcBef>
              <a:spcPct val="0"/>
            </a:spcBef>
            <a:buFont typeface="Wingdings" pitchFamily="2" charset="2"/>
            <a:buChar char="Ø"/>
          </a:pPr>
          <a:r>
            <a:rPr lang="ru-RU" sz="1100" kern="1200" dirty="0" smtClean="0">
              <a:latin typeface="Arial Narrow" pitchFamily="34" charset="0"/>
            </a:rPr>
            <a:t>Разрабатывает анкету для родителей</a:t>
          </a:r>
        </a:p>
        <a:p>
          <a:pPr lvl="0">
            <a:spcBef>
              <a:spcPct val="0"/>
            </a:spcBef>
            <a:buFont typeface="Wingdings" pitchFamily="2" charset="2"/>
            <a:buChar char="Ø"/>
          </a:pPr>
          <a:r>
            <a:rPr lang="ru-RU" sz="1100" kern="1200" dirty="0" smtClean="0">
              <a:latin typeface="Arial Narrow" pitchFamily="34" charset="0"/>
            </a:rPr>
            <a:t>Выступает на родительском собрании с темой  «Особенности адаптации детей группы к детскому саду»</a:t>
          </a:r>
        </a:p>
        <a:p>
          <a:pPr lvl="0">
            <a:spcBef>
              <a:spcPct val="0"/>
            </a:spcBef>
            <a:buFont typeface="Wingdings" pitchFamily="2" charset="2"/>
            <a:buChar char="Ø"/>
          </a:pPr>
          <a:r>
            <a:rPr lang="ru-RU" sz="1100" kern="1200" dirty="0" smtClean="0">
              <a:latin typeface="Arial Narrow" pitchFamily="34" charset="0"/>
            </a:rPr>
            <a:t>Организует работу «Школы для родителей»</a:t>
          </a:r>
          <a:endParaRPr lang="ru-RU" sz="1100" kern="1200" dirty="0">
            <a:latin typeface="Arial Narrow" pitchFamily="34" charset="0"/>
          </a:endParaRPr>
        </a:p>
      </dsp:txBody>
      <dsp:txXfrm rot="16200000">
        <a:off x="3773813" y="1395506"/>
        <a:ext cx="4392487" cy="1601474"/>
      </dsp:txXfrm>
    </dsp:sp>
    <dsp:sp modelId="{17B47306-BC9F-4F09-BC7C-C6795FDE50E6}">
      <dsp:nvSpPr>
        <dsp:cNvPr id="0" name=""/>
        <dsp:cNvSpPr/>
      </dsp:nvSpPr>
      <dsp:spPr>
        <a:xfrm rot="16200000">
          <a:off x="5495398" y="1395506"/>
          <a:ext cx="4392487" cy="1601474"/>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0" tIns="0" rIns="69850" bIns="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hlink"/>
              </a:solidFill>
              <a:latin typeface="Arial Narrow" pitchFamily="34" charset="0"/>
            </a:rPr>
            <a:t>Заместитель заведующей по УВР</a:t>
          </a:r>
        </a:p>
        <a:p>
          <a:pPr lvl="0" algn="ctr" defTabSz="488950">
            <a:lnSpc>
              <a:spcPct val="90000"/>
            </a:lnSpc>
            <a:spcBef>
              <a:spcPct val="0"/>
            </a:spcBef>
            <a:spcAft>
              <a:spcPct val="35000"/>
            </a:spcAft>
          </a:pPr>
          <a:r>
            <a:rPr lang="ru-RU" sz="1100" kern="1200" dirty="0" smtClean="0">
              <a:latin typeface="Arial Narrow" pitchFamily="34" charset="0"/>
            </a:rPr>
            <a:t>Наблюдает</a:t>
          </a:r>
        </a:p>
        <a:p>
          <a:pPr lvl="0" algn="ctr" defTabSz="488950">
            <a:lnSpc>
              <a:spcPct val="90000"/>
            </a:lnSpc>
            <a:spcBef>
              <a:spcPct val="0"/>
            </a:spcBef>
            <a:spcAft>
              <a:spcPct val="35000"/>
            </a:spcAft>
          </a:pPr>
          <a:r>
            <a:rPr lang="ru-RU" sz="1100" kern="1200" dirty="0" smtClean="0">
              <a:latin typeface="Arial Narrow" pitchFamily="34" charset="0"/>
            </a:rPr>
            <a:t>Контролирует</a:t>
          </a:r>
        </a:p>
        <a:p>
          <a:pPr lvl="0" algn="ctr" defTabSz="488950">
            <a:lnSpc>
              <a:spcPct val="90000"/>
            </a:lnSpc>
            <a:spcBef>
              <a:spcPct val="0"/>
            </a:spcBef>
            <a:spcAft>
              <a:spcPct val="35000"/>
            </a:spcAft>
          </a:pPr>
          <a:r>
            <a:rPr lang="ru-RU" sz="1100" kern="1200" dirty="0" smtClean="0">
              <a:latin typeface="Arial Narrow" pitchFamily="34" charset="0"/>
            </a:rPr>
            <a:t>На родительском собрании  презентует работу детского сада</a:t>
          </a:r>
        </a:p>
        <a:p>
          <a:pPr lvl="0" algn="ctr" defTabSz="488950">
            <a:lnSpc>
              <a:spcPct val="90000"/>
            </a:lnSpc>
            <a:spcBef>
              <a:spcPct val="0"/>
            </a:spcBef>
            <a:spcAft>
              <a:spcPct val="35000"/>
            </a:spcAft>
          </a:pPr>
          <a:r>
            <a:rPr lang="ru-RU" sz="1100" kern="1200" dirty="0" smtClean="0">
              <a:latin typeface="Arial Narrow" pitchFamily="34" charset="0"/>
            </a:rPr>
            <a:t>Оказывает методическую помощь воспитателям группы </a:t>
          </a:r>
          <a:endParaRPr lang="ru-RU" sz="1100" kern="1200" dirty="0" smtClean="0">
            <a:solidFill>
              <a:schemeClr val="hlink"/>
            </a:solidFill>
            <a:latin typeface="Arial Narrow" pitchFamily="34" charset="0"/>
          </a:endParaRPr>
        </a:p>
        <a:p>
          <a:pPr lvl="0" algn="ctr" defTabSz="488950">
            <a:lnSpc>
              <a:spcPct val="90000"/>
            </a:lnSpc>
            <a:spcBef>
              <a:spcPct val="0"/>
            </a:spcBef>
            <a:spcAft>
              <a:spcPct val="35000"/>
            </a:spcAft>
          </a:pPr>
          <a:endParaRPr lang="ru-RU" sz="1100" kern="1200" dirty="0">
            <a:latin typeface="Arial Narrow" pitchFamily="34" charset="0"/>
          </a:endParaRPr>
        </a:p>
      </dsp:txBody>
      <dsp:txXfrm rot="16200000">
        <a:off x="5495398" y="1395506"/>
        <a:ext cx="4392487" cy="160147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071623-442E-4A5A-9C11-FCC91190111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A0DF215-4F1E-4BD6-8C11-F752D73B81D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endParaRPr lang="ru-RU"/>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endParaRPr lang="ru-RU"/>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endParaRPr lang="ru-RU"/>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endParaRPr lang="ru-RU"/>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endParaRPr lang="ru-RU"/>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endParaRPr lang="ru-RU"/>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endParaRPr lang="ru-RU"/>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endParaRPr lang="ru-RU"/>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endParaRPr lang="ru-RU"/>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ru-RU" smtClean="0"/>
              <a:t>Образец подзаголовка</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0379E8B2-091A-4729-A536-10BB3434477D}" type="slidenum">
              <a:rPr lang="en-US"/>
              <a:pPr/>
              <a:t>‹#›</a:t>
            </a:fld>
            <a:endParaRPr lang="en-US"/>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a:r>
              <a:rPr lang="en-US" sz="2200">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endParaRPr lang="ru-RU"/>
            </a:p>
          </p:txBody>
        </p:sp>
        <p:sp>
          <p:nvSpPr>
            <p:cNvPr id="3139"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endParaRPr lang="ru-RU"/>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ru-RU" smtClean="0"/>
              <a:t>Образец заголовка</a:t>
            </a:r>
            <a:endParaRPr lang="en-US"/>
          </a:p>
        </p:txBody>
      </p:sp>
      <p:pic>
        <p:nvPicPr>
          <p:cNvPr id="3155" name="Picture 83" descr="water"/>
          <p:cNvPicPr>
            <a:picLocks noChangeAspect="1" noChangeArrowheads="1"/>
          </p:cNvPicPr>
          <p:nvPr/>
        </p:nvPicPr>
        <p:blipFill>
          <a:blip r:embed="rId2" cstate="screen"/>
          <a:srcRect/>
          <a:stretch>
            <a:fillRect/>
          </a:stretch>
        </p:blipFill>
        <p:spPr bwMode="gray">
          <a:xfrm rot="393398">
            <a:off x="2667000" y="609600"/>
            <a:ext cx="2663825" cy="2197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A8C286E-0018-4BBF-B2B5-6408A17F9C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25438"/>
            <a:ext cx="2057400" cy="5800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25438"/>
            <a:ext cx="6019800" cy="5800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9AD9D44-C07A-4E15-B371-3CEDD49A065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6FA57441-023B-4599-8E2C-2DF2788C23D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E61EB8F0-88DC-4196-BB16-E7CCF0A7295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1734C784-070F-4C32-96DB-0DEFC740FBF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06A07306-6887-4790-9085-FD59D9E9064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r>
              <a:rPr lang="ru-RU" smtClean="0"/>
              <a:t>Вставка рисунка SmartArt</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61527EB2-9286-48A0-A7D6-218F3982844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51575"/>
            <a:ext cx="2133600" cy="476250"/>
          </a:xfrm>
        </p:spPr>
        <p:txBody>
          <a:bodyPr/>
          <a:lstStyle>
            <a:lvl1pPr>
              <a:defRPr/>
            </a:lvl1pPr>
          </a:lstStyle>
          <a:p>
            <a:endParaRPr lang="ru-RU"/>
          </a:p>
        </p:txBody>
      </p:sp>
      <p:sp>
        <p:nvSpPr>
          <p:cNvPr id="8" name="Номер слайда 7"/>
          <p:cNvSpPr>
            <a:spLocks noGrp="1"/>
          </p:cNvSpPr>
          <p:nvPr>
            <p:ph type="sldNum" sz="quarter" idx="11"/>
          </p:nvPr>
        </p:nvSpPr>
        <p:spPr>
          <a:xfrm>
            <a:off x="6553200" y="6248400"/>
            <a:ext cx="2133600" cy="476250"/>
          </a:xfrm>
        </p:spPr>
        <p:txBody>
          <a:bodyPr/>
          <a:lstStyle>
            <a:lvl1pPr>
              <a:defRPr/>
            </a:lvl1pPr>
          </a:lstStyle>
          <a:p>
            <a:fld id="{277D32EB-F2B3-4443-8DC5-5E62271ECF50}" type="slidenum">
              <a:rPr lang="ru-RU"/>
              <a:pPr/>
              <a:t>‹#›</a:t>
            </a:fld>
            <a:endParaRPr lang="ru-RU"/>
          </a:p>
        </p:txBody>
      </p:sp>
      <p:sp>
        <p:nvSpPr>
          <p:cNvPr id="9" name="Нижний колонтитул 8"/>
          <p:cNvSpPr>
            <a:spLocks noGrp="1"/>
          </p:cNvSpPr>
          <p:nvPr>
            <p:ph type="ftr" sz="quarter" idx="12"/>
          </p:nvPr>
        </p:nvSpPr>
        <p:spPr>
          <a:xfrm>
            <a:off x="3124200" y="6248400"/>
            <a:ext cx="2895600" cy="476250"/>
          </a:xfrm>
        </p:spPr>
        <p:txBody>
          <a:bodyPr/>
          <a:lstStyle>
            <a:lvl1pPr>
              <a:defRPr/>
            </a:lvl1p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F6A355D-95A2-4712-8F1F-78B0A2FC1C0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8EECF08-64E1-4570-BA68-BCF99EE574E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CD41869-7E70-489B-99A8-8468BF69701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D4DB5CB1-FCA0-4DD6-A67E-299598B860B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5B1E52B5-65C5-483D-9305-A035189E35D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D36B2A4E-4762-441A-80CE-0418F14E662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4CCF796-1F0F-4CA3-A812-FF702125E69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C1BDEC0-FA94-4426-B7EC-CAE0A162377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endParaRPr lang="ru-RU"/>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ru-RU"/>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endParaRPr lang="ru-RU"/>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ru-RU"/>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endParaRPr lang="ru-RU"/>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4FB98A-8BF2-446F-A620-980F5B056526}" type="slidenum">
              <a:rPr lang="en-US"/>
              <a:pPr/>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endParaRPr lang="ru-RU"/>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pic>
        <p:nvPicPr>
          <p:cNvPr id="1061" name="Picture 37" descr="water"/>
          <p:cNvPicPr>
            <a:picLocks noChangeAspect="1" noChangeArrowheads="1"/>
          </p:cNvPicPr>
          <p:nvPr/>
        </p:nvPicPr>
        <p:blipFill>
          <a:blip r:embed="rId19" cstate="screen"/>
          <a:srcRect/>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20" cstate="screen"/>
          <a:srcRect/>
          <a:stretch>
            <a:fillRect/>
          </a:stretch>
        </p:blipFill>
        <p:spPr bwMode="gray">
          <a:xfrm rot="20740733" flipH="1">
            <a:off x="49213" y="5726113"/>
            <a:ext cx="1223962" cy="1371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228600" y="1970088"/>
            <a:ext cx="8229600" cy="1470025"/>
          </a:xfrm>
        </p:spPr>
        <p:txBody>
          <a:bodyPr/>
          <a:lstStyle/>
          <a:p>
            <a:r>
              <a:rPr lang="ru-RU" dirty="0" smtClean="0"/>
              <a:t>В детский сад без слез</a:t>
            </a:r>
            <a:endParaRPr lang="en-US" dirty="0"/>
          </a:p>
        </p:txBody>
      </p:sp>
      <p:sp>
        <p:nvSpPr>
          <p:cNvPr id="2051" name="Rectangle 3"/>
          <p:cNvSpPr>
            <a:spLocks noGrp="1" noChangeArrowheads="1"/>
          </p:cNvSpPr>
          <p:nvPr>
            <p:ph type="subTitle" idx="1"/>
          </p:nvPr>
        </p:nvSpPr>
        <p:spPr>
          <a:xfrm>
            <a:off x="251520" y="5373216"/>
            <a:ext cx="6400800" cy="457200"/>
          </a:xfrm>
        </p:spPr>
        <p:txBody>
          <a:bodyPr/>
          <a:lstStyle/>
          <a:p>
            <a:r>
              <a:rPr lang="ru-RU" dirty="0" smtClean="0"/>
              <a:t>Мишина Алевтина Николаевна, </a:t>
            </a:r>
          </a:p>
          <a:p>
            <a:r>
              <a:rPr lang="ru-RU" dirty="0" smtClean="0"/>
              <a:t>воспитатель высшей квалификационной категории </a:t>
            </a:r>
            <a:endParaRPr lang="en-US" dirty="0"/>
          </a:p>
        </p:txBody>
      </p:sp>
      <p:sp>
        <p:nvSpPr>
          <p:cNvPr id="6" name="Блок-схема: сохраненные данные 5"/>
          <p:cNvSpPr/>
          <p:nvPr/>
        </p:nvSpPr>
        <p:spPr bwMode="auto">
          <a:xfrm>
            <a:off x="179512" y="4005064"/>
            <a:ext cx="4680520" cy="1368152"/>
          </a:xfrm>
          <a:prstGeom prst="flowChartOnlineStorag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Образовательный проект </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в группе общеразвивающей </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направленности от 2 до 3 лет </a:t>
            </a:r>
          </a:p>
        </p:txBody>
      </p:sp>
      <p:pic>
        <p:nvPicPr>
          <p:cNvPr id="7" name="Рисунок 6"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25438"/>
            <a:ext cx="6995120" cy="927100"/>
          </a:xfrm>
        </p:spPr>
        <p:txBody>
          <a:bodyPr/>
          <a:lstStyle/>
          <a:p>
            <a:r>
              <a:rPr lang="ru-RU" dirty="0" smtClean="0"/>
              <a:t>Этапы реализации проекта</a:t>
            </a:r>
            <a:endParaRPr lang="ru-RU" dirty="0"/>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graphicFrame>
        <p:nvGraphicFramePr>
          <p:cNvPr id="5" name="Таблица 4"/>
          <p:cNvGraphicFramePr>
            <a:graphicFrameLocks noGrp="1"/>
          </p:cNvGraphicFramePr>
          <p:nvPr/>
        </p:nvGraphicFramePr>
        <p:xfrm>
          <a:off x="539552" y="1700808"/>
          <a:ext cx="8352928" cy="4328160"/>
        </p:xfrm>
        <a:graphic>
          <a:graphicData uri="http://schemas.openxmlformats.org/drawingml/2006/table">
            <a:tbl>
              <a:tblPr firstRow="1" bandRow="1">
                <a:tableStyleId>{2D5ABB26-0587-4C30-8999-92F81FD0307C}</a:tableStyleId>
              </a:tblPr>
              <a:tblGrid>
                <a:gridCol w="1982051"/>
                <a:gridCol w="6370877"/>
              </a:tblGrid>
              <a:tr h="21805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t>III этап. Согласование взаимодействия</a:t>
                      </a:r>
                      <a:endParaRPr lang="ru-RU" sz="1400" dirty="0" smtClean="0">
                        <a:solidFill>
                          <a:schemeClr val="tx1"/>
                        </a:solidFill>
                      </a:endParaRPr>
                    </a:p>
                  </a:txBody>
                  <a:tcPr/>
                </a:tc>
                <a:tc hMerge="1">
                  <a:txBody>
                    <a:bodyPr/>
                    <a:lstStyle/>
                    <a:p>
                      <a:endParaRPr lang="ru-RU" sz="1050" dirty="0"/>
                    </a:p>
                  </a:txBody>
                  <a:tcPr/>
                </a:tc>
              </a:tr>
              <a:tr h="1133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Содержание взаимодействия</a:t>
                      </a:r>
                    </a:p>
                    <a:p>
                      <a:endParaRPr lang="ru-RU"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Согласование точек зрения и прогнозирование развития взаимодействия детского сада и семьи, педагогов и родителей. Обсуждение проекта взаимодействия детского сада и семьи в процессе воспитания детей, с учетом обнаруженных ранее достижений и трудностей, а также перспектив развития.</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smtClean="0">
                        <a:solidFill>
                          <a:schemeClr val="tx1"/>
                        </a:solidFill>
                      </a:endParaRPr>
                    </a:p>
                  </a:txBody>
                  <a:tcPr/>
                </a:tc>
              </a:tr>
              <a:tr h="17444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Ответственность сторон</a:t>
                      </a:r>
                    </a:p>
                    <a:p>
                      <a:endParaRPr lang="ru-RU" sz="1400" dirty="0" smtClean="0"/>
                    </a:p>
                    <a:p>
                      <a:endParaRPr lang="ru-RU" sz="1400" dirty="0">
                        <a:solidFill>
                          <a:schemeClr val="tx1"/>
                        </a:solidFill>
                      </a:endParaRPr>
                    </a:p>
                  </a:txBody>
                  <a:tcPr/>
                </a:tc>
                <a:tc>
                  <a:txBody>
                    <a:bodyPr/>
                    <a:lstStyle/>
                    <a:p>
                      <a:r>
                        <a:rPr lang="ru-RU" sz="1400" i="1" dirty="0" smtClean="0"/>
                        <a:t>Семья. Родители. </a:t>
                      </a:r>
                      <a:r>
                        <a:rPr lang="ru-RU" sz="1400" dirty="0" smtClean="0"/>
                        <a:t>Участвуют в собраниях-встречах, обсуждают проект взаимодействия детского сада и семьи в воспитании детей, вносят предложения, на основании осознания ценности сотворчества с педагогами и имеющихся представлений о реализуемой в детском саду основной общеобразовательной программы.</a:t>
                      </a:r>
                    </a:p>
                    <a:p>
                      <a:r>
                        <a:rPr lang="ru-RU" sz="1400" i="1" dirty="0" smtClean="0"/>
                        <a:t>Детский сад. Педагоги</a:t>
                      </a:r>
                      <a:r>
                        <a:rPr lang="ru-RU" sz="1400" dirty="0" smtClean="0"/>
                        <a:t>. Готовят и проводят собрания-встречи, организуют обсуждение проекта взаимодействия детского сада и семьи в воспитании детей: направлений, форм взаимодействия в соответствии с задачами и содержанием основной общеобразовательной программы дошкольного образования.</a:t>
                      </a:r>
                    </a:p>
                    <a:p>
                      <a:endParaRPr lang="ru-RU" sz="1400" dirty="0" smtClean="0">
                        <a:solidFill>
                          <a:schemeClr val="tx1"/>
                        </a:solidFill>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25438"/>
            <a:ext cx="7272808" cy="927100"/>
          </a:xfrm>
        </p:spPr>
        <p:txBody>
          <a:bodyPr/>
          <a:lstStyle/>
          <a:p>
            <a:r>
              <a:rPr lang="ru-RU" dirty="0" smtClean="0"/>
              <a:t>Модель организации адаптационного периода </a:t>
            </a:r>
            <a:endParaRPr lang="ru-RU" dirty="0"/>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
        <p:nvSpPr>
          <p:cNvPr id="2112" name="Rectangle 64"/>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113" name="Rectangle 65"/>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35488" algn="ctr"/>
                <a:tab pos="6019800" algn="l"/>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35488" algn="ctr"/>
                <a:tab pos="6019800" algn="l"/>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35488" algn="ctr"/>
                <a:tab pos="6019800" algn="l"/>
              </a:tabLst>
            </a:pPr>
            <a:endParaRPr kumimoji="0" lang="ru-RU" sz="1800" b="0" i="0" u="none" strike="noStrike" cap="none" normalizeH="0" baseline="0" smtClean="0">
              <a:ln>
                <a:noFill/>
              </a:ln>
              <a:solidFill>
                <a:schemeClr val="tx1"/>
              </a:solidFill>
              <a:effectLst/>
              <a:latin typeface="Arial" pitchFamily="34" charset="0"/>
            </a:endParaRPr>
          </a:p>
        </p:txBody>
      </p:sp>
      <p:sp>
        <p:nvSpPr>
          <p:cNvPr id="2114" name="Rectangle 6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59" name="Схема 58"/>
          <p:cNvGraphicFramePr/>
          <p:nvPr/>
        </p:nvGraphicFramePr>
        <p:xfrm>
          <a:off x="323528" y="1844824"/>
          <a:ext cx="856895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25438"/>
            <a:ext cx="7272808" cy="927100"/>
          </a:xfrm>
        </p:spPr>
        <p:txBody>
          <a:bodyPr/>
          <a:lstStyle/>
          <a:p>
            <a:r>
              <a:rPr lang="ru-RU" dirty="0" smtClean="0"/>
              <a:t>Мероприятия в рамках проекта </a:t>
            </a:r>
            <a:endParaRPr lang="ru-RU" dirty="0"/>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
        <p:nvSpPr>
          <p:cNvPr id="2112" name="Rectangle 64"/>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113" name="Rectangle 65"/>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35488" algn="ctr"/>
                <a:tab pos="6019800" algn="l"/>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35488" algn="ctr"/>
                <a:tab pos="6019800" algn="l"/>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35488" algn="ctr"/>
                <a:tab pos="6019800" algn="l"/>
              </a:tabLst>
            </a:pPr>
            <a:endParaRPr kumimoji="0" lang="ru-RU" sz="1800" b="0" i="0" u="none" strike="noStrike" cap="none" normalizeH="0" baseline="0" smtClean="0">
              <a:ln>
                <a:noFill/>
              </a:ln>
              <a:solidFill>
                <a:schemeClr val="tx1"/>
              </a:solidFill>
              <a:effectLst/>
              <a:latin typeface="Arial" pitchFamily="34" charset="0"/>
            </a:endParaRPr>
          </a:p>
        </p:txBody>
      </p:sp>
      <p:sp>
        <p:nvSpPr>
          <p:cNvPr id="2114" name="Rectangle 6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 name="Rectangle 3"/>
          <p:cNvSpPr txBox="1">
            <a:spLocks noChangeArrowheads="1"/>
          </p:cNvSpPr>
          <p:nvPr/>
        </p:nvSpPr>
        <p:spPr bwMode="gray">
          <a:xfrm>
            <a:off x="683568" y="1484784"/>
            <a:ext cx="7696200" cy="3533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
                <a:schemeClr val="tx1"/>
              </a:buClr>
              <a:buSzTx/>
              <a:buFontTx/>
              <a:buAutoNum type="arabicPeriod"/>
              <a:tabLst/>
              <a:defRPr/>
            </a:pPr>
            <a:r>
              <a:rPr kumimoji="0" lang="ru-RU" sz="2400" b="0" i="1" u="none" strike="noStrike" kern="0" cap="none" spc="0" normalizeH="0" baseline="0" noProof="0" dirty="0" smtClean="0">
                <a:ln>
                  <a:noFill/>
                </a:ln>
                <a:solidFill>
                  <a:srgbClr val="92D050"/>
                </a:solidFill>
                <a:effectLst/>
                <a:uLnTx/>
                <a:uFillTx/>
                <a:latin typeface="Arial Unicode MS" pitchFamily="34" charset="-128"/>
                <a:ea typeface="+mn-ea"/>
                <a:cs typeface="+mn-cs"/>
              </a:rPr>
              <a:t>Создание</a:t>
            </a:r>
            <a:r>
              <a:rPr kumimoji="0" lang="ru-RU" sz="2400" b="0" i="1" u="none" strike="noStrike" kern="0" cap="none" spc="0" normalizeH="0" noProof="0" dirty="0" smtClean="0">
                <a:ln>
                  <a:noFill/>
                </a:ln>
                <a:solidFill>
                  <a:srgbClr val="92D050"/>
                </a:solidFill>
                <a:effectLst/>
                <a:uLnTx/>
                <a:uFillTx/>
                <a:latin typeface="Arial Unicode MS" pitchFamily="34" charset="-128"/>
                <a:ea typeface="+mn-ea"/>
                <a:cs typeface="+mn-cs"/>
              </a:rPr>
              <a:t> благоприятной предметно-пространственной развивающей среды</a:t>
            </a:r>
            <a:r>
              <a:rPr kumimoji="0" lang="ru-RU" sz="2400" b="0" i="1" u="none" strike="noStrike" kern="0" cap="none" spc="0" normalizeH="0" baseline="0" noProof="0" dirty="0" smtClean="0">
                <a:ln>
                  <a:noFill/>
                </a:ln>
                <a:solidFill>
                  <a:srgbClr val="92D050"/>
                </a:solidFill>
                <a:effectLst/>
                <a:uLnTx/>
                <a:uFillTx/>
                <a:latin typeface="Arial Unicode MS" pitchFamily="34" charset="-128"/>
                <a:ea typeface="+mn-ea"/>
                <a:cs typeface="+mn-cs"/>
              </a:rPr>
              <a:t>: </a:t>
            </a:r>
          </a:p>
          <a:p>
            <a:pPr marL="609600" marR="0" lvl="0" indent="-609600" algn="l" defTabSz="914400" rtl="0" eaLnBrk="1" fontAlgn="base" latinLnBrk="0" hangingPunct="1">
              <a:lnSpc>
                <a:spcPct val="100000"/>
              </a:lnSpc>
              <a:spcBef>
                <a:spcPct val="20000"/>
              </a:spcBef>
              <a:spcAft>
                <a:spcPct val="0"/>
              </a:spcAft>
              <a:buClr>
                <a:schemeClr val="tx1"/>
              </a:buClr>
              <a:buSzTx/>
              <a:buFontTx/>
              <a:buNone/>
              <a:tabLst/>
              <a:defRPr/>
            </a:pPr>
            <a:endParaRPr kumimoji="0" lang="ru-RU" sz="2400" b="0" i="0" u="none" strike="noStrike" kern="0" cap="none" spc="0" normalizeH="0" baseline="0" noProof="0" dirty="0" smtClean="0">
              <a:ln>
                <a:noFill/>
              </a:ln>
              <a:solidFill>
                <a:schemeClr val="tx1"/>
              </a:solidFill>
              <a:effectLst/>
              <a:uLnTx/>
              <a:uFillTx/>
              <a:latin typeface="Arial Unicode MS" pitchFamily="34" charset="-128"/>
              <a:ea typeface="+mn-ea"/>
              <a:cs typeface="+mn-cs"/>
            </a:endParaRPr>
          </a:p>
        </p:txBody>
      </p:sp>
      <p:pic>
        <p:nvPicPr>
          <p:cNvPr id="11" name="Рисунок 10" descr="Новый рисунок (5).jpg"/>
          <p:cNvPicPr>
            <a:picLocks noChangeAspect="1"/>
          </p:cNvPicPr>
          <p:nvPr/>
        </p:nvPicPr>
        <p:blipFill>
          <a:blip r:embed="rId3" cstate="screen"/>
          <a:stretch>
            <a:fillRect/>
          </a:stretch>
        </p:blipFill>
        <p:spPr>
          <a:xfrm>
            <a:off x="2915816" y="4365104"/>
            <a:ext cx="2880000" cy="2287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Рисунок 14" descr="Новый рисунок (13).jpg"/>
          <p:cNvPicPr>
            <a:picLocks noChangeAspect="1"/>
          </p:cNvPicPr>
          <p:nvPr/>
        </p:nvPicPr>
        <p:blipFill>
          <a:blip r:embed="rId4" cstate="screen"/>
          <a:stretch>
            <a:fillRect/>
          </a:stretch>
        </p:blipFill>
        <p:spPr>
          <a:xfrm>
            <a:off x="251520" y="2348880"/>
            <a:ext cx="2880000" cy="2082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Рисунок 15" descr="Новый рисунок (14).jpg"/>
          <p:cNvPicPr>
            <a:picLocks noChangeAspect="1"/>
          </p:cNvPicPr>
          <p:nvPr/>
        </p:nvPicPr>
        <p:blipFill>
          <a:blip r:embed="rId5" cstate="screen"/>
          <a:stretch>
            <a:fillRect/>
          </a:stretch>
        </p:blipFill>
        <p:spPr>
          <a:xfrm>
            <a:off x="5796136" y="2348880"/>
            <a:ext cx="2880000" cy="211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pic>
        <p:nvPicPr>
          <p:cNvPr id="14" name="Рисунок 13" descr="Новый рисунок (4).jpg"/>
          <p:cNvPicPr>
            <a:picLocks noChangeAspect="1"/>
          </p:cNvPicPr>
          <p:nvPr/>
        </p:nvPicPr>
        <p:blipFill>
          <a:blip r:embed="rId3" cstate="screen"/>
          <a:stretch>
            <a:fillRect/>
          </a:stretch>
        </p:blipFill>
        <p:spPr>
          <a:xfrm>
            <a:off x="3419872" y="1196752"/>
            <a:ext cx="2520000" cy="2006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Рисунок 14" descr="Новый рисунок (6).jpg"/>
          <p:cNvPicPr>
            <a:picLocks noChangeAspect="1"/>
          </p:cNvPicPr>
          <p:nvPr/>
        </p:nvPicPr>
        <p:blipFill>
          <a:blip r:embed="rId4" cstate="screen"/>
          <a:stretch>
            <a:fillRect/>
          </a:stretch>
        </p:blipFill>
        <p:spPr>
          <a:xfrm>
            <a:off x="323528" y="3501008"/>
            <a:ext cx="2520000" cy="189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Рисунок 15" descr="Новый рисунок (7).jpg"/>
          <p:cNvPicPr>
            <a:picLocks noChangeAspect="1"/>
          </p:cNvPicPr>
          <p:nvPr/>
        </p:nvPicPr>
        <p:blipFill>
          <a:blip r:embed="rId5" cstate="screen"/>
          <a:stretch>
            <a:fillRect/>
          </a:stretch>
        </p:blipFill>
        <p:spPr>
          <a:xfrm>
            <a:off x="395536" y="1412776"/>
            <a:ext cx="2520000" cy="1894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Рисунок 16" descr="Новый рисунок (12).jpg"/>
          <p:cNvPicPr>
            <a:picLocks noChangeAspect="1"/>
          </p:cNvPicPr>
          <p:nvPr/>
        </p:nvPicPr>
        <p:blipFill>
          <a:blip r:embed="rId6" cstate="screen"/>
          <a:stretch>
            <a:fillRect/>
          </a:stretch>
        </p:blipFill>
        <p:spPr>
          <a:xfrm>
            <a:off x="3419872" y="3356992"/>
            <a:ext cx="2520000" cy="1850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Рисунок 18" descr="Новый рисунок (15).jpg"/>
          <p:cNvPicPr>
            <a:picLocks noChangeAspect="1"/>
          </p:cNvPicPr>
          <p:nvPr/>
        </p:nvPicPr>
        <p:blipFill>
          <a:blip r:embed="rId7" cstate="screen"/>
          <a:stretch>
            <a:fillRect/>
          </a:stretch>
        </p:blipFill>
        <p:spPr>
          <a:xfrm>
            <a:off x="6372200" y="3068960"/>
            <a:ext cx="2520000" cy="1816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Рисунок 19" descr="Новый рисунок (19).jpg"/>
          <p:cNvPicPr>
            <a:picLocks noChangeAspect="1"/>
          </p:cNvPicPr>
          <p:nvPr/>
        </p:nvPicPr>
        <p:blipFill>
          <a:blip r:embed="rId8" cstate="screen"/>
          <a:stretch>
            <a:fillRect/>
          </a:stretch>
        </p:blipFill>
        <p:spPr>
          <a:xfrm>
            <a:off x="6372200" y="1052736"/>
            <a:ext cx="2520000" cy="178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32656"/>
            <a:ext cx="6635080" cy="927100"/>
          </a:xfrm>
        </p:spPr>
        <p:txBody>
          <a:bodyPr/>
          <a:lstStyle/>
          <a:p>
            <a:r>
              <a:rPr lang="ru-RU" sz="3200" dirty="0" smtClean="0"/>
              <a:t>Особенности организации предметно-пространственной развивающей среды</a:t>
            </a:r>
            <a:endParaRPr lang="ru-RU" sz="3200" dirty="0"/>
          </a:p>
        </p:txBody>
      </p:sp>
      <p:sp>
        <p:nvSpPr>
          <p:cNvPr id="3" name="Содержимое 2"/>
          <p:cNvSpPr>
            <a:spLocks noGrp="1"/>
          </p:cNvSpPr>
          <p:nvPr>
            <p:ph idx="1"/>
          </p:nvPr>
        </p:nvSpPr>
        <p:spPr/>
        <p:txBody>
          <a:bodyPr/>
          <a:lstStyle/>
          <a:p>
            <a:pPr>
              <a:buNone/>
            </a:pPr>
            <a:r>
              <a:rPr lang="ru-RU" sz="1800" dirty="0" smtClean="0"/>
              <a:t>Предметно-пространственная среда проектируется на основе:</a:t>
            </a:r>
          </a:p>
          <a:p>
            <a:pPr>
              <a:buNone/>
            </a:pPr>
            <a:r>
              <a:rPr lang="ru-RU" sz="1800" dirty="0" smtClean="0"/>
              <a:t>-реализуемой в детском саду образовательной программы; </a:t>
            </a:r>
          </a:p>
          <a:p>
            <a:pPr>
              <a:buNone/>
            </a:pPr>
            <a:r>
              <a:rPr lang="ru-RU" sz="1800" dirty="0" smtClean="0"/>
              <a:t>-требований нормативных документов; </a:t>
            </a:r>
          </a:p>
          <a:p>
            <a:pPr>
              <a:buNone/>
            </a:pPr>
            <a:r>
              <a:rPr lang="ru-RU" sz="1800" dirty="0" smtClean="0"/>
              <a:t>-материальных и архитектурно-пространственных условий (наличие нескольких помещений, их площадь, конструктивные особенности); </a:t>
            </a:r>
          </a:p>
          <a:p>
            <a:pPr>
              <a:buNone/>
            </a:pPr>
            <a:r>
              <a:rPr lang="ru-RU" sz="1800" dirty="0" smtClean="0"/>
              <a:t>-предпочтений, субкультуры и уровня развития детей; </a:t>
            </a:r>
          </a:p>
          <a:p>
            <a:pPr>
              <a:buNone/>
            </a:pPr>
            <a:r>
              <a:rPr lang="ru-RU" sz="1800" dirty="0" smtClean="0"/>
              <a:t>-общих принципов построения предметно-пространственной среды (гибкого зонирования, динамичности-статичности, сочетания привычных и неординарных элементов, индивидуальной комфортности и эмоционального благополучия каждого ребенка и взрослого, опережающего характера содержания образования, учета половых и возрастных различий детей, уважения к потребностям и нуждам ребенка). </a:t>
            </a:r>
          </a:p>
          <a:p>
            <a:endParaRPr lang="ru-RU" sz="1800" dirty="0"/>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
        <p:nvSpPr>
          <p:cNvPr id="2112" name="Rectangle 64"/>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113" name="Rectangle 65"/>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35488" algn="ctr"/>
                <a:tab pos="6019800" algn="l"/>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35488" algn="ctr"/>
                <a:tab pos="6019800" algn="l"/>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35488" algn="ctr"/>
                <a:tab pos="6019800" algn="l"/>
              </a:tabLst>
            </a:pPr>
            <a:endParaRPr kumimoji="0" lang="ru-RU" sz="1800" b="0" i="0" u="none" strike="noStrike" cap="none" normalizeH="0" baseline="0" smtClean="0">
              <a:ln>
                <a:noFill/>
              </a:ln>
              <a:solidFill>
                <a:schemeClr val="tx1"/>
              </a:solidFill>
              <a:effectLst/>
              <a:latin typeface="Arial" pitchFamily="34" charset="0"/>
            </a:endParaRPr>
          </a:p>
        </p:txBody>
      </p:sp>
      <p:sp>
        <p:nvSpPr>
          <p:cNvPr id="2114" name="Rectangle 6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 name="Rectangle 3"/>
          <p:cNvSpPr txBox="1">
            <a:spLocks noChangeArrowheads="1"/>
          </p:cNvSpPr>
          <p:nvPr/>
        </p:nvSpPr>
        <p:spPr bwMode="gray">
          <a:xfrm>
            <a:off x="1447800" y="620688"/>
            <a:ext cx="7696200" cy="3533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
                <a:schemeClr val="tx1"/>
              </a:buClr>
              <a:buSzTx/>
              <a:tabLst/>
              <a:defRPr/>
            </a:pPr>
            <a:r>
              <a:rPr kumimoji="0" lang="ru-RU" sz="2400" b="0" i="1" u="none" strike="noStrike" kern="0" cap="none" spc="0" normalizeH="0" baseline="0" noProof="0" dirty="0" smtClean="0">
                <a:ln>
                  <a:noFill/>
                </a:ln>
                <a:solidFill>
                  <a:srgbClr val="92D050"/>
                </a:solidFill>
                <a:effectLst/>
                <a:uLnTx/>
                <a:uFillTx/>
                <a:latin typeface="Arial Unicode MS" pitchFamily="34" charset="-128"/>
                <a:ea typeface="+mn-ea"/>
                <a:cs typeface="+mn-cs"/>
              </a:rPr>
              <a:t>2. Организация работы с детьми: </a:t>
            </a:r>
          </a:p>
          <a:p>
            <a:pPr marL="609600" marR="0" lvl="0" indent="-609600" algn="l" defTabSz="914400" rtl="0"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ru-RU" sz="2400" b="0" i="0" u="none" strike="noStrike" kern="0" cap="none" spc="0" normalizeH="0" baseline="0" noProof="0" dirty="0" smtClean="0">
                <a:ln>
                  <a:noFill/>
                </a:ln>
                <a:solidFill>
                  <a:schemeClr val="tx1"/>
                </a:solidFill>
                <a:effectLst/>
                <a:uLnTx/>
                <a:uFillTx/>
                <a:latin typeface="Arial Unicode MS" pitchFamily="34" charset="-128"/>
                <a:ea typeface="+mn-ea"/>
                <a:cs typeface="+mn-cs"/>
              </a:rPr>
              <a:t>создание комфортных условий пребывания ребенка в детском саду;</a:t>
            </a:r>
          </a:p>
          <a:p>
            <a:pPr marL="609600" marR="0" lvl="0" indent="-609600" algn="l" defTabSz="914400" rtl="0"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ru-RU" sz="2400" b="0" i="0" u="none" strike="noStrike" kern="0" cap="none" spc="0" normalizeH="0" baseline="0" noProof="0" dirty="0" smtClean="0">
                <a:ln>
                  <a:noFill/>
                </a:ln>
                <a:solidFill>
                  <a:schemeClr val="tx1"/>
                </a:solidFill>
                <a:effectLst/>
                <a:uLnTx/>
                <a:uFillTx/>
                <a:latin typeface="Arial Unicode MS" pitchFamily="34" charset="-128"/>
                <a:ea typeface="+mn-ea"/>
                <a:cs typeface="+mn-cs"/>
              </a:rPr>
              <a:t>утренний прием;</a:t>
            </a:r>
          </a:p>
          <a:p>
            <a:pPr marL="609600" marR="0" lvl="0" indent="-609600" algn="l" defTabSz="914400" rtl="0"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ru-RU" sz="2400" b="0" i="0" u="none" strike="noStrike" kern="0" cap="none" spc="0" normalizeH="0" baseline="0" noProof="0" dirty="0" smtClean="0">
                <a:ln>
                  <a:noFill/>
                </a:ln>
                <a:solidFill>
                  <a:schemeClr val="tx1"/>
                </a:solidFill>
                <a:effectLst/>
                <a:uLnTx/>
                <a:uFillTx/>
                <a:latin typeface="Arial Unicode MS" pitchFamily="34" charset="-128"/>
                <a:ea typeface="+mn-ea"/>
                <a:cs typeface="+mn-cs"/>
              </a:rPr>
              <a:t>соблюдение режима дня;</a:t>
            </a:r>
          </a:p>
          <a:p>
            <a:pPr marL="609600" marR="0" lvl="0" indent="-609600" algn="l" defTabSz="914400" rtl="0"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ru-RU" sz="2400" b="0" i="0" u="none" strike="noStrike" kern="0" cap="none" spc="0" normalizeH="0" baseline="0" noProof="0" dirty="0" smtClean="0">
                <a:ln>
                  <a:noFill/>
                </a:ln>
                <a:solidFill>
                  <a:schemeClr val="tx1"/>
                </a:solidFill>
                <a:effectLst/>
                <a:uLnTx/>
                <a:uFillTx/>
                <a:latin typeface="Arial Unicode MS" pitchFamily="34" charset="-128"/>
                <a:ea typeface="+mn-ea"/>
                <a:cs typeface="+mn-cs"/>
              </a:rPr>
              <a:t>эмоциональный настрой родителей и педагога.</a:t>
            </a:r>
          </a:p>
          <a:p>
            <a:pPr marL="609600" marR="0" lvl="0" indent="-609600" algn="l" defTabSz="914400" rtl="0" eaLnBrk="1" fontAlgn="base" latinLnBrk="0" hangingPunct="1">
              <a:lnSpc>
                <a:spcPct val="100000"/>
              </a:lnSpc>
              <a:spcBef>
                <a:spcPct val="20000"/>
              </a:spcBef>
              <a:spcAft>
                <a:spcPct val="0"/>
              </a:spcAft>
              <a:buClr>
                <a:schemeClr val="tx1"/>
              </a:buClr>
              <a:buSzTx/>
              <a:buFontTx/>
              <a:buNone/>
              <a:tabLst/>
              <a:defRPr/>
            </a:pPr>
            <a:endParaRPr kumimoji="0" lang="ru-RU" sz="2400" b="0" i="0" u="none" strike="noStrike" kern="0" cap="none" spc="0" normalizeH="0" baseline="0" noProof="0" dirty="0" smtClean="0">
              <a:ln>
                <a:noFill/>
              </a:ln>
              <a:solidFill>
                <a:schemeClr val="tx1"/>
              </a:solidFill>
              <a:effectLst/>
              <a:uLnTx/>
              <a:uFillTx/>
              <a:latin typeface="Arial Unicode MS" pitchFamily="34" charset="-128"/>
              <a:ea typeface="+mn-ea"/>
              <a:cs typeface="+mn-cs"/>
            </a:endParaRPr>
          </a:p>
        </p:txBody>
      </p:sp>
      <p:pic>
        <p:nvPicPr>
          <p:cNvPr id="12" name="Рисунок 11" descr="1мл.гр.      октябрь  2013  2.jpg"/>
          <p:cNvPicPr>
            <a:picLocks noChangeAspect="1"/>
          </p:cNvPicPr>
          <p:nvPr/>
        </p:nvPicPr>
        <p:blipFill>
          <a:blip r:embed="rId3" cstate="screen"/>
          <a:stretch>
            <a:fillRect/>
          </a:stretch>
        </p:blipFill>
        <p:spPr>
          <a:xfrm>
            <a:off x="6084168" y="3284984"/>
            <a:ext cx="2880000" cy="1960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Рисунок 12" descr="13.jpg"/>
          <p:cNvPicPr>
            <a:picLocks noChangeAspect="1"/>
          </p:cNvPicPr>
          <p:nvPr/>
        </p:nvPicPr>
        <p:blipFill>
          <a:blip r:embed="rId4" cstate="screen"/>
          <a:stretch>
            <a:fillRect/>
          </a:stretch>
        </p:blipFill>
        <p:spPr>
          <a:xfrm>
            <a:off x="179512" y="3212976"/>
            <a:ext cx="2880000" cy="1922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Рисунок 13" descr="SN850120.JPG"/>
          <p:cNvPicPr>
            <a:picLocks noChangeAspect="1"/>
          </p:cNvPicPr>
          <p:nvPr/>
        </p:nvPicPr>
        <p:blipFill>
          <a:blip r:embed="rId5" cstate="screen"/>
          <a:stretch>
            <a:fillRect/>
          </a:stretch>
        </p:blipFill>
        <p:spPr>
          <a:xfrm>
            <a:off x="3131840" y="4005064"/>
            <a:ext cx="28800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
        <p:nvSpPr>
          <p:cNvPr id="2112" name="Rectangle 64"/>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113" name="Rectangle 65"/>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35488" algn="ctr"/>
                <a:tab pos="6019800" algn="l"/>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35488" algn="ctr"/>
                <a:tab pos="6019800" algn="l"/>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35488" algn="ctr"/>
                <a:tab pos="6019800" algn="l"/>
              </a:tabLst>
            </a:pPr>
            <a:endParaRPr kumimoji="0" lang="ru-RU" sz="1800" b="0" i="0" u="none" strike="noStrike" cap="none" normalizeH="0" baseline="0" smtClean="0">
              <a:ln>
                <a:noFill/>
              </a:ln>
              <a:solidFill>
                <a:schemeClr val="tx1"/>
              </a:solidFill>
              <a:effectLst/>
              <a:latin typeface="Arial" pitchFamily="34" charset="0"/>
            </a:endParaRPr>
          </a:p>
        </p:txBody>
      </p:sp>
      <p:sp>
        <p:nvSpPr>
          <p:cNvPr id="2114" name="Rectangle 6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9" name="Рисунок 8" descr="IMG_0566.JPG"/>
          <p:cNvPicPr>
            <a:picLocks noChangeAspect="1"/>
          </p:cNvPicPr>
          <p:nvPr/>
        </p:nvPicPr>
        <p:blipFill>
          <a:blip r:embed="rId3" cstate="screen"/>
          <a:stretch>
            <a:fillRect/>
          </a:stretch>
        </p:blipFill>
        <p:spPr>
          <a:xfrm>
            <a:off x="3779912" y="1556792"/>
            <a:ext cx="1412308" cy="2160000"/>
          </a:xfrm>
          <a:prstGeom prst="rect">
            <a:avLst/>
          </a:prstGeom>
          <a:ln>
            <a:noFill/>
          </a:ln>
          <a:effectLst>
            <a:outerShdw blurRad="292100" dist="139700" dir="2700000" algn="tl" rotWithShape="0">
              <a:srgbClr val="333333">
                <a:alpha val="65000"/>
              </a:srgbClr>
            </a:outerShdw>
          </a:effectLst>
        </p:spPr>
      </p:pic>
      <p:pic>
        <p:nvPicPr>
          <p:cNvPr id="10" name="Рисунок 9" descr="P1020856.JPG"/>
          <p:cNvPicPr>
            <a:picLocks noChangeAspect="1"/>
          </p:cNvPicPr>
          <p:nvPr/>
        </p:nvPicPr>
        <p:blipFill>
          <a:blip r:embed="rId4" cstate="screen"/>
          <a:stretch>
            <a:fillRect/>
          </a:stretch>
        </p:blipFill>
        <p:spPr>
          <a:xfrm>
            <a:off x="251520" y="1484784"/>
            <a:ext cx="2640000" cy="1980000"/>
          </a:xfrm>
          <a:prstGeom prst="rect">
            <a:avLst/>
          </a:prstGeom>
          <a:ln>
            <a:noFill/>
          </a:ln>
          <a:effectLst>
            <a:outerShdw blurRad="292100" dist="139700" dir="2700000" algn="tl" rotWithShape="0">
              <a:srgbClr val="333333">
                <a:alpha val="65000"/>
              </a:srgbClr>
            </a:outerShdw>
          </a:effectLst>
        </p:spPr>
      </p:pic>
      <p:pic>
        <p:nvPicPr>
          <p:cNvPr id="12" name="Рисунок 11" descr="SN850884.JPG"/>
          <p:cNvPicPr>
            <a:picLocks noChangeAspect="1"/>
          </p:cNvPicPr>
          <p:nvPr/>
        </p:nvPicPr>
        <p:blipFill>
          <a:blip r:embed="rId5" cstate="screen"/>
          <a:stretch>
            <a:fillRect/>
          </a:stretch>
        </p:blipFill>
        <p:spPr>
          <a:xfrm>
            <a:off x="323528" y="3933056"/>
            <a:ext cx="2640000" cy="1980000"/>
          </a:xfrm>
          <a:prstGeom prst="rect">
            <a:avLst/>
          </a:prstGeom>
          <a:ln>
            <a:noFill/>
          </a:ln>
          <a:effectLst>
            <a:outerShdw blurRad="292100" dist="139700" dir="2700000" algn="tl" rotWithShape="0">
              <a:srgbClr val="333333">
                <a:alpha val="65000"/>
              </a:srgbClr>
            </a:outerShdw>
          </a:effectLst>
        </p:spPr>
      </p:pic>
      <p:pic>
        <p:nvPicPr>
          <p:cNvPr id="13" name="Рисунок 12" descr="SN851337.JPG"/>
          <p:cNvPicPr>
            <a:picLocks noChangeAspect="1"/>
          </p:cNvPicPr>
          <p:nvPr/>
        </p:nvPicPr>
        <p:blipFill>
          <a:blip r:embed="rId6" cstate="screen"/>
          <a:stretch>
            <a:fillRect/>
          </a:stretch>
        </p:blipFill>
        <p:spPr>
          <a:xfrm>
            <a:off x="3131840" y="4509120"/>
            <a:ext cx="2640000" cy="1980000"/>
          </a:xfrm>
          <a:prstGeom prst="rect">
            <a:avLst/>
          </a:prstGeom>
          <a:ln>
            <a:noFill/>
          </a:ln>
          <a:effectLst>
            <a:outerShdw blurRad="292100" dist="139700" dir="2700000" algn="tl" rotWithShape="0">
              <a:srgbClr val="333333">
                <a:alpha val="65000"/>
              </a:srgbClr>
            </a:outerShdw>
          </a:effectLst>
        </p:spPr>
      </p:pic>
      <p:pic>
        <p:nvPicPr>
          <p:cNvPr id="14" name="Рисунок 13" descr="SN851670.JPG"/>
          <p:cNvPicPr>
            <a:picLocks noChangeAspect="1"/>
          </p:cNvPicPr>
          <p:nvPr/>
        </p:nvPicPr>
        <p:blipFill>
          <a:blip r:embed="rId7" cstate="screen"/>
          <a:stretch>
            <a:fillRect/>
          </a:stretch>
        </p:blipFill>
        <p:spPr>
          <a:xfrm>
            <a:off x="6084168" y="3717032"/>
            <a:ext cx="2640000" cy="1980000"/>
          </a:xfrm>
          <a:prstGeom prst="rect">
            <a:avLst/>
          </a:prstGeom>
          <a:ln>
            <a:noFill/>
          </a:ln>
          <a:effectLst>
            <a:outerShdw blurRad="292100" dist="139700" dir="2700000" algn="tl" rotWithShape="0">
              <a:srgbClr val="333333">
                <a:alpha val="65000"/>
              </a:srgbClr>
            </a:outerShdw>
          </a:effectLst>
        </p:spPr>
      </p:pic>
      <p:pic>
        <p:nvPicPr>
          <p:cNvPr id="15" name="Рисунок 14" descr="дет.сад 013.JPG"/>
          <p:cNvPicPr>
            <a:picLocks noChangeAspect="1"/>
          </p:cNvPicPr>
          <p:nvPr/>
        </p:nvPicPr>
        <p:blipFill>
          <a:blip r:embed="rId8" cstate="screen"/>
          <a:stretch>
            <a:fillRect/>
          </a:stretch>
        </p:blipFill>
        <p:spPr>
          <a:xfrm>
            <a:off x="6084168" y="1340768"/>
            <a:ext cx="2640000" cy="198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31640" y="764704"/>
            <a:ext cx="6388373" cy="1066800"/>
          </a:xfrm>
        </p:spPr>
        <p:txBody>
          <a:bodyPr/>
          <a:lstStyle/>
          <a:p>
            <a:pPr eaLnBrk="1" hangingPunct="1"/>
            <a:r>
              <a:rPr lang="ru-RU" sz="2800" dirty="0" smtClean="0">
                <a:solidFill>
                  <a:srgbClr val="92D050"/>
                </a:solidFill>
                <a:latin typeface="Arial Unicode MS" pitchFamily="34" charset="-128"/>
              </a:rPr>
              <a:t>3.</a:t>
            </a:r>
            <a:r>
              <a:rPr lang="ru-RU" sz="2000" b="1" dirty="0" smtClean="0">
                <a:solidFill>
                  <a:srgbClr val="92D050"/>
                </a:solidFill>
                <a:latin typeface="Arial Unicode MS" pitchFamily="34" charset="-128"/>
              </a:rPr>
              <a:t> </a:t>
            </a:r>
            <a:r>
              <a:rPr lang="ru-RU" sz="2400" b="1" dirty="0" smtClean="0">
                <a:solidFill>
                  <a:srgbClr val="92D050"/>
                </a:solidFill>
                <a:latin typeface="Arial Unicode MS" pitchFamily="34" charset="-128"/>
              </a:rPr>
              <a:t>Повышение компетентности родителей в вопросах адаптации ребенка к условиям детского сада: </a:t>
            </a:r>
            <a:r>
              <a:rPr lang="ru-RU" sz="2400" b="1" dirty="0" smtClean="0">
                <a:solidFill>
                  <a:srgbClr val="FF0066"/>
                </a:solidFill>
                <a:latin typeface="Arial Unicode MS" pitchFamily="34" charset="-128"/>
              </a:rPr>
              <a:t/>
            </a:r>
            <a:br>
              <a:rPr lang="ru-RU" sz="2400" b="1" dirty="0" smtClean="0">
                <a:solidFill>
                  <a:srgbClr val="FF0066"/>
                </a:solidFill>
                <a:latin typeface="Arial Unicode MS" pitchFamily="34" charset="-128"/>
              </a:rPr>
            </a:br>
            <a:endParaRPr lang="ru-RU" sz="2400" dirty="0" smtClean="0">
              <a:solidFill>
                <a:srgbClr val="FF0066"/>
              </a:solidFill>
            </a:endParaRPr>
          </a:p>
        </p:txBody>
      </p:sp>
      <p:sp>
        <p:nvSpPr>
          <p:cNvPr id="14339" name="Rectangle 3"/>
          <p:cNvSpPr>
            <a:spLocks noGrp="1" noChangeArrowheads="1"/>
          </p:cNvSpPr>
          <p:nvPr>
            <p:ph type="body" idx="1"/>
          </p:nvPr>
        </p:nvSpPr>
        <p:spPr/>
        <p:txBody>
          <a:bodyPr/>
          <a:lstStyle/>
          <a:p>
            <a:pPr marL="2209800" lvl="4" indent="-381000" eaLnBrk="1" hangingPunct="1">
              <a:lnSpc>
                <a:spcPct val="80000"/>
              </a:lnSpc>
              <a:buClr>
                <a:schemeClr val="tx1"/>
              </a:buClr>
              <a:buFont typeface="Wingdings" pitchFamily="2" charset="2"/>
              <a:buNone/>
            </a:pPr>
            <a:endParaRPr lang="ru-RU" sz="700" b="1" dirty="0" smtClean="0">
              <a:latin typeface="Arial Unicode MS" pitchFamily="34" charset="-128"/>
            </a:endParaRPr>
          </a:p>
          <a:p>
            <a:pPr marL="1371600" lvl="2" indent="-457200" eaLnBrk="1" hangingPunct="1">
              <a:lnSpc>
                <a:spcPct val="80000"/>
              </a:lnSpc>
              <a:buClr>
                <a:schemeClr val="tx1"/>
              </a:buClr>
              <a:buFont typeface="Wingdings" pitchFamily="2" charset="2"/>
              <a:buChar char="ü"/>
            </a:pPr>
            <a:r>
              <a:rPr lang="ru-RU" dirty="0" smtClean="0">
                <a:latin typeface="Arial Unicode MS" pitchFamily="34" charset="-128"/>
                <a:ea typeface="Arial Unicode MS" pitchFamily="34" charset="-128"/>
                <a:cs typeface="Arial Unicode MS" pitchFamily="34" charset="-128"/>
              </a:rPr>
              <a:t>оформление наглядной информации в уголке для родителей;</a:t>
            </a:r>
          </a:p>
          <a:p>
            <a:pPr marL="1371600" lvl="2" indent="-457200" eaLnBrk="1" hangingPunct="1">
              <a:lnSpc>
                <a:spcPct val="80000"/>
              </a:lnSpc>
              <a:buClr>
                <a:schemeClr val="tx1"/>
              </a:buClr>
              <a:buFont typeface="Wingdings" pitchFamily="2" charset="2"/>
              <a:buChar char="ü"/>
            </a:pPr>
            <a:r>
              <a:rPr lang="ru-RU" dirty="0" smtClean="0">
                <a:latin typeface="Arial Unicode MS" pitchFamily="34" charset="-128"/>
                <a:ea typeface="Arial Unicode MS" pitchFamily="34" charset="-128"/>
                <a:cs typeface="Arial Unicode MS" pitchFamily="34" charset="-128"/>
              </a:rPr>
              <a:t>индивидуальные беседы;</a:t>
            </a:r>
          </a:p>
          <a:p>
            <a:pPr marL="1371600" lvl="2" indent="-457200" eaLnBrk="1" hangingPunct="1">
              <a:lnSpc>
                <a:spcPct val="80000"/>
              </a:lnSpc>
              <a:buClr>
                <a:schemeClr val="tx1"/>
              </a:buClr>
              <a:buFont typeface="Wingdings" pitchFamily="2" charset="2"/>
              <a:buChar char="ü"/>
            </a:pPr>
            <a:r>
              <a:rPr lang="ru-RU" dirty="0" smtClean="0">
                <a:latin typeface="Arial Unicode MS" pitchFamily="34" charset="-128"/>
                <a:ea typeface="Arial Unicode MS" pitchFamily="34" charset="-128"/>
                <a:cs typeface="Arial Unicode MS" pitchFamily="34" charset="-128"/>
              </a:rPr>
              <a:t>родительское собрание «Будем знакомы»;</a:t>
            </a:r>
          </a:p>
          <a:p>
            <a:pPr marL="1371600" lvl="2" indent="-457200" eaLnBrk="1" hangingPunct="1">
              <a:lnSpc>
                <a:spcPct val="80000"/>
              </a:lnSpc>
              <a:buClr>
                <a:schemeClr val="tx1"/>
              </a:buClr>
              <a:buFont typeface="Wingdings" pitchFamily="2" charset="2"/>
              <a:buChar char="ü"/>
            </a:pPr>
            <a:r>
              <a:rPr lang="ru-RU" dirty="0" smtClean="0">
                <a:latin typeface="Arial Unicode MS" pitchFamily="34" charset="-128"/>
                <a:ea typeface="Arial Unicode MS" pitchFamily="34" charset="-128"/>
                <a:cs typeface="Arial Unicode MS" pitchFamily="34" charset="-128"/>
              </a:rPr>
              <a:t>анкетирование с целью изучения мнения об эффективном сотрудничестве с образовательным учреждением;</a:t>
            </a:r>
          </a:p>
          <a:p>
            <a:pPr marL="1371600" lvl="2" indent="-457200" eaLnBrk="1" hangingPunct="1">
              <a:lnSpc>
                <a:spcPct val="80000"/>
              </a:lnSpc>
              <a:buClr>
                <a:schemeClr val="tx1"/>
              </a:buClr>
              <a:buFont typeface="Wingdings" pitchFamily="2" charset="2"/>
              <a:buChar char="ü"/>
            </a:pPr>
            <a:r>
              <a:rPr lang="ru-RU" dirty="0" smtClean="0">
                <a:latin typeface="Arial Unicode MS" pitchFamily="34" charset="-128"/>
                <a:ea typeface="Arial Unicode MS" pitchFamily="34" charset="-128"/>
                <a:cs typeface="Arial Unicode MS" pitchFamily="34" charset="-128"/>
              </a:rPr>
              <a:t>анализ анкетирования родителей;</a:t>
            </a:r>
          </a:p>
          <a:p>
            <a:pPr marL="1371600" lvl="2" indent="-457200" eaLnBrk="1" hangingPunct="1">
              <a:lnSpc>
                <a:spcPct val="80000"/>
              </a:lnSpc>
              <a:buClr>
                <a:schemeClr val="tx1"/>
              </a:buClr>
              <a:buFont typeface="Wingdings" pitchFamily="2" charset="2"/>
              <a:buChar char="ü"/>
            </a:pPr>
            <a:r>
              <a:rPr lang="ru-RU" dirty="0" smtClean="0">
                <a:latin typeface="Arial Unicode MS" pitchFamily="34" charset="-128"/>
                <a:ea typeface="Arial Unicode MS" pitchFamily="34" charset="-128"/>
                <a:cs typeface="Arial Unicode MS" pitchFamily="34" charset="-128"/>
              </a:rPr>
              <a:t>стимулирование родителей через создание таблицы «участия каждой семьи в жизни группы и детского сада»;</a:t>
            </a:r>
          </a:p>
          <a:p>
            <a:pPr marL="1371600" lvl="2" indent="-457200" eaLnBrk="1" hangingPunct="1">
              <a:lnSpc>
                <a:spcPct val="80000"/>
              </a:lnSpc>
              <a:buClr>
                <a:schemeClr val="tx1"/>
              </a:buClr>
              <a:buFont typeface="Wingdings" pitchFamily="2" charset="2"/>
              <a:buChar char="ü"/>
            </a:pPr>
            <a:r>
              <a:rPr lang="ru-RU" dirty="0" smtClean="0">
                <a:latin typeface="Arial Unicode MS" pitchFamily="34" charset="-128"/>
                <a:ea typeface="Arial Unicode MS" pitchFamily="34" charset="-128"/>
                <a:cs typeface="Arial Unicode MS" pitchFamily="34" charset="-128"/>
              </a:rPr>
              <a:t>систематическое оформление выставки детских работ по изобразительному искусству.</a:t>
            </a:r>
          </a:p>
          <a:p>
            <a:pPr marL="2209800" lvl="4" indent="-381000" eaLnBrk="1" hangingPunct="1">
              <a:lnSpc>
                <a:spcPct val="80000"/>
              </a:lnSpc>
              <a:buFontTx/>
              <a:buAutoNum type="arabicPeriod"/>
            </a:pPr>
            <a:endParaRPr lang="ru-RU" sz="700" dirty="0" smtClean="0"/>
          </a:p>
        </p:txBody>
      </p:sp>
      <p:pic>
        <p:nvPicPr>
          <p:cNvPr id="4" name="Рисунок 3" descr="C:\Users\Алёнушка\Documents\121213004521.jpg"/>
          <p:cNvPicPr/>
          <p:nvPr/>
        </p:nvPicPr>
        <p:blipFill>
          <a:blip r:embed="rId2" cstate="screen"/>
          <a:srcRect/>
          <a:stretch>
            <a:fillRect/>
          </a:stretch>
        </p:blipFill>
        <p:spPr bwMode="auto">
          <a:xfrm>
            <a:off x="251520" y="260648"/>
            <a:ext cx="936104" cy="936104"/>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720080"/>
          </a:xfrm>
        </p:spPr>
        <p:txBody>
          <a:bodyPr>
            <a:normAutofit/>
          </a:bodyPr>
          <a:lstStyle/>
          <a:p>
            <a:r>
              <a:rPr lang="ru-RU" sz="3600" b="1" dirty="0" smtClean="0">
                <a:latin typeface="Times New Roman" pitchFamily="18" charset="0"/>
                <a:cs typeface="Times New Roman" pitchFamily="18" charset="0"/>
              </a:rPr>
              <a:t>РАБОТА С РОДИТЕЛЯМИ</a:t>
            </a:r>
            <a:endParaRPr lang="ru-RU" sz="3600" b="1" dirty="0">
              <a:latin typeface="Times New Roman" pitchFamily="18" charset="0"/>
              <a:cs typeface="Times New Roman" pitchFamily="18" charset="0"/>
            </a:endParaRPr>
          </a:p>
        </p:txBody>
      </p:sp>
      <p:pic>
        <p:nvPicPr>
          <p:cNvPr id="8" name="Рисунок 7" descr="SN851847.JPG"/>
          <p:cNvPicPr>
            <a:picLocks noChangeAspect="1"/>
          </p:cNvPicPr>
          <p:nvPr/>
        </p:nvPicPr>
        <p:blipFill>
          <a:blip r:embed="rId2" cstate="screen"/>
          <a:stretch>
            <a:fillRect/>
          </a:stretch>
        </p:blipFill>
        <p:spPr>
          <a:xfrm>
            <a:off x="755576" y="1196752"/>
            <a:ext cx="3240000" cy="243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descr="Новый рисунок (8).jpg"/>
          <p:cNvPicPr>
            <a:picLocks noChangeAspect="1"/>
          </p:cNvPicPr>
          <p:nvPr/>
        </p:nvPicPr>
        <p:blipFill>
          <a:blip r:embed="rId3" cstate="screen"/>
          <a:stretch>
            <a:fillRect/>
          </a:stretch>
        </p:blipFill>
        <p:spPr>
          <a:xfrm>
            <a:off x="5364088" y="1196752"/>
            <a:ext cx="3240000" cy="2435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descr="Новый рисунок (9).jpg"/>
          <p:cNvPicPr>
            <a:picLocks noChangeAspect="1"/>
          </p:cNvPicPr>
          <p:nvPr/>
        </p:nvPicPr>
        <p:blipFill>
          <a:blip r:embed="rId4" cstate="screen"/>
          <a:stretch>
            <a:fillRect/>
          </a:stretch>
        </p:blipFill>
        <p:spPr>
          <a:xfrm>
            <a:off x="5292080" y="3789040"/>
            <a:ext cx="3240000" cy="2379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descr="Новый рисунок (10).jpg"/>
          <p:cNvPicPr>
            <a:picLocks noChangeAspect="1"/>
          </p:cNvPicPr>
          <p:nvPr/>
        </p:nvPicPr>
        <p:blipFill>
          <a:blip r:embed="rId5" cstate="screen"/>
          <a:stretch>
            <a:fillRect/>
          </a:stretch>
        </p:blipFill>
        <p:spPr>
          <a:xfrm>
            <a:off x="755576" y="3717032"/>
            <a:ext cx="3240000" cy="2435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Новый рисунок (11).jpg"/>
          <p:cNvPicPr>
            <a:picLocks noChangeAspect="1"/>
          </p:cNvPicPr>
          <p:nvPr/>
        </p:nvPicPr>
        <p:blipFill>
          <a:blip r:embed="rId2" cstate="screen"/>
          <a:stretch>
            <a:fillRect/>
          </a:stretch>
        </p:blipFill>
        <p:spPr>
          <a:xfrm>
            <a:off x="5004048" y="3573016"/>
            <a:ext cx="3240000" cy="23215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Рисунок 11" descr="Новый рисунок (16).jpg"/>
          <p:cNvPicPr>
            <a:picLocks noChangeAspect="1"/>
          </p:cNvPicPr>
          <p:nvPr/>
        </p:nvPicPr>
        <p:blipFill>
          <a:blip r:embed="rId3" cstate="screen"/>
          <a:stretch>
            <a:fillRect/>
          </a:stretch>
        </p:blipFill>
        <p:spPr>
          <a:xfrm>
            <a:off x="5076056" y="908720"/>
            <a:ext cx="3240000" cy="2350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Рисунок 12" descr="Новый рисунок (17).jpg"/>
          <p:cNvPicPr>
            <a:picLocks noChangeAspect="1"/>
          </p:cNvPicPr>
          <p:nvPr/>
        </p:nvPicPr>
        <p:blipFill>
          <a:blip r:embed="rId4" cstate="screen"/>
          <a:stretch>
            <a:fillRect/>
          </a:stretch>
        </p:blipFill>
        <p:spPr>
          <a:xfrm>
            <a:off x="827584" y="3501008"/>
            <a:ext cx="3240000" cy="243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Рисунок 13" descr="Новый рисунок (18).jpg"/>
          <p:cNvPicPr>
            <a:picLocks noChangeAspect="1"/>
          </p:cNvPicPr>
          <p:nvPr/>
        </p:nvPicPr>
        <p:blipFill>
          <a:blip r:embed="rId5" cstate="screen"/>
          <a:stretch>
            <a:fillRect/>
          </a:stretch>
        </p:blipFill>
        <p:spPr>
          <a:xfrm>
            <a:off x="899592" y="980728"/>
            <a:ext cx="3240000" cy="2213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25438"/>
            <a:ext cx="6995120" cy="927100"/>
          </a:xfrm>
        </p:spPr>
        <p:txBody>
          <a:bodyPr/>
          <a:lstStyle/>
          <a:p>
            <a:r>
              <a:rPr lang="ru-RU" dirty="0" smtClean="0"/>
              <a:t>Введение </a:t>
            </a:r>
            <a:endParaRPr lang="ru-RU" dirty="0"/>
          </a:p>
        </p:txBody>
      </p:sp>
      <p:sp>
        <p:nvSpPr>
          <p:cNvPr id="3" name="Содержимое 2"/>
          <p:cNvSpPr>
            <a:spLocks noGrp="1"/>
          </p:cNvSpPr>
          <p:nvPr>
            <p:ph idx="1"/>
          </p:nvPr>
        </p:nvSpPr>
        <p:spPr/>
        <p:txBody>
          <a:bodyPr/>
          <a:lstStyle/>
          <a:p>
            <a:r>
              <a:rPr lang="ru-RU" sz="1400" dirty="0">
                <a:solidFill>
                  <a:schemeClr val="tx1"/>
                </a:solidFill>
                <a:latin typeface="+mn-lt"/>
                <a:ea typeface="+mn-ea"/>
                <a:cs typeface="+mn-cs"/>
              </a:rPr>
              <a:t>В настоящее время признан приоритет семейного воспитания детей раннего возраста, однако современные социальные условия вынуждают родителей прибегать к общественным формам воспитания уже на самых ранних этапах жизни ребенка. Особенности раннего возраста взаимосвязаны с психофизическим развитием. Дети раннего возраста отличаются неустойчивостью эмоционального состояния. Разлука с близкими людьми и изменение привычного образа жизни вызывают у детей негативные эмоции и страхи. </a:t>
            </a:r>
          </a:p>
          <a:p>
            <a:r>
              <a:rPr lang="ru-RU" sz="1400" dirty="0" smtClean="0">
                <a:solidFill>
                  <a:schemeClr val="tx1"/>
                </a:solidFill>
                <a:latin typeface="+mn-lt"/>
                <a:ea typeface="+mn-ea"/>
                <a:cs typeface="+mn-cs"/>
              </a:rPr>
              <a:t>Детский </a:t>
            </a:r>
            <a:r>
              <a:rPr lang="ru-RU" sz="1400" dirty="0">
                <a:solidFill>
                  <a:schemeClr val="tx1"/>
                </a:solidFill>
                <a:latin typeface="+mn-lt"/>
                <a:ea typeface="+mn-ea"/>
                <a:cs typeface="+mn-cs"/>
              </a:rPr>
              <a:t>сад - новый период в жизни ребенка. Для него это, прежде всего, первый опыт коллективного общения. Новую обстановку, незнакомых людей не все дети принимают сразу и без проблем. Большинство из них реагируют на детский сад плачем. Одни легко входят в группу, но плачут вечером дома, другие - соглашаются идти в детский сад с утра, а перед входом в группу начинают капризничать и плакать</a:t>
            </a:r>
            <a:r>
              <a:rPr lang="ru-RU" sz="1400" dirty="0" smtClean="0">
                <a:solidFill>
                  <a:schemeClr val="tx1"/>
                </a:solidFill>
                <a:latin typeface="+mn-lt"/>
                <a:ea typeface="+mn-ea"/>
                <a:cs typeface="+mn-cs"/>
              </a:rPr>
              <a:t>. </a:t>
            </a:r>
          </a:p>
          <a:p>
            <a:r>
              <a:rPr lang="ru-RU" sz="1400" dirty="0" smtClean="0">
                <a:solidFill>
                  <a:schemeClr val="tx1"/>
                </a:solidFill>
                <a:latin typeface="+mn-lt"/>
                <a:ea typeface="+mn-ea"/>
                <a:cs typeface="+mn-cs"/>
              </a:rPr>
              <a:t>От того, насколько ребенок подготовлен в семье к переходу в детское учреждение, зависит и течение адаптационного периода, и его дальнейшее развитие. Чтобы период адаптации детей проходил легче, необходима профессиональная помощь семье. В этом отношении активную помощь могли бы предоставить педагоги дошкольного образовательного учреждения, поскольку обладают определёнными потенциальными возможностями. </a:t>
            </a:r>
            <a:endParaRPr lang="ru-RU" sz="1400" dirty="0">
              <a:solidFill>
                <a:schemeClr val="tx1"/>
              </a:solidFill>
              <a:latin typeface="+mn-lt"/>
              <a:ea typeface="+mn-ea"/>
              <a:cs typeface="+mn-cs"/>
            </a:endParaRPr>
          </a:p>
          <a:p>
            <a:endParaRPr lang="ru-RU" sz="1400" dirty="0"/>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2267744" y="274638"/>
            <a:ext cx="6419056" cy="1143000"/>
          </a:xfrm>
        </p:spPr>
        <p:txBody>
          <a:bodyPr/>
          <a:lstStyle/>
          <a:p>
            <a:r>
              <a:rPr lang="ru-RU" dirty="0" smtClean="0"/>
              <a:t>Формы работы с родителями</a:t>
            </a:r>
            <a:endParaRPr lang="ru-RU" dirty="0"/>
          </a:p>
        </p:txBody>
      </p:sp>
      <p:sp>
        <p:nvSpPr>
          <p:cNvPr id="46081" name="Rectangle 1"/>
          <p:cNvSpPr>
            <a:spLocks noChangeArrowheads="1"/>
          </p:cNvSpPr>
          <p:nvPr/>
        </p:nvSpPr>
        <p:spPr bwMode="auto">
          <a:xfrm>
            <a:off x="467544" y="1680482"/>
            <a:ext cx="799288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ru-RU"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1.</a:t>
            </a:r>
            <a:r>
              <a:rPr kumimoji="0" lang="ru-RU"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Консультирование - повышение психолого-педагогической компетенции    родителей в вопросах воспитания, обучения и развития детей раннего  возраста в период адаптации.</a:t>
            </a:r>
            <a:endParaRPr kumimoji="0" lang="ru-RU"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ru-RU"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2.Семинары-практикумы, тренинги – способствовать овладению родителями конструктивными способами взаимодействия с детьми, осознанию возможных проблем в системе родители-дети.</a:t>
            </a:r>
            <a:endParaRPr lang="ru-RU" dirty="0" smtClean="0">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ru-RU"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3. Подбор специальной психолого-педагогической литературы по вопросу адаптации детей к детскому саду;</a:t>
            </a:r>
            <a:endParaRPr kumimoji="0" lang="ru-RU"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ru-RU"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4.Ведение карт адаптации .</a:t>
            </a:r>
            <a:endParaRPr kumimoji="0" lang="ru-RU"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ru-RU"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5.Выпуск памяток, информационных листов об особенностях данного  возраста, рекомендуемых развивающих игр;</a:t>
            </a:r>
            <a:endParaRPr kumimoji="0" lang="ru-RU"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ru-RU"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6.Информирование родителей по средствам использования информационно-коммуникативных технологий: рассылка газеты по интернет почте, диски с презентацией мероприятий проводимых воспитателем с детьми; </a:t>
            </a:r>
            <a:endParaRPr kumimoji="0" lang="ru-RU"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ru-RU"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7.Организация и проведение тематических встреч с заведующим  медицинской службой, педагогами детского сада.</a:t>
            </a:r>
            <a:endParaRPr kumimoji="0" lang="ru-RU"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ru-RU"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Narrow" pitchFamily="34" charset="0"/>
            </a:endParaRPr>
          </a:p>
        </p:txBody>
      </p:sp>
      <p:pic>
        <p:nvPicPr>
          <p:cNvPr id="8" name="Рисунок 7" descr="C:\Users\Алёнушка\Documents\121213004521.jpg"/>
          <p:cNvPicPr/>
          <p:nvPr/>
        </p:nvPicPr>
        <p:blipFill>
          <a:blip r:embed="rId2" cstate="screen"/>
          <a:srcRect/>
          <a:stretch>
            <a:fillRect/>
          </a:stretch>
        </p:blipFill>
        <p:spPr bwMode="auto">
          <a:xfrm>
            <a:off x="251520" y="260648"/>
            <a:ext cx="936104" cy="93610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Анкетирование родителей</a:t>
            </a:r>
            <a:endParaRPr lang="ru-RU" dirty="0"/>
          </a:p>
        </p:txBody>
      </p:sp>
      <p:graphicFrame>
        <p:nvGraphicFramePr>
          <p:cNvPr id="4" name="Таблица 3"/>
          <p:cNvGraphicFramePr>
            <a:graphicFrameLocks noGrp="1"/>
          </p:cNvGraphicFramePr>
          <p:nvPr/>
        </p:nvGraphicFramePr>
        <p:xfrm>
          <a:off x="611560" y="2276872"/>
          <a:ext cx="4572308" cy="914400"/>
        </p:xfrm>
        <a:graphic>
          <a:graphicData uri="http://schemas.openxmlformats.org/drawingml/2006/table">
            <a:tbl>
              <a:tblPr/>
              <a:tblGrid>
                <a:gridCol w="1523692"/>
                <a:gridCol w="1524308"/>
                <a:gridCol w="1524308"/>
              </a:tblGrid>
              <a:tr h="206769">
                <a:tc gridSpan="3">
                  <a:txBody>
                    <a:bodyPr/>
                    <a:lstStyle/>
                    <a:p>
                      <a:pPr algn="ctr">
                        <a:spcAft>
                          <a:spcPts val="0"/>
                        </a:spcAft>
                      </a:pPr>
                      <a:r>
                        <a:rPr lang="ru-RU" sz="2000" dirty="0">
                          <a:latin typeface="Times New Roman CYR"/>
                          <a:ea typeface="Times New Roman"/>
                        </a:rPr>
                        <a:t>Степени адаптации</a:t>
                      </a:r>
                      <a:endParaRPr lang="ru-RU" sz="1800" dirty="0">
                        <a:latin typeface="Times New Roman"/>
                        <a:ea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06769">
                <a:tc>
                  <a:txBody>
                    <a:bodyPr/>
                    <a:lstStyle/>
                    <a:p>
                      <a:pPr algn="ctr">
                        <a:spcAft>
                          <a:spcPts val="0"/>
                        </a:spcAft>
                      </a:pPr>
                      <a:r>
                        <a:rPr lang="ru-RU" sz="2000">
                          <a:latin typeface="Times New Roman CYR"/>
                          <a:ea typeface="Times New Roman"/>
                        </a:rPr>
                        <a:t>Лёгкая</a:t>
                      </a:r>
                      <a:endParaRPr lang="ru-RU" sz="1800">
                        <a:latin typeface="Times New Roman"/>
                        <a:ea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CYR"/>
                          <a:ea typeface="Times New Roman"/>
                        </a:rPr>
                        <a:t>Средняя</a:t>
                      </a:r>
                      <a:endParaRPr lang="ru-RU" sz="1800">
                        <a:latin typeface="Times New Roman"/>
                        <a:ea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CYR"/>
                          <a:ea typeface="Times New Roman"/>
                        </a:rPr>
                        <a:t>Сложная</a:t>
                      </a:r>
                      <a:endParaRPr lang="ru-RU" sz="1800" dirty="0">
                        <a:latin typeface="Times New Roman"/>
                        <a:ea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69">
                <a:tc>
                  <a:txBody>
                    <a:bodyPr/>
                    <a:lstStyle/>
                    <a:p>
                      <a:pPr algn="ctr">
                        <a:spcAft>
                          <a:spcPts val="0"/>
                        </a:spcAft>
                      </a:pPr>
                      <a:r>
                        <a:rPr lang="ru-RU" sz="2000">
                          <a:latin typeface="Times New Roman CYR"/>
                          <a:ea typeface="Times New Roman"/>
                        </a:rPr>
                        <a:t>12 (60%)</a:t>
                      </a:r>
                      <a:endParaRPr lang="ru-RU" sz="1800">
                        <a:latin typeface="Times New Roman"/>
                        <a:ea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CYR"/>
                          <a:ea typeface="Times New Roman"/>
                        </a:rPr>
                        <a:t>7 (35%)</a:t>
                      </a:r>
                      <a:endParaRPr lang="ru-RU" sz="1800">
                        <a:latin typeface="Times New Roman"/>
                        <a:ea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CYR"/>
                          <a:ea typeface="Times New Roman"/>
                        </a:rPr>
                        <a:t>1 (5,%)</a:t>
                      </a:r>
                      <a:endParaRPr lang="ru-RU" sz="1800" dirty="0">
                        <a:latin typeface="Times New Roman"/>
                        <a:ea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009" name="Rectangle 1"/>
          <p:cNvSpPr>
            <a:spLocks noChangeArrowheads="1"/>
          </p:cNvSpPr>
          <p:nvPr/>
        </p:nvSpPr>
        <p:spPr bwMode="auto">
          <a:xfrm>
            <a:off x="5436096" y="2204864"/>
            <a:ext cx="309634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CYR"/>
                <a:ea typeface="Times New Roman" pitchFamily="18" charset="0"/>
              </a:rPr>
              <a:t>На основе анкетировании родителей был составлен прогноз адаптации детей к детскому саду. Он  показал, что 12 человек (60%) полностью готовы к поступлению в детский сад, 7 человек (35%) готовы частично и только один человек (5,%) не готов к поступлению в детский сад.</a:t>
            </a:r>
            <a:endParaRPr kumimoji="0" lang="ru-RU" sz="20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1331640" y="1124744"/>
            <a:ext cx="6912768" cy="954107"/>
          </a:xfrm>
          <a:prstGeom prst="rect">
            <a:avLst/>
          </a:prstGeom>
        </p:spPr>
        <p:txBody>
          <a:bodyPr wrap="square">
            <a:spAutoFit/>
          </a:bodyPr>
          <a:lstStyle/>
          <a:p>
            <a:r>
              <a:rPr lang="ru-RU" sz="2800" dirty="0" smtClean="0">
                <a:solidFill>
                  <a:srgbClr val="CC3300"/>
                </a:solidFill>
              </a:rPr>
              <a:t>«Готов ли Ваш ребенок к поступлению в детский сад?»</a:t>
            </a:r>
            <a:endParaRPr lang="ru-RU" sz="2800" dirty="0">
              <a:solidFill>
                <a:srgbClr val="CC3300"/>
              </a:solidFill>
            </a:endParaRPr>
          </a:p>
        </p:txBody>
      </p:sp>
      <p:pic>
        <p:nvPicPr>
          <p:cNvPr id="8" name="Рисунок 7" descr="IMG_0740.JPG"/>
          <p:cNvPicPr>
            <a:picLocks noChangeAspect="1"/>
          </p:cNvPicPr>
          <p:nvPr/>
        </p:nvPicPr>
        <p:blipFill>
          <a:blip r:embed="rId2" cstate="screen"/>
          <a:stretch>
            <a:fillRect/>
          </a:stretch>
        </p:blipFill>
        <p:spPr>
          <a:xfrm>
            <a:off x="611560" y="3501008"/>
            <a:ext cx="4267200" cy="2419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152400"/>
            <a:ext cx="6870700" cy="1295400"/>
          </a:xfrm>
        </p:spPr>
        <p:txBody>
          <a:bodyPr/>
          <a:lstStyle/>
          <a:p>
            <a:pPr eaLnBrk="1" hangingPunct="1"/>
            <a:r>
              <a:rPr lang="ru-RU" sz="2800" dirty="0" smtClean="0">
                <a:solidFill>
                  <a:schemeClr val="tx2"/>
                </a:solidFill>
              </a:rPr>
              <a:t>Анкетирование родителей «</a:t>
            </a:r>
            <a:r>
              <a:rPr lang="ru-RU" sz="2800" i="1" dirty="0" smtClean="0">
                <a:solidFill>
                  <a:schemeClr val="tx2"/>
                </a:solidFill>
              </a:rPr>
              <a:t>Наиболее интересные формы работы, по мнению родителей»</a:t>
            </a:r>
          </a:p>
        </p:txBody>
      </p:sp>
      <p:sp>
        <p:nvSpPr>
          <p:cNvPr id="10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029" name="Rectangle 6"/>
          <p:cNvSpPr>
            <a:spLocks noChangeArrowheads="1"/>
          </p:cNvSpPr>
          <p:nvPr/>
        </p:nvSpPr>
        <p:spPr bwMode="auto">
          <a:xfrm>
            <a:off x="0" y="2828925"/>
            <a:ext cx="9144000" cy="0"/>
          </a:xfrm>
          <a:prstGeom prst="rect">
            <a:avLst/>
          </a:prstGeom>
          <a:noFill/>
          <a:ln w="9525">
            <a:noFill/>
            <a:miter lim="800000"/>
            <a:headEnd/>
            <a:tailEnd/>
          </a:ln>
        </p:spPr>
        <p:txBody>
          <a:bodyPr wrap="none" anchor="ctr">
            <a:spAutoFit/>
          </a:bodyPr>
          <a:lstStyle/>
          <a:p>
            <a:endParaRPr lang="ru-RU">
              <a:latin typeface="Arial" charset="0"/>
            </a:endParaRPr>
          </a:p>
        </p:txBody>
      </p:sp>
      <p:graphicFrame>
        <p:nvGraphicFramePr>
          <p:cNvPr id="7" name="Объект 1"/>
          <p:cNvGraphicFramePr>
            <a:graphicFrameLocks/>
          </p:cNvGraphicFramePr>
          <p:nvPr/>
        </p:nvGraphicFramePr>
        <p:xfrm>
          <a:off x="323528" y="1484784"/>
          <a:ext cx="8496944"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914400"/>
            <a:ext cx="6740525" cy="762000"/>
          </a:xfrm>
        </p:spPr>
        <p:txBody>
          <a:bodyPr/>
          <a:lstStyle/>
          <a:p>
            <a:pPr eaLnBrk="1" hangingPunct="1"/>
            <a:r>
              <a:rPr lang="ru-RU" smtClean="0">
                <a:solidFill>
                  <a:schemeClr val="tx2"/>
                </a:solidFill>
              </a:rPr>
              <a:t>Взаимодействие со специалистами ДОУ</a:t>
            </a:r>
            <a:r>
              <a:rPr lang="ru-RU" smtClean="0"/>
              <a:t/>
            </a:r>
            <a:br>
              <a:rPr lang="ru-RU" smtClean="0"/>
            </a:br>
            <a:endParaRPr lang="ru-RU" smtClean="0"/>
          </a:p>
        </p:txBody>
      </p:sp>
      <p:graphicFrame>
        <p:nvGraphicFramePr>
          <p:cNvPr id="7" name="Схема 6"/>
          <p:cNvGraphicFramePr/>
          <p:nvPr/>
        </p:nvGraphicFramePr>
        <p:xfrm>
          <a:off x="467544" y="2204864"/>
          <a:ext cx="849694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Этапы и содержание общения в период адаптации</a:t>
            </a:r>
            <a:endParaRPr lang="ru-RU" sz="4000" dirty="0"/>
          </a:p>
        </p:txBody>
      </p:sp>
      <p:graphicFrame>
        <p:nvGraphicFramePr>
          <p:cNvPr id="4" name="Таблица 3"/>
          <p:cNvGraphicFramePr>
            <a:graphicFrameLocks noGrp="1"/>
          </p:cNvGraphicFramePr>
          <p:nvPr/>
        </p:nvGraphicFramePr>
        <p:xfrm>
          <a:off x="395536" y="1844824"/>
          <a:ext cx="8496944" cy="3872602"/>
        </p:xfrm>
        <a:graphic>
          <a:graphicData uri="http://schemas.openxmlformats.org/drawingml/2006/table">
            <a:tbl>
              <a:tblPr>
                <a:tableStyleId>{21E4AEA4-8DFA-4A89-87EB-49C32662AFE0}</a:tableStyleId>
              </a:tblPr>
              <a:tblGrid>
                <a:gridCol w="792088"/>
                <a:gridCol w="3240360"/>
                <a:gridCol w="1728192"/>
                <a:gridCol w="2736304"/>
              </a:tblGrid>
              <a:tr h="253018">
                <a:tc>
                  <a:txBody>
                    <a:bodyPr/>
                    <a:lstStyle/>
                    <a:p>
                      <a:pPr>
                        <a:spcAft>
                          <a:spcPts val="0"/>
                        </a:spcAft>
                      </a:pPr>
                      <a:r>
                        <a:rPr lang="ru-RU" sz="1400" dirty="0"/>
                        <a:t>Этапы </a:t>
                      </a:r>
                      <a:endParaRPr lang="ru-RU" sz="1400" dirty="0">
                        <a:latin typeface="Times New Roman"/>
                        <a:ea typeface="Times New Roman"/>
                      </a:endParaRPr>
                    </a:p>
                  </a:txBody>
                  <a:tcPr marL="60960" marR="60960" marT="0" marB="0"/>
                </a:tc>
                <a:tc>
                  <a:txBody>
                    <a:bodyPr/>
                    <a:lstStyle/>
                    <a:p>
                      <a:pPr>
                        <a:spcAft>
                          <a:spcPts val="0"/>
                        </a:spcAft>
                      </a:pPr>
                      <a:r>
                        <a:rPr lang="ru-RU" sz="1400"/>
                        <a:t>Характеристика </a:t>
                      </a:r>
                      <a:endParaRPr lang="ru-RU" sz="1400">
                        <a:latin typeface="Times New Roman"/>
                        <a:ea typeface="Times New Roman"/>
                      </a:endParaRPr>
                    </a:p>
                  </a:txBody>
                  <a:tcPr marL="60960" marR="60960" marT="0" marB="0"/>
                </a:tc>
                <a:tc>
                  <a:txBody>
                    <a:bodyPr/>
                    <a:lstStyle/>
                    <a:p>
                      <a:pPr>
                        <a:spcAft>
                          <a:spcPts val="0"/>
                        </a:spcAft>
                      </a:pPr>
                      <a:r>
                        <a:rPr lang="ru-RU" sz="1400" dirty="0"/>
                        <a:t>Длительность адаптации </a:t>
                      </a:r>
                      <a:endParaRPr lang="ru-RU" sz="1400" dirty="0" smtClean="0"/>
                    </a:p>
                    <a:p>
                      <a:pPr>
                        <a:spcAft>
                          <a:spcPts val="0"/>
                        </a:spcAft>
                      </a:pPr>
                      <a:endParaRPr lang="ru-RU" sz="1400" dirty="0">
                        <a:latin typeface="Times New Roman"/>
                        <a:ea typeface="Times New Roman"/>
                      </a:endParaRPr>
                    </a:p>
                  </a:txBody>
                  <a:tcPr marL="60960" marR="60960" marT="0" marB="0"/>
                </a:tc>
                <a:tc>
                  <a:txBody>
                    <a:bodyPr/>
                    <a:lstStyle/>
                    <a:p>
                      <a:pPr>
                        <a:spcAft>
                          <a:spcPts val="0"/>
                        </a:spcAft>
                      </a:pPr>
                      <a:r>
                        <a:rPr lang="ru-RU" sz="1400"/>
                        <a:t>Задача воспитателя</a:t>
                      </a:r>
                      <a:endParaRPr lang="ru-RU" sz="1400">
                        <a:latin typeface="Times New Roman"/>
                        <a:ea typeface="Times New Roman"/>
                      </a:endParaRPr>
                    </a:p>
                  </a:txBody>
                  <a:tcPr marL="60960" marR="60960" marT="0" marB="0"/>
                </a:tc>
              </a:tr>
              <a:tr h="383607">
                <a:tc>
                  <a:txBody>
                    <a:bodyPr/>
                    <a:lstStyle/>
                    <a:p>
                      <a:pPr>
                        <a:spcAft>
                          <a:spcPts val="0"/>
                        </a:spcAft>
                      </a:pPr>
                      <a:r>
                        <a:rPr lang="ru-RU" sz="1400"/>
                        <a:t>I этап</a:t>
                      </a:r>
                      <a:endParaRPr lang="ru-RU" sz="1400">
                        <a:latin typeface="Times New Roman"/>
                        <a:ea typeface="Times New Roman"/>
                      </a:endParaRPr>
                    </a:p>
                  </a:txBody>
                  <a:tcPr marL="60960" marR="60960" marT="0" marB="0"/>
                </a:tc>
                <a:tc>
                  <a:txBody>
                    <a:bodyPr/>
                    <a:lstStyle/>
                    <a:p>
                      <a:pPr>
                        <a:spcAft>
                          <a:spcPts val="0"/>
                        </a:spcAft>
                      </a:pPr>
                      <a:r>
                        <a:rPr lang="ru-RU" sz="1400" dirty="0"/>
                        <a:t>потребность в общении с близкими взрослыми как потребность в получении от них ласки, внимания и сведений об </a:t>
                      </a:r>
                      <a:r>
                        <a:rPr lang="ru-RU" sz="1400" dirty="0" smtClean="0"/>
                        <a:t>окружающем</a:t>
                      </a:r>
                    </a:p>
                    <a:p>
                      <a:pPr>
                        <a:spcAft>
                          <a:spcPts val="0"/>
                        </a:spcAft>
                      </a:pPr>
                      <a:endParaRPr lang="ru-RU" sz="1400" dirty="0">
                        <a:latin typeface="Times New Roman"/>
                        <a:ea typeface="Times New Roman"/>
                      </a:endParaRPr>
                    </a:p>
                  </a:txBody>
                  <a:tcPr marL="60960" marR="60960" marT="0" marB="0"/>
                </a:tc>
                <a:tc>
                  <a:txBody>
                    <a:bodyPr/>
                    <a:lstStyle/>
                    <a:p>
                      <a:pPr>
                        <a:spcAft>
                          <a:spcPts val="0"/>
                        </a:spcAft>
                      </a:pPr>
                      <a:r>
                        <a:rPr lang="ru-RU" sz="1400"/>
                        <a:t>от 20 дней до 2-3 месяцев</a:t>
                      </a:r>
                      <a:endParaRPr lang="ru-RU" sz="1400">
                        <a:latin typeface="Times New Roman"/>
                        <a:ea typeface="Times New Roman"/>
                      </a:endParaRPr>
                    </a:p>
                  </a:txBody>
                  <a:tcPr marL="60960" marR="60960" marT="0" marB="0"/>
                </a:tc>
                <a:tc>
                  <a:txBody>
                    <a:bodyPr/>
                    <a:lstStyle/>
                    <a:p>
                      <a:pPr>
                        <a:spcAft>
                          <a:spcPts val="0"/>
                        </a:spcAft>
                      </a:pPr>
                      <a:r>
                        <a:rPr lang="ru-RU" sz="1400" dirty="0"/>
                        <a:t> создать максимум условий для того, чтобы подвести ребенка ко второму этапу привыкания.</a:t>
                      </a:r>
                      <a:endParaRPr lang="ru-RU" sz="1400" dirty="0">
                        <a:latin typeface="Times New Roman"/>
                        <a:ea typeface="Times New Roman"/>
                      </a:endParaRPr>
                    </a:p>
                  </a:txBody>
                  <a:tcPr marL="60960" marR="60960" marT="0" marB="0"/>
                </a:tc>
              </a:tr>
              <a:tr h="494037">
                <a:tc>
                  <a:txBody>
                    <a:bodyPr/>
                    <a:lstStyle/>
                    <a:p>
                      <a:pPr>
                        <a:spcAft>
                          <a:spcPts val="0"/>
                        </a:spcAft>
                      </a:pPr>
                      <a:r>
                        <a:rPr lang="ru-RU" sz="1400"/>
                        <a:t>II этап</a:t>
                      </a:r>
                      <a:endParaRPr lang="ru-RU" sz="1400">
                        <a:latin typeface="Times New Roman"/>
                        <a:ea typeface="Times New Roman"/>
                      </a:endParaRPr>
                    </a:p>
                  </a:txBody>
                  <a:tcPr marL="60960" marR="60960" marT="0" marB="0"/>
                </a:tc>
                <a:tc>
                  <a:txBody>
                    <a:bodyPr/>
                    <a:lstStyle/>
                    <a:p>
                      <a:pPr>
                        <a:spcAft>
                          <a:spcPts val="0"/>
                        </a:spcAft>
                      </a:pPr>
                      <a:r>
                        <a:rPr lang="ru-RU" sz="1400"/>
                        <a:t>потребность в общении с взрослыми как потребность в сотрудничестве и получении новых сведений об окружающем</a:t>
                      </a:r>
                      <a:endParaRPr lang="ru-RU" sz="1400">
                        <a:latin typeface="Times New Roman"/>
                        <a:ea typeface="Times New Roman"/>
                      </a:endParaRPr>
                    </a:p>
                  </a:txBody>
                  <a:tcPr marL="60960" marR="60960" marT="0" marB="0"/>
                </a:tc>
                <a:tc>
                  <a:txBody>
                    <a:bodyPr/>
                    <a:lstStyle/>
                    <a:p>
                      <a:pPr>
                        <a:spcAft>
                          <a:spcPts val="0"/>
                        </a:spcAft>
                      </a:pPr>
                      <a:r>
                        <a:rPr lang="ru-RU" sz="1400"/>
                        <a:t>от 7 до 10–20 дней</a:t>
                      </a:r>
                      <a:endParaRPr lang="ru-RU" sz="1400">
                        <a:latin typeface="Times New Roman"/>
                        <a:ea typeface="Times New Roman"/>
                      </a:endParaRPr>
                    </a:p>
                  </a:txBody>
                  <a:tcPr marL="60960" marR="60960" marT="0" marB="0"/>
                </a:tc>
                <a:tc>
                  <a:txBody>
                    <a:bodyPr/>
                    <a:lstStyle/>
                    <a:p>
                      <a:pPr>
                        <a:spcAft>
                          <a:spcPts val="0"/>
                        </a:spcAft>
                      </a:pPr>
                      <a:r>
                        <a:rPr lang="ru-RU" sz="1400" dirty="0"/>
                        <a:t>создать условия для удовлетворения  потребности в сотрудничестве с взрослым и получении от него сведений об </a:t>
                      </a:r>
                      <a:r>
                        <a:rPr lang="ru-RU" sz="1400" dirty="0" smtClean="0"/>
                        <a:t>окружающем</a:t>
                      </a:r>
                    </a:p>
                    <a:p>
                      <a:pPr>
                        <a:spcAft>
                          <a:spcPts val="0"/>
                        </a:spcAft>
                      </a:pPr>
                      <a:endParaRPr lang="ru-RU" sz="1400" dirty="0">
                        <a:latin typeface="Times New Roman"/>
                        <a:ea typeface="Times New Roman"/>
                      </a:endParaRPr>
                    </a:p>
                  </a:txBody>
                  <a:tcPr marL="60960" marR="60960" marT="0" marB="0"/>
                </a:tc>
              </a:tr>
              <a:tr h="885562">
                <a:tc>
                  <a:txBody>
                    <a:bodyPr/>
                    <a:lstStyle/>
                    <a:p>
                      <a:pPr>
                        <a:spcAft>
                          <a:spcPts val="0"/>
                        </a:spcAft>
                      </a:pPr>
                      <a:r>
                        <a:rPr lang="ru-RU" sz="1400"/>
                        <a:t>III этап</a:t>
                      </a:r>
                      <a:endParaRPr lang="ru-RU" sz="1400">
                        <a:latin typeface="Times New Roman"/>
                        <a:ea typeface="Times New Roman"/>
                      </a:endParaRPr>
                    </a:p>
                  </a:txBody>
                  <a:tcPr marL="60960" marR="60960" marT="0" marB="0"/>
                </a:tc>
                <a:tc>
                  <a:txBody>
                    <a:bodyPr/>
                    <a:lstStyle/>
                    <a:p>
                      <a:pPr>
                        <a:spcAft>
                          <a:spcPts val="0"/>
                        </a:spcAft>
                      </a:pPr>
                      <a:r>
                        <a:rPr lang="ru-RU" sz="1400"/>
                        <a:t>потребность в общении с взрослыми на познавательные темы и в активных самостоятельных действиях</a:t>
                      </a:r>
                      <a:endParaRPr lang="ru-RU" sz="1400">
                        <a:latin typeface="Times New Roman"/>
                        <a:ea typeface="Times New Roman"/>
                      </a:endParaRPr>
                    </a:p>
                  </a:txBody>
                  <a:tcPr marL="60960" marR="60960" marT="0" marB="0"/>
                </a:tc>
                <a:tc>
                  <a:txBody>
                    <a:bodyPr/>
                    <a:lstStyle/>
                    <a:p>
                      <a:pPr>
                        <a:spcAft>
                          <a:spcPts val="0"/>
                        </a:spcAft>
                      </a:pPr>
                      <a:r>
                        <a:rPr lang="ru-RU" sz="1400"/>
                        <a:t>от 2-3 до 7-10</a:t>
                      </a:r>
                      <a:endParaRPr lang="ru-RU" sz="1400">
                        <a:latin typeface="Times New Roman"/>
                        <a:ea typeface="Times New Roman"/>
                      </a:endParaRPr>
                    </a:p>
                  </a:txBody>
                  <a:tcPr marL="60960" marR="60960" marT="0" marB="0"/>
                </a:tc>
                <a:tc>
                  <a:txBody>
                    <a:bodyPr/>
                    <a:lstStyle/>
                    <a:p>
                      <a:pPr>
                        <a:spcAft>
                          <a:spcPts val="0"/>
                        </a:spcAft>
                      </a:pPr>
                      <a:r>
                        <a:rPr lang="ru-RU" sz="1400" dirty="0"/>
                        <a:t>создать условия  для реализации инициативного характера общения.</a:t>
                      </a:r>
                      <a:endParaRPr lang="ru-RU" sz="1400" dirty="0">
                        <a:latin typeface="Times New Roman"/>
                        <a:ea typeface="Times New Roman"/>
                      </a:endParaRPr>
                    </a:p>
                  </a:txBody>
                  <a:tcPr marL="60960" marR="60960" marT="0" marB="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здоровья воспитанников</a:t>
            </a:r>
            <a:endParaRPr lang="ru-RU" dirty="0"/>
          </a:p>
        </p:txBody>
      </p:sp>
      <p:graphicFrame>
        <p:nvGraphicFramePr>
          <p:cNvPr id="4" name="Таблица 3"/>
          <p:cNvGraphicFramePr>
            <a:graphicFrameLocks noGrp="1"/>
          </p:cNvGraphicFramePr>
          <p:nvPr/>
        </p:nvGraphicFramePr>
        <p:xfrm>
          <a:off x="179512" y="1412776"/>
          <a:ext cx="4824538" cy="1549197"/>
        </p:xfrm>
        <a:graphic>
          <a:graphicData uri="http://schemas.openxmlformats.org/drawingml/2006/table">
            <a:tbl>
              <a:tblPr/>
              <a:tblGrid>
                <a:gridCol w="479293"/>
                <a:gridCol w="446112"/>
                <a:gridCol w="446112"/>
                <a:gridCol w="446112"/>
                <a:gridCol w="446112"/>
                <a:gridCol w="446112"/>
                <a:gridCol w="446112"/>
                <a:gridCol w="446112"/>
                <a:gridCol w="334978"/>
                <a:gridCol w="446112"/>
                <a:gridCol w="441371"/>
              </a:tblGrid>
              <a:tr h="502004">
                <a:tc rowSpan="3">
                  <a:txBody>
                    <a:bodyPr/>
                    <a:lstStyle/>
                    <a:p>
                      <a:pPr algn="ctr">
                        <a:spcAft>
                          <a:spcPts val="0"/>
                        </a:spcAft>
                      </a:pPr>
                      <a:r>
                        <a:rPr lang="ru-RU" sz="900" dirty="0">
                          <a:latin typeface="Times New Roman CYR"/>
                          <a:ea typeface="Times New Roman"/>
                          <a:cs typeface="Times New Roman"/>
                        </a:rPr>
                        <a:t>Общее</a:t>
                      </a:r>
                      <a:endParaRPr lang="ru-RU" sz="900" dirty="0">
                        <a:latin typeface="Times New Roman"/>
                        <a:ea typeface="Times New Roman"/>
                        <a:cs typeface="Times New Roman"/>
                      </a:endParaRPr>
                    </a:p>
                    <a:p>
                      <a:pPr algn="ctr">
                        <a:spcAft>
                          <a:spcPts val="0"/>
                        </a:spcAft>
                      </a:pPr>
                      <a:r>
                        <a:rPr lang="ru-RU" sz="900" dirty="0">
                          <a:latin typeface="Times New Roman CYR"/>
                          <a:ea typeface="Times New Roman"/>
                          <a:cs typeface="Times New Roman"/>
                        </a:rPr>
                        <a:t>число</a:t>
                      </a:r>
                      <a:endParaRPr lang="ru-RU" sz="900" dirty="0">
                        <a:latin typeface="Times New Roman"/>
                        <a:ea typeface="Times New Roman"/>
                        <a:cs typeface="Times New Roman"/>
                      </a:endParaRPr>
                    </a:p>
                    <a:p>
                      <a:pPr algn="ctr">
                        <a:spcAft>
                          <a:spcPts val="0"/>
                        </a:spcAft>
                      </a:pPr>
                      <a:r>
                        <a:rPr lang="ru-RU" sz="900" dirty="0">
                          <a:latin typeface="Times New Roman CYR"/>
                          <a:ea typeface="Times New Roman"/>
                          <a:cs typeface="Times New Roman"/>
                        </a:rPr>
                        <a:t>детей</a:t>
                      </a:r>
                      <a:endParaRPr lang="ru-RU" sz="9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spcAft>
                          <a:spcPts val="0"/>
                        </a:spcAft>
                      </a:pPr>
                      <a:r>
                        <a:rPr lang="ru-RU" sz="900">
                          <a:latin typeface="Times New Roman CYR"/>
                          <a:ea typeface="Times New Roman"/>
                          <a:cs typeface="Times New Roman"/>
                        </a:rPr>
                        <a:t>Нормальное</a:t>
                      </a:r>
                      <a:endParaRPr lang="ru-RU" sz="900">
                        <a:latin typeface="Times New Roman"/>
                        <a:ea typeface="Times New Roman"/>
                        <a:cs typeface="Times New Roman"/>
                      </a:endParaRPr>
                    </a:p>
                    <a:p>
                      <a:pPr algn="ctr">
                        <a:spcAft>
                          <a:spcPts val="0"/>
                        </a:spcAft>
                      </a:pPr>
                      <a:r>
                        <a:rPr lang="ru-RU" sz="900">
                          <a:latin typeface="Times New Roman CYR"/>
                          <a:ea typeface="Times New Roman"/>
                          <a:cs typeface="Times New Roman"/>
                        </a:rPr>
                        <a:t>физическое</a:t>
                      </a:r>
                      <a:endParaRPr lang="ru-RU" sz="900">
                        <a:latin typeface="Times New Roman"/>
                        <a:ea typeface="Times New Roman"/>
                        <a:cs typeface="Times New Roman"/>
                      </a:endParaRPr>
                    </a:p>
                    <a:p>
                      <a:pPr algn="ctr">
                        <a:spcAft>
                          <a:spcPts val="0"/>
                        </a:spcAft>
                      </a:pPr>
                      <a:r>
                        <a:rPr lang="ru-RU" sz="900">
                          <a:latin typeface="Times New Roman CYR"/>
                          <a:ea typeface="Times New Roman"/>
                          <a:cs typeface="Times New Roman"/>
                        </a:rPr>
                        <a:t>развитие</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gridSpan="6">
                  <a:txBody>
                    <a:bodyPr/>
                    <a:lstStyle/>
                    <a:p>
                      <a:pPr algn="ctr">
                        <a:spcAft>
                          <a:spcPts val="0"/>
                        </a:spcAft>
                      </a:pPr>
                      <a:r>
                        <a:rPr lang="ru-RU" sz="900" dirty="0">
                          <a:latin typeface="Times New Roman CYR"/>
                          <a:ea typeface="Times New Roman"/>
                          <a:cs typeface="Times New Roman"/>
                        </a:rPr>
                        <a:t>Отклонения в физическом</a:t>
                      </a:r>
                      <a:endParaRPr lang="ru-RU" sz="900" dirty="0">
                        <a:latin typeface="Times New Roman"/>
                        <a:ea typeface="Times New Roman"/>
                        <a:cs typeface="Times New Roman"/>
                      </a:endParaRPr>
                    </a:p>
                    <a:p>
                      <a:pPr algn="ctr">
                        <a:spcAft>
                          <a:spcPts val="0"/>
                        </a:spcAft>
                      </a:pPr>
                      <a:r>
                        <a:rPr lang="ru-RU" sz="900" dirty="0">
                          <a:latin typeface="Times New Roman CYR"/>
                          <a:ea typeface="Times New Roman"/>
                          <a:cs typeface="Times New Roman"/>
                        </a:rPr>
                        <a:t>развитии</a:t>
                      </a:r>
                      <a:endParaRPr lang="ru-RU" sz="9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spcAft>
                          <a:spcPts val="0"/>
                        </a:spcAft>
                      </a:pPr>
                      <a:r>
                        <a:rPr lang="ru-RU" sz="900">
                          <a:latin typeface="Times New Roman CYR"/>
                          <a:ea typeface="Times New Roman"/>
                          <a:cs typeface="Times New Roman"/>
                        </a:rPr>
                        <a:t>Всего с</a:t>
                      </a:r>
                      <a:endParaRPr lang="ru-RU" sz="900">
                        <a:latin typeface="Times New Roman"/>
                        <a:ea typeface="Times New Roman"/>
                        <a:cs typeface="Times New Roman"/>
                      </a:endParaRPr>
                    </a:p>
                    <a:p>
                      <a:pPr algn="ctr">
                        <a:spcAft>
                          <a:spcPts val="0"/>
                        </a:spcAft>
                      </a:pPr>
                      <a:r>
                        <a:rPr lang="ru-RU" sz="900">
                          <a:latin typeface="Times New Roman CYR"/>
                          <a:ea typeface="Times New Roman"/>
                          <a:cs typeface="Times New Roman"/>
                        </a:rPr>
                        <a:t>отклонениями</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77354">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a:spcAft>
                          <a:spcPts val="0"/>
                        </a:spcAft>
                      </a:pPr>
                      <a:r>
                        <a:rPr lang="ru-RU" sz="900" dirty="0">
                          <a:latin typeface="Times New Roman CYR"/>
                          <a:ea typeface="Times New Roman"/>
                          <a:cs typeface="Times New Roman"/>
                        </a:rPr>
                        <a:t>Д.м.т.</a:t>
                      </a:r>
                      <a:endParaRPr lang="ru-RU" sz="900" dirty="0">
                        <a:latin typeface="Times New Roman"/>
                        <a:ea typeface="Times New Roman"/>
                        <a:cs typeface="Times New Roman"/>
                      </a:endParaRPr>
                    </a:p>
                    <a:p>
                      <a:pPr algn="ctr">
                        <a:spcAft>
                          <a:spcPts val="0"/>
                        </a:spcAft>
                      </a:pPr>
                      <a:r>
                        <a:rPr lang="ru-RU" sz="900" dirty="0">
                          <a:latin typeface="Times New Roman CYR"/>
                          <a:ea typeface="Times New Roman"/>
                          <a:cs typeface="Times New Roman"/>
                        </a:rPr>
                        <a:t>1-2ст.</a:t>
                      </a:r>
                      <a:endParaRPr lang="ru-RU" sz="9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900">
                          <a:latin typeface="Times New Roman CYR"/>
                          <a:ea typeface="Times New Roman"/>
                          <a:cs typeface="Times New Roman"/>
                        </a:rPr>
                        <a:t>Изб.м.т.</a:t>
                      </a:r>
                      <a:endParaRPr lang="ru-RU" sz="900">
                        <a:latin typeface="Times New Roman"/>
                        <a:ea typeface="Times New Roman"/>
                        <a:cs typeface="Times New Roman"/>
                      </a:endParaRPr>
                    </a:p>
                    <a:p>
                      <a:pPr algn="ctr">
                        <a:spcAft>
                          <a:spcPts val="0"/>
                        </a:spcAft>
                      </a:pPr>
                      <a:r>
                        <a:rPr lang="ru-RU" sz="900">
                          <a:latin typeface="Times New Roman CYR"/>
                          <a:ea typeface="Times New Roman"/>
                          <a:cs typeface="Times New Roman"/>
                        </a:rPr>
                        <a:t>2ст.</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900">
                          <a:latin typeface="Times New Roman CYR"/>
                          <a:ea typeface="Times New Roman"/>
                          <a:cs typeface="Times New Roman"/>
                        </a:rPr>
                        <a:t>Низкий</a:t>
                      </a:r>
                      <a:endParaRPr lang="ru-RU" sz="900">
                        <a:latin typeface="Times New Roman"/>
                        <a:ea typeface="Times New Roman"/>
                        <a:cs typeface="Times New Roman"/>
                      </a:endParaRPr>
                    </a:p>
                    <a:p>
                      <a:pPr algn="ctr">
                        <a:spcAft>
                          <a:spcPts val="0"/>
                        </a:spcAft>
                      </a:pPr>
                      <a:r>
                        <a:rPr lang="ru-RU" sz="900">
                          <a:latin typeface="Times New Roman CYR"/>
                          <a:ea typeface="Times New Roman"/>
                          <a:cs typeface="Times New Roman"/>
                        </a:rPr>
                        <a:t>рост</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spcAft>
                          <a:spcPts val="0"/>
                        </a:spcAft>
                      </a:pPr>
                      <a:r>
                        <a:rPr lang="ru-RU" sz="900" dirty="0">
                          <a:latin typeface="Times New Roman CYR"/>
                          <a:ea typeface="Times New Roman"/>
                          <a:cs typeface="Times New Roman"/>
                        </a:rPr>
                        <a:t>Число</a:t>
                      </a:r>
                      <a:endParaRPr lang="ru-RU" sz="900" dirty="0">
                        <a:latin typeface="Times New Roman"/>
                        <a:ea typeface="Times New Roman"/>
                        <a:cs typeface="Times New Roman"/>
                      </a:endParaRPr>
                    </a:p>
                    <a:p>
                      <a:pPr algn="ctr">
                        <a:spcAft>
                          <a:spcPts val="0"/>
                        </a:spcAft>
                      </a:pPr>
                      <a:r>
                        <a:rPr lang="ru-RU" sz="900" dirty="0">
                          <a:latin typeface="Times New Roman CYR"/>
                          <a:ea typeface="Times New Roman"/>
                          <a:cs typeface="Times New Roman"/>
                        </a:rPr>
                        <a:t>детей</a:t>
                      </a:r>
                      <a:endParaRPr lang="ru-RU" sz="9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endParaRPr lang="ru-RU" sz="900">
                        <a:latin typeface="Times New Roman CYR"/>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70">
                <a:tc vMerge="1">
                  <a:txBody>
                    <a:bodyPr/>
                    <a:lstStyle/>
                    <a:p>
                      <a:endParaRPr lang="ru-RU"/>
                    </a:p>
                  </a:txBody>
                  <a:tcPr/>
                </a:tc>
                <a:tc>
                  <a:txBody>
                    <a:bodyPr/>
                    <a:lstStyle/>
                    <a:p>
                      <a:pPr algn="ctr">
                        <a:spcAft>
                          <a:spcPts val="0"/>
                        </a:spcAft>
                      </a:pPr>
                      <a:r>
                        <a:rPr lang="ru-RU" sz="900">
                          <a:latin typeface="Times New Roman CYR"/>
                          <a:ea typeface="Times New Roman"/>
                          <a:cs typeface="Times New Roman"/>
                        </a:rPr>
                        <a:t>Число</a:t>
                      </a:r>
                      <a:endParaRPr lang="ru-RU" sz="900">
                        <a:latin typeface="Times New Roman"/>
                        <a:ea typeface="Times New Roman"/>
                        <a:cs typeface="Times New Roman"/>
                      </a:endParaRPr>
                    </a:p>
                    <a:p>
                      <a:pPr algn="ctr">
                        <a:spcAft>
                          <a:spcPts val="0"/>
                        </a:spcAft>
                      </a:pPr>
                      <a:r>
                        <a:rPr lang="ru-RU" sz="900">
                          <a:latin typeface="Times New Roman CYR"/>
                          <a:ea typeface="Times New Roman"/>
                          <a:cs typeface="Times New Roman"/>
                        </a:rPr>
                        <a:t>детей</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CYR"/>
                          <a:ea typeface="Times New Roman"/>
                          <a:cs typeface="Times New Roman"/>
                        </a:rPr>
                        <a:t>%</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CYR"/>
                          <a:ea typeface="Times New Roman"/>
                          <a:cs typeface="Times New Roman"/>
                        </a:rPr>
                        <a:t>Число</a:t>
                      </a:r>
                      <a:endParaRPr lang="ru-RU" sz="900">
                        <a:latin typeface="Times New Roman"/>
                        <a:ea typeface="Times New Roman"/>
                        <a:cs typeface="Times New Roman"/>
                      </a:endParaRPr>
                    </a:p>
                    <a:p>
                      <a:pPr algn="ctr">
                        <a:spcAft>
                          <a:spcPts val="0"/>
                        </a:spcAft>
                      </a:pPr>
                      <a:r>
                        <a:rPr lang="ru-RU" sz="900">
                          <a:latin typeface="Times New Roman CYR"/>
                          <a:ea typeface="Times New Roman"/>
                          <a:cs typeface="Times New Roman"/>
                        </a:rPr>
                        <a:t>детей</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CYR"/>
                          <a:ea typeface="Times New Roman"/>
                          <a:cs typeface="Times New Roman"/>
                        </a:rPr>
                        <a:t>%</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CYR"/>
                          <a:ea typeface="Times New Roman"/>
                          <a:cs typeface="Times New Roman"/>
                        </a:rPr>
                        <a:t>Число</a:t>
                      </a:r>
                      <a:endParaRPr lang="ru-RU" sz="900">
                        <a:latin typeface="Times New Roman"/>
                        <a:ea typeface="Times New Roman"/>
                        <a:cs typeface="Times New Roman"/>
                      </a:endParaRPr>
                    </a:p>
                    <a:p>
                      <a:pPr algn="ctr">
                        <a:spcAft>
                          <a:spcPts val="0"/>
                        </a:spcAft>
                      </a:pPr>
                      <a:r>
                        <a:rPr lang="ru-RU" sz="900">
                          <a:latin typeface="Times New Roman CYR"/>
                          <a:ea typeface="Times New Roman"/>
                          <a:cs typeface="Times New Roman"/>
                        </a:rPr>
                        <a:t>детей</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CYR"/>
                          <a:ea typeface="Times New Roman"/>
                          <a:cs typeface="Times New Roman"/>
                        </a:rPr>
                        <a:t>%</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CYR"/>
                          <a:ea typeface="Times New Roman"/>
                          <a:cs typeface="Times New Roman"/>
                        </a:rPr>
                        <a:t>Число</a:t>
                      </a:r>
                      <a:endParaRPr lang="ru-RU" sz="900">
                        <a:latin typeface="Times New Roman"/>
                        <a:ea typeface="Times New Roman"/>
                        <a:cs typeface="Times New Roman"/>
                      </a:endParaRPr>
                    </a:p>
                    <a:p>
                      <a:pPr algn="ctr">
                        <a:spcAft>
                          <a:spcPts val="0"/>
                        </a:spcAft>
                      </a:pPr>
                      <a:r>
                        <a:rPr lang="ru-RU" sz="900">
                          <a:latin typeface="Times New Roman CYR"/>
                          <a:ea typeface="Times New Roman"/>
                          <a:cs typeface="Times New Roman"/>
                        </a:rPr>
                        <a:t>детей</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CYR"/>
                          <a:ea typeface="Times New Roman"/>
                          <a:cs typeface="Times New Roman"/>
                        </a:rPr>
                        <a:t>%</a:t>
                      </a:r>
                      <a:endParaRPr lang="ru-RU" sz="90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95519">
                <a:tc>
                  <a:txBody>
                    <a:bodyPr/>
                    <a:lstStyle/>
                    <a:p>
                      <a:pPr algn="ctr">
                        <a:spcAft>
                          <a:spcPts val="0"/>
                        </a:spcAft>
                      </a:pPr>
                      <a:r>
                        <a:rPr lang="ru-RU" sz="1200" dirty="0">
                          <a:latin typeface="Times New Roman CYR"/>
                          <a:ea typeface="Times New Roman"/>
                          <a:cs typeface="Times New Roman"/>
                        </a:rPr>
                        <a:t>20</a:t>
                      </a:r>
                      <a:endParaRPr lang="ru-RU" sz="12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CYR"/>
                          <a:ea typeface="Times New Roman"/>
                          <a:cs typeface="Times New Roman"/>
                        </a:rPr>
                        <a:t>16</a:t>
                      </a:r>
                      <a:endParaRPr lang="ru-RU" sz="12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CYR"/>
                          <a:ea typeface="Times New Roman"/>
                          <a:cs typeface="Times New Roman"/>
                        </a:rPr>
                        <a:t>80%</a:t>
                      </a:r>
                      <a:endParaRPr lang="ru-RU" sz="12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CYR"/>
                          <a:ea typeface="Times New Roman"/>
                          <a:cs typeface="Times New Roman"/>
                        </a:rPr>
                        <a:t>1</a:t>
                      </a:r>
                      <a:endParaRPr lang="ru-RU" sz="12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CYR"/>
                          <a:ea typeface="Times New Roman"/>
                          <a:cs typeface="Times New Roman"/>
                        </a:rPr>
                        <a:t>5%</a:t>
                      </a:r>
                      <a:endParaRPr lang="ru-RU" sz="12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CYR"/>
                          <a:ea typeface="Times New Roman"/>
                          <a:cs typeface="Times New Roman"/>
                        </a:rPr>
                        <a:t>2</a:t>
                      </a:r>
                      <a:endParaRPr lang="ru-RU" sz="12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CYR"/>
                          <a:ea typeface="Times New Roman"/>
                          <a:cs typeface="Times New Roman"/>
                        </a:rPr>
                        <a:t>10%</a:t>
                      </a:r>
                      <a:endParaRPr lang="ru-RU" sz="12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CYR"/>
                          <a:ea typeface="Times New Roman"/>
                          <a:cs typeface="Times New Roman"/>
                        </a:rPr>
                        <a:t>1</a:t>
                      </a:r>
                      <a:endParaRPr lang="ru-RU" sz="12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CYR"/>
                          <a:ea typeface="Times New Roman"/>
                          <a:cs typeface="Times New Roman"/>
                        </a:rPr>
                        <a:t>5%</a:t>
                      </a:r>
                      <a:endParaRPr lang="ru-RU" sz="12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CYR"/>
                          <a:ea typeface="Times New Roman"/>
                          <a:cs typeface="Times New Roman"/>
                        </a:rPr>
                        <a:t>4</a:t>
                      </a:r>
                      <a:endParaRPr lang="ru-RU" sz="12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CYR"/>
                          <a:ea typeface="Times New Roman"/>
                          <a:cs typeface="Times New Roman"/>
                        </a:rPr>
                        <a:t>20%</a:t>
                      </a:r>
                      <a:endParaRPr lang="ru-RU" sz="1200" dirty="0">
                        <a:latin typeface="Times New Roman"/>
                        <a:ea typeface="Times New Roman"/>
                        <a:cs typeface="Times New Roman"/>
                      </a:endParaRPr>
                    </a:p>
                  </a:txBody>
                  <a:tcPr marL="65153" marR="65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251520" y="3212976"/>
          <a:ext cx="4824534" cy="1224135"/>
        </p:xfrm>
        <a:graphic>
          <a:graphicData uri="http://schemas.openxmlformats.org/drawingml/2006/table">
            <a:tbl>
              <a:tblPr/>
              <a:tblGrid>
                <a:gridCol w="688890"/>
                <a:gridCol w="688890"/>
                <a:gridCol w="688890"/>
                <a:gridCol w="689466"/>
                <a:gridCol w="689466"/>
                <a:gridCol w="689466"/>
                <a:gridCol w="689466"/>
              </a:tblGrid>
              <a:tr h="244827">
                <a:tc rowSpan="3">
                  <a:txBody>
                    <a:bodyPr/>
                    <a:lstStyle/>
                    <a:p>
                      <a:pPr algn="ctr">
                        <a:spcAft>
                          <a:spcPts val="0"/>
                        </a:spcAft>
                      </a:pPr>
                      <a:r>
                        <a:rPr lang="ru-RU" sz="1400" dirty="0">
                          <a:latin typeface="Times New Roman CYR"/>
                          <a:ea typeface="Times New Roman"/>
                          <a:cs typeface="Times New Roman"/>
                        </a:rPr>
                        <a:t>Общее</a:t>
                      </a:r>
                      <a:endParaRPr lang="ru-RU" sz="1200" dirty="0">
                        <a:latin typeface="Times New Roman"/>
                        <a:ea typeface="Times New Roman"/>
                        <a:cs typeface="Times New Roman"/>
                      </a:endParaRPr>
                    </a:p>
                    <a:p>
                      <a:pPr algn="ctr">
                        <a:spcAft>
                          <a:spcPts val="0"/>
                        </a:spcAft>
                      </a:pPr>
                      <a:r>
                        <a:rPr lang="ru-RU" sz="1400" dirty="0">
                          <a:latin typeface="Times New Roman CYR"/>
                          <a:ea typeface="Times New Roman"/>
                          <a:cs typeface="Times New Roman"/>
                        </a:rPr>
                        <a:t>число</a:t>
                      </a:r>
                      <a:endParaRPr lang="ru-RU" sz="1200" dirty="0">
                        <a:latin typeface="Times New Roman"/>
                        <a:ea typeface="Times New Roman"/>
                        <a:cs typeface="Times New Roman"/>
                      </a:endParaRPr>
                    </a:p>
                    <a:p>
                      <a:pPr algn="ctr">
                        <a:spcAft>
                          <a:spcPts val="0"/>
                        </a:spcAft>
                      </a:pPr>
                      <a:r>
                        <a:rPr lang="ru-RU" sz="1400" dirty="0">
                          <a:latin typeface="Times New Roman CYR"/>
                          <a:ea typeface="Times New Roman"/>
                          <a:cs typeface="Times New Roman"/>
                        </a:rPr>
                        <a:t>детей</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ru-RU" sz="1400">
                          <a:latin typeface="Times New Roman CYR"/>
                          <a:ea typeface="Times New Roman"/>
                          <a:cs typeface="Times New Roman"/>
                        </a:rPr>
                        <a:t>Группа здоровья</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4827">
                <a:tc vMerge="1">
                  <a:txBody>
                    <a:bodyPr/>
                    <a:lstStyle/>
                    <a:p>
                      <a:endParaRPr lang="ru-RU"/>
                    </a:p>
                  </a:txBody>
                  <a:tcPr/>
                </a:tc>
                <a:tc gridSpan="2">
                  <a:txBody>
                    <a:bodyPr/>
                    <a:lstStyle/>
                    <a:p>
                      <a:pPr algn="ctr">
                        <a:spcAft>
                          <a:spcPts val="0"/>
                        </a:spcAft>
                      </a:pPr>
                      <a:r>
                        <a:rPr lang="ru-RU" sz="1400">
                          <a:latin typeface="Times New Roman CYR"/>
                          <a:ea typeface="Times New Roman"/>
                          <a:cs typeface="Times New Roman"/>
                        </a:rPr>
                        <a:t>1</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400">
                          <a:latin typeface="Times New Roman CYR"/>
                          <a:ea typeface="Times New Roman"/>
                          <a:cs typeface="Times New Roman"/>
                        </a:rPr>
                        <a:t>2</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400">
                          <a:latin typeface="Times New Roman CYR"/>
                          <a:ea typeface="Times New Roman"/>
                          <a:cs typeface="Times New Roman"/>
                        </a:rPr>
                        <a:t>3</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89654">
                <a:tc vMerge="1">
                  <a:txBody>
                    <a:bodyPr/>
                    <a:lstStyle/>
                    <a:p>
                      <a:endParaRPr lang="ru-RU"/>
                    </a:p>
                  </a:txBody>
                  <a:tcPr/>
                </a:tc>
                <a:tc>
                  <a:txBody>
                    <a:bodyPr/>
                    <a:lstStyle/>
                    <a:p>
                      <a:pPr algn="ctr">
                        <a:spcAft>
                          <a:spcPts val="0"/>
                        </a:spcAft>
                      </a:pPr>
                      <a:r>
                        <a:rPr lang="ru-RU" sz="1400">
                          <a:latin typeface="Times New Roman CYR"/>
                          <a:ea typeface="Times New Roman"/>
                          <a:cs typeface="Times New Roman"/>
                        </a:rPr>
                        <a:t>Число</a:t>
                      </a:r>
                      <a:endParaRPr lang="ru-RU" sz="1200">
                        <a:latin typeface="Times New Roman"/>
                        <a:ea typeface="Times New Roman"/>
                        <a:cs typeface="Times New Roman"/>
                      </a:endParaRPr>
                    </a:p>
                    <a:p>
                      <a:pPr algn="ctr">
                        <a:spcAft>
                          <a:spcPts val="0"/>
                        </a:spcAft>
                      </a:pPr>
                      <a:r>
                        <a:rPr lang="ru-RU" sz="1400">
                          <a:latin typeface="Times New Roman CYR"/>
                          <a:ea typeface="Times New Roman"/>
                          <a:cs typeface="Times New Roman"/>
                        </a:rPr>
                        <a:t>детей</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CYR"/>
                          <a:ea typeface="Times New Roman"/>
                          <a:cs typeface="Times New Roman"/>
                        </a:rPr>
                        <a:t>%</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CYR"/>
                          <a:ea typeface="Times New Roman"/>
                          <a:cs typeface="Times New Roman"/>
                        </a:rPr>
                        <a:t>Число</a:t>
                      </a:r>
                      <a:endParaRPr lang="ru-RU" sz="1200">
                        <a:latin typeface="Times New Roman"/>
                        <a:ea typeface="Times New Roman"/>
                        <a:cs typeface="Times New Roman"/>
                      </a:endParaRPr>
                    </a:p>
                    <a:p>
                      <a:pPr algn="ctr">
                        <a:spcAft>
                          <a:spcPts val="0"/>
                        </a:spcAft>
                      </a:pPr>
                      <a:r>
                        <a:rPr lang="ru-RU" sz="1400">
                          <a:latin typeface="Times New Roman CYR"/>
                          <a:ea typeface="Times New Roman"/>
                          <a:cs typeface="Times New Roman"/>
                        </a:rPr>
                        <a:t>детей</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CYR"/>
                          <a:ea typeface="Times New Roman"/>
                          <a:cs typeface="Times New Roman"/>
                        </a:rPr>
                        <a:t>%</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CYR"/>
                          <a:ea typeface="Times New Roman"/>
                          <a:cs typeface="Times New Roman"/>
                        </a:rPr>
                        <a:t>Число</a:t>
                      </a:r>
                      <a:endParaRPr lang="ru-RU" sz="1200">
                        <a:latin typeface="Times New Roman"/>
                        <a:ea typeface="Times New Roman"/>
                        <a:cs typeface="Times New Roman"/>
                      </a:endParaRPr>
                    </a:p>
                    <a:p>
                      <a:pPr algn="ctr">
                        <a:spcAft>
                          <a:spcPts val="0"/>
                        </a:spcAft>
                      </a:pPr>
                      <a:r>
                        <a:rPr lang="ru-RU" sz="1400">
                          <a:latin typeface="Times New Roman CYR"/>
                          <a:ea typeface="Times New Roman"/>
                          <a:cs typeface="Times New Roman"/>
                        </a:rPr>
                        <a:t>детей</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CYR"/>
                          <a:ea typeface="Times New Roman"/>
                          <a:cs typeface="Times New Roman"/>
                        </a:rPr>
                        <a:t>%</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lgn="ctr">
                        <a:spcAft>
                          <a:spcPts val="0"/>
                        </a:spcAft>
                      </a:pPr>
                      <a:r>
                        <a:rPr lang="ru-RU" sz="1400">
                          <a:latin typeface="Times New Roman CYR"/>
                          <a:ea typeface="Times New Roman"/>
                          <a:cs typeface="Times New Roman"/>
                        </a:rPr>
                        <a:t>20</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CYR"/>
                          <a:ea typeface="Times New Roman"/>
                          <a:cs typeface="Times New Roman"/>
                        </a:rPr>
                        <a:t>3</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CYR"/>
                          <a:ea typeface="Times New Roman"/>
                          <a:cs typeface="Times New Roman"/>
                        </a:rPr>
                        <a:t>15%</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CYR"/>
                          <a:ea typeface="Times New Roman"/>
                          <a:cs typeface="Times New Roman"/>
                        </a:rPr>
                        <a:t>15</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CYR"/>
                          <a:ea typeface="Times New Roman"/>
                          <a:cs typeface="Times New Roman"/>
                        </a:rPr>
                        <a:t>75%</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CYR"/>
                          <a:ea typeface="Times New Roman"/>
                          <a:cs typeface="Times New Roman"/>
                        </a:rPr>
                        <a:t>2</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latin typeface="Times New Roman CYR"/>
                          <a:ea typeface="Times New Roman"/>
                          <a:cs typeface="Times New Roman"/>
                        </a:rPr>
                        <a:t>10%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323528" y="4581128"/>
          <a:ext cx="4608512" cy="1296144"/>
        </p:xfrm>
        <a:graphic>
          <a:graphicData uri="http://schemas.openxmlformats.org/drawingml/2006/table">
            <a:tbl>
              <a:tblPr/>
              <a:tblGrid>
                <a:gridCol w="874522"/>
                <a:gridCol w="1595192"/>
                <a:gridCol w="1069399"/>
                <a:gridCol w="1069399"/>
              </a:tblGrid>
              <a:tr h="217869">
                <a:tc rowSpan="2">
                  <a:txBody>
                    <a:bodyPr/>
                    <a:lstStyle/>
                    <a:p>
                      <a:pPr algn="ctr">
                        <a:spcAft>
                          <a:spcPts val="0"/>
                        </a:spcAft>
                      </a:pPr>
                      <a:r>
                        <a:rPr lang="ru-RU" sz="1200" dirty="0">
                          <a:latin typeface="Times New Roman CYR"/>
                          <a:ea typeface="Times New Roman"/>
                        </a:rPr>
                        <a:t>Общее</a:t>
                      </a:r>
                      <a:endParaRPr lang="ru-RU" sz="1000" dirty="0">
                        <a:latin typeface="Times New Roman"/>
                        <a:ea typeface="Times New Roman"/>
                      </a:endParaRPr>
                    </a:p>
                    <a:p>
                      <a:pPr algn="ctr">
                        <a:spcAft>
                          <a:spcPts val="0"/>
                        </a:spcAft>
                      </a:pPr>
                      <a:r>
                        <a:rPr lang="ru-RU" sz="1200" dirty="0">
                          <a:latin typeface="Times New Roman CYR"/>
                          <a:ea typeface="Times New Roman"/>
                        </a:rPr>
                        <a:t>число</a:t>
                      </a:r>
                      <a:endParaRPr lang="ru-RU" sz="1000" dirty="0">
                        <a:latin typeface="Times New Roman"/>
                        <a:ea typeface="Times New Roman"/>
                      </a:endParaRPr>
                    </a:p>
                    <a:p>
                      <a:pPr algn="ctr">
                        <a:spcAft>
                          <a:spcPts val="0"/>
                        </a:spcAft>
                      </a:pPr>
                      <a:r>
                        <a:rPr lang="ru-RU" sz="1200" dirty="0">
                          <a:latin typeface="Times New Roman CYR"/>
                          <a:ea typeface="Times New Roman"/>
                        </a:rPr>
                        <a:t>детей</a:t>
                      </a:r>
                      <a:endParaRPr lang="ru-RU" sz="1000" dirty="0">
                        <a:latin typeface="Times New Roman"/>
                        <a:ea typeface="Times New Roman"/>
                      </a:endParaRPr>
                    </a:p>
                  </a:txBody>
                  <a:tcPr marL="57289" marR="57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200" dirty="0">
                          <a:latin typeface="Times New Roman CYR"/>
                          <a:ea typeface="Times New Roman"/>
                        </a:rPr>
                        <a:t>Показатели заболеваемости</a:t>
                      </a:r>
                      <a:endParaRPr lang="ru-RU" sz="1000" dirty="0">
                        <a:latin typeface="Times New Roman"/>
                        <a:ea typeface="Times New Roman"/>
                      </a:endParaRPr>
                    </a:p>
                  </a:txBody>
                  <a:tcPr marL="57289" marR="57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653608">
                <a:tc vMerge="1">
                  <a:txBody>
                    <a:bodyPr/>
                    <a:lstStyle/>
                    <a:p>
                      <a:endParaRPr lang="ru-RU"/>
                    </a:p>
                  </a:txBody>
                  <a:tcPr/>
                </a:tc>
                <a:tc>
                  <a:txBody>
                    <a:bodyPr/>
                    <a:lstStyle/>
                    <a:p>
                      <a:pPr algn="ctr">
                        <a:spcAft>
                          <a:spcPts val="0"/>
                        </a:spcAft>
                      </a:pPr>
                      <a:r>
                        <a:rPr lang="ru-RU" sz="1200">
                          <a:latin typeface="Times New Roman CYR"/>
                          <a:ea typeface="Times New Roman"/>
                        </a:rPr>
                        <a:t>Число случаев</a:t>
                      </a:r>
                      <a:endParaRPr lang="ru-RU" sz="1000">
                        <a:latin typeface="Times New Roman"/>
                        <a:ea typeface="Times New Roman"/>
                      </a:endParaRPr>
                    </a:p>
                    <a:p>
                      <a:pPr algn="ctr">
                        <a:spcAft>
                          <a:spcPts val="0"/>
                        </a:spcAft>
                      </a:pPr>
                      <a:r>
                        <a:rPr lang="ru-RU" sz="1200">
                          <a:latin typeface="Times New Roman CYR"/>
                          <a:ea typeface="Times New Roman"/>
                        </a:rPr>
                        <a:t>заболевания на</a:t>
                      </a:r>
                      <a:endParaRPr lang="ru-RU" sz="1000">
                        <a:latin typeface="Times New Roman"/>
                        <a:ea typeface="Times New Roman"/>
                      </a:endParaRPr>
                    </a:p>
                    <a:p>
                      <a:pPr algn="ctr">
                        <a:spcAft>
                          <a:spcPts val="0"/>
                        </a:spcAft>
                      </a:pPr>
                      <a:r>
                        <a:rPr lang="ru-RU" sz="1200">
                          <a:latin typeface="Times New Roman CYR"/>
                          <a:ea typeface="Times New Roman"/>
                        </a:rPr>
                        <a:t>1 ребёнка</a:t>
                      </a:r>
                      <a:endParaRPr lang="ru-RU" sz="1000">
                        <a:latin typeface="Times New Roman"/>
                        <a:ea typeface="Times New Roman"/>
                      </a:endParaRPr>
                    </a:p>
                  </a:txBody>
                  <a:tcPr marL="57289" marR="57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CYR"/>
                          <a:ea typeface="Times New Roman"/>
                        </a:rPr>
                        <a:t>Длительность</a:t>
                      </a:r>
                      <a:endParaRPr lang="ru-RU" sz="1000">
                        <a:latin typeface="Times New Roman"/>
                        <a:ea typeface="Times New Roman"/>
                      </a:endParaRPr>
                    </a:p>
                    <a:p>
                      <a:pPr algn="ctr">
                        <a:spcAft>
                          <a:spcPts val="0"/>
                        </a:spcAft>
                      </a:pPr>
                      <a:r>
                        <a:rPr lang="ru-RU" sz="1200">
                          <a:latin typeface="Times New Roman CYR"/>
                          <a:ea typeface="Times New Roman"/>
                        </a:rPr>
                        <a:t>1 заболевания</a:t>
                      </a:r>
                      <a:endParaRPr lang="ru-RU" sz="1000">
                        <a:latin typeface="Times New Roman"/>
                        <a:ea typeface="Times New Roman"/>
                      </a:endParaRPr>
                    </a:p>
                  </a:txBody>
                  <a:tcPr marL="57289" marR="57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CYR"/>
                          <a:ea typeface="Times New Roman"/>
                        </a:rPr>
                        <a:t>ЧБД</a:t>
                      </a:r>
                      <a:endParaRPr lang="ru-RU" sz="1000">
                        <a:latin typeface="Times New Roman"/>
                        <a:ea typeface="Times New Roman"/>
                      </a:endParaRPr>
                    </a:p>
                    <a:p>
                      <a:pPr algn="ctr">
                        <a:spcAft>
                          <a:spcPts val="0"/>
                        </a:spcAft>
                      </a:pPr>
                      <a:r>
                        <a:rPr lang="ru-RU" sz="1200">
                          <a:latin typeface="Times New Roman CYR"/>
                          <a:ea typeface="Times New Roman"/>
                        </a:rPr>
                        <a:t>(%)</a:t>
                      </a:r>
                      <a:endParaRPr lang="ru-RU" sz="1000">
                        <a:latin typeface="Times New Roman"/>
                        <a:ea typeface="Times New Roman"/>
                      </a:endParaRPr>
                    </a:p>
                  </a:txBody>
                  <a:tcPr marL="57289" marR="57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667">
                <a:tc>
                  <a:txBody>
                    <a:bodyPr/>
                    <a:lstStyle/>
                    <a:p>
                      <a:pPr algn="ctr">
                        <a:spcAft>
                          <a:spcPts val="0"/>
                        </a:spcAft>
                      </a:pPr>
                      <a:r>
                        <a:rPr lang="ru-RU" sz="1200">
                          <a:latin typeface="Times New Roman CYR"/>
                          <a:ea typeface="Times New Roman"/>
                        </a:rPr>
                        <a:t>20</a:t>
                      </a:r>
                      <a:endParaRPr lang="ru-RU" sz="1000">
                        <a:latin typeface="Times New Roman"/>
                        <a:ea typeface="Times New Roman"/>
                      </a:endParaRPr>
                    </a:p>
                  </a:txBody>
                  <a:tcPr marL="57289" marR="57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CYR"/>
                          <a:ea typeface="Times New Roman"/>
                        </a:rPr>
                        <a:t>0,3</a:t>
                      </a:r>
                      <a:endParaRPr lang="ru-RU" sz="1000">
                        <a:latin typeface="Times New Roman"/>
                        <a:ea typeface="Times New Roman"/>
                      </a:endParaRPr>
                    </a:p>
                  </a:txBody>
                  <a:tcPr marL="57289" marR="57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CYR"/>
                          <a:ea typeface="Times New Roman"/>
                        </a:rPr>
                        <a:t>7</a:t>
                      </a:r>
                      <a:endParaRPr lang="ru-RU" sz="1000">
                        <a:latin typeface="Times New Roman"/>
                        <a:ea typeface="Times New Roman"/>
                      </a:endParaRPr>
                    </a:p>
                  </a:txBody>
                  <a:tcPr marL="57289" marR="57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CYR"/>
                          <a:ea typeface="Times New Roman"/>
                        </a:rPr>
                        <a:t>5%</a:t>
                      </a:r>
                      <a:endParaRPr lang="ru-RU" sz="1000" dirty="0">
                        <a:latin typeface="Times New Roman"/>
                        <a:ea typeface="Times New Roman"/>
                      </a:endParaRPr>
                    </a:p>
                  </a:txBody>
                  <a:tcPr marL="57289" marR="57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33" name="Rectangle 1"/>
          <p:cNvSpPr>
            <a:spLocks noChangeArrowheads="1"/>
          </p:cNvSpPr>
          <p:nvPr/>
        </p:nvSpPr>
        <p:spPr bwMode="auto">
          <a:xfrm>
            <a:off x="5112568" y="1122127"/>
            <a:ext cx="403143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CYR"/>
                <a:ea typeface="Times New Roman" pitchFamily="18" charset="0"/>
              </a:rPr>
              <a:t>На основе анализа медицинских карт была дана характеристика физического развития детей.  Выявленное число детей с отклонениями физического развития детей: дефицитом, избытком массы тела отражает возрастную особенность и приближается к общероссийским показателям.</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CYR"/>
                <a:ea typeface="Times New Roman" pitchFamily="18" charset="0"/>
              </a:rPr>
              <a:t>     Также был проведён анализ состояния здоровья детей. В отношении групп здоровья можно отметить, что  15% детей имеет 1 группу здоровья, и нет детей с хроническими заболеваниями. Это является хорошим показателем состояния здоровья детей.</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CYR"/>
                <a:ea typeface="Times New Roman" pitchFamily="18" charset="0"/>
              </a:rPr>
              <a:t>     Одним из показателей адаптации ребёнка  к условиям детского сада является его заболеваемость. Сравнительный анализ заболеваемости детей  в период адаптации показал, что только 6 человек болели. У остальных детей период адаптации прошёл без заболеваний.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CYR"/>
                <a:ea typeface="Times New Roman" pitchFamily="18" charset="0"/>
              </a:rPr>
              <a:t>Исходя из полученных данных, строила свою работу по индивидуальному подходу к ребёнку, организовывала систему оздоровительно-развивающей работы, включающую комплекс мероприятий: медицинских, педагогических, психологических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прохождения адаптации</a:t>
            </a:r>
            <a:endParaRPr lang="ru-RU" dirty="0"/>
          </a:p>
        </p:txBody>
      </p:sp>
      <p:graphicFrame>
        <p:nvGraphicFramePr>
          <p:cNvPr id="4" name="Содержимое 3"/>
          <p:cNvGraphicFramePr>
            <a:graphicFrameLocks noGrp="1"/>
          </p:cNvGraphicFramePr>
          <p:nvPr>
            <p:ph idx="1"/>
          </p:nvPr>
        </p:nvGraphicFramePr>
        <p:xfrm>
          <a:off x="755576" y="1772816"/>
          <a:ext cx="4824537" cy="720081"/>
        </p:xfrm>
        <a:graphic>
          <a:graphicData uri="http://schemas.openxmlformats.org/drawingml/2006/table">
            <a:tbl>
              <a:tblPr/>
              <a:tblGrid>
                <a:gridCol w="1607747"/>
                <a:gridCol w="1608395"/>
                <a:gridCol w="1608395"/>
              </a:tblGrid>
              <a:tr h="240027">
                <a:tc gridSpan="3">
                  <a:txBody>
                    <a:bodyPr/>
                    <a:lstStyle/>
                    <a:p>
                      <a:pPr algn="ctr">
                        <a:spcAft>
                          <a:spcPts val="0"/>
                        </a:spcAft>
                      </a:pPr>
                      <a:r>
                        <a:rPr lang="ru-RU" sz="1200" dirty="0">
                          <a:latin typeface="Times New Roman CYR"/>
                          <a:ea typeface="Times New Roman"/>
                        </a:rPr>
                        <a:t>Степени адаптации</a:t>
                      </a:r>
                      <a:endParaRPr lang="ru-RU" sz="1100" dirty="0">
                        <a:latin typeface="Times New Roman"/>
                        <a:ea typeface="Times New Roman"/>
                      </a:endParaRPr>
                    </a:p>
                  </a:txBody>
                  <a:tcPr marL="49569" marR="4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40027">
                <a:tc>
                  <a:txBody>
                    <a:bodyPr/>
                    <a:lstStyle/>
                    <a:p>
                      <a:pPr algn="ctr">
                        <a:spcAft>
                          <a:spcPts val="0"/>
                        </a:spcAft>
                      </a:pPr>
                      <a:r>
                        <a:rPr lang="ru-RU" sz="1200">
                          <a:latin typeface="Times New Roman CYR"/>
                          <a:ea typeface="Times New Roman"/>
                        </a:rPr>
                        <a:t>Лёгкая</a:t>
                      </a:r>
                      <a:endParaRPr lang="ru-RU" sz="1100">
                        <a:latin typeface="Times New Roman"/>
                        <a:ea typeface="Times New Roman"/>
                      </a:endParaRPr>
                    </a:p>
                  </a:txBody>
                  <a:tcPr marL="49569" marR="4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CYR"/>
                          <a:ea typeface="Times New Roman"/>
                        </a:rPr>
                        <a:t>Средняя</a:t>
                      </a:r>
                      <a:endParaRPr lang="ru-RU" sz="1100">
                        <a:latin typeface="Times New Roman"/>
                        <a:ea typeface="Times New Roman"/>
                      </a:endParaRPr>
                    </a:p>
                  </a:txBody>
                  <a:tcPr marL="49569" marR="4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CYR"/>
                          <a:ea typeface="Times New Roman"/>
                        </a:rPr>
                        <a:t>Сложная</a:t>
                      </a:r>
                      <a:endParaRPr lang="ru-RU" sz="1100">
                        <a:latin typeface="Times New Roman"/>
                        <a:ea typeface="Times New Roman"/>
                      </a:endParaRPr>
                    </a:p>
                  </a:txBody>
                  <a:tcPr marL="49569" marR="4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27">
                <a:tc>
                  <a:txBody>
                    <a:bodyPr/>
                    <a:lstStyle/>
                    <a:p>
                      <a:pPr algn="ctr">
                        <a:spcAft>
                          <a:spcPts val="0"/>
                        </a:spcAft>
                      </a:pPr>
                      <a:r>
                        <a:rPr lang="ru-RU" sz="1200" dirty="0" smtClean="0">
                          <a:latin typeface="Times New Roman CYR"/>
                          <a:ea typeface="Times New Roman"/>
                        </a:rPr>
                        <a:t>20 (100%).</a:t>
                      </a:r>
                      <a:endParaRPr lang="ru-RU" sz="1100" dirty="0">
                        <a:latin typeface="Times New Roman"/>
                        <a:ea typeface="Times New Roman"/>
                      </a:endParaRPr>
                    </a:p>
                  </a:txBody>
                  <a:tcPr marL="49569" marR="4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CYR"/>
                          <a:ea typeface="Times New Roman"/>
                        </a:rPr>
                        <a:t>0 (0%);</a:t>
                      </a:r>
                      <a:endParaRPr lang="ru-RU" sz="1100" dirty="0">
                        <a:latin typeface="Times New Roman"/>
                        <a:ea typeface="Times New Roman"/>
                      </a:endParaRPr>
                    </a:p>
                  </a:txBody>
                  <a:tcPr marL="49569" marR="4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CYR"/>
                          <a:ea typeface="Times New Roman"/>
                        </a:rPr>
                        <a:t>0(0%);</a:t>
                      </a:r>
                      <a:endParaRPr lang="ru-RU" sz="1100" dirty="0">
                        <a:latin typeface="Times New Roman"/>
                        <a:ea typeface="Times New Roman"/>
                      </a:endParaRPr>
                    </a:p>
                  </a:txBody>
                  <a:tcPr marL="49569" marR="4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057" name="Rectangle 1"/>
          <p:cNvSpPr>
            <a:spLocks noChangeArrowheads="1"/>
          </p:cNvSpPr>
          <p:nvPr/>
        </p:nvSpPr>
        <p:spPr bwMode="auto">
          <a:xfrm>
            <a:off x="1043608" y="3222993"/>
            <a:ext cx="70567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CYR" charset="-52"/>
                <a:ea typeface="Times New Roman" pitchFamily="18" charset="0"/>
              </a:rPr>
              <a:t>Оценка эмоционального состояния, деятельности детей, навыков взаимоотношений с взрослыми и сверстниками, сна, речи детей позволили определить группы адаптации: </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CYR" charset="-52"/>
                <a:ea typeface="Times New Roman" pitchFamily="18" charset="0"/>
              </a:rPr>
              <a:t> – к первой группе (сложная адаптация);</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CYR" charset="-52"/>
                <a:ea typeface="Times New Roman" pitchFamily="18" charset="0"/>
              </a:rPr>
              <a:t> – ко второй группе (средняя адаптация);</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CYR" charset="-52"/>
                <a:ea typeface="Times New Roman" pitchFamily="18" charset="0"/>
              </a:rPr>
              <a:t> – к третьей группе (легкая адаптация) относятся 20 человек (100%).</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CYR" charset="-52"/>
                <a:ea typeface="Times New Roman" pitchFamily="18" charset="0"/>
              </a:rPr>
              <a:t>Таким образом, можно сказать, что многоплановая и кропотливая работа в период адаптации детей к дошкольному учреждению дает свои устойчивые положительные результаты.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Библиографический список</a:t>
            </a:r>
            <a:endParaRPr lang="ru-RU" dirty="0"/>
          </a:p>
        </p:txBody>
      </p:sp>
      <p:sp>
        <p:nvSpPr>
          <p:cNvPr id="3" name="Содержимое 2"/>
          <p:cNvSpPr>
            <a:spLocks noGrp="1"/>
          </p:cNvSpPr>
          <p:nvPr>
            <p:ph idx="1"/>
          </p:nvPr>
        </p:nvSpPr>
        <p:spPr/>
        <p:txBody>
          <a:bodyPr/>
          <a:lstStyle/>
          <a:p>
            <a:pPr marL="514350" lvl="0" indent="-514350">
              <a:buFont typeface="+mj-lt"/>
              <a:buAutoNum type="arabicPeriod"/>
            </a:pPr>
            <a:r>
              <a:rPr lang="ru-RU" sz="1400" dirty="0" smtClean="0"/>
              <a:t>Аванесова В.Н. Обучение самых маленьких в детском саду. – М: Просвещение, 2005. – 176с. ил.</a:t>
            </a:r>
          </a:p>
          <a:p>
            <a:pPr marL="514350" lvl="0" indent="-514350">
              <a:buFont typeface="+mj-lt"/>
              <a:buAutoNum type="arabicPeriod"/>
            </a:pPr>
            <a:r>
              <a:rPr lang="ru-RU" sz="1400" dirty="0" err="1" smtClean="0"/>
              <a:t>Аксарина</a:t>
            </a:r>
            <a:r>
              <a:rPr lang="ru-RU" sz="1400" dirty="0" smtClean="0"/>
              <a:t> М.Н. Воспитание детей раннего возраста. – М.: Медицина 2007. - 304с.</a:t>
            </a:r>
          </a:p>
          <a:p>
            <a:pPr marL="514350" lvl="0" indent="-514350">
              <a:buFont typeface="+mj-lt"/>
              <a:buAutoNum type="arabicPeriod"/>
            </a:pPr>
            <a:r>
              <a:rPr lang="ru-RU" sz="1400" dirty="0" smtClean="0"/>
              <a:t>Белкина Л.В. Адаптация детей раннего возраста к условиям ДОУ. – Воронеж: Учитель, 2006,- 236с.</a:t>
            </a:r>
          </a:p>
          <a:p>
            <a:pPr marL="514350" lvl="0" indent="-514350">
              <a:buFont typeface="+mj-lt"/>
              <a:buAutoNum type="arabicPeriod"/>
            </a:pPr>
            <a:r>
              <a:rPr lang="ru-RU" sz="1400" dirty="0" smtClean="0"/>
              <a:t>Ватутина Н.Д. Ребенок поступает в детский сад: Пособие для воспитателей дет сада/ - М.: Просвещение, 2003.-№3.-104с, ил.</a:t>
            </a:r>
          </a:p>
          <a:p>
            <a:pPr marL="514350" lvl="0" indent="-514350">
              <a:buFont typeface="+mj-lt"/>
              <a:buAutoNum type="arabicPeriod"/>
            </a:pPr>
            <a:r>
              <a:rPr lang="ru-RU" sz="1400" dirty="0" smtClean="0"/>
              <a:t>Волков Б.С., </a:t>
            </a:r>
            <a:r>
              <a:rPr lang="ru-RU" sz="1400" dirty="0" err="1" smtClean="0"/>
              <a:t>Волкова,Н.В</a:t>
            </a:r>
            <a:r>
              <a:rPr lang="ru-RU" sz="1400" dirty="0" smtClean="0"/>
              <a:t>. Психология общения в детском возрасте. - М.: </a:t>
            </a:r>
            <a:r>
              <a:rPr lang="ru-RU" sz="1400" dirty="0" err="1" smtClean="0"/>
              <a:t>Педобщество</a:t>
            </a:r>
            <a:r>
              <a:rPr lang="ru-RU" sz="1400" dirty="0" smtClean="0"/>
              <a:t>, 2003, 240с.</a:t>
            </a:r>
          </a:p>
          <a:p>
            <a:pPr marL="514350" lvl="0" indent="-514350">
              <a:buFont typeface="+mj-lt"/>
              <a:buAutoNum type="arabicPeriod"/>
            </a:pPr>
            <a:r>
              <a:rPr lang="ru-RU" sz="1400" dirty="0" smtClean="0"/>
              <a:t>Дошкольное учреждение и семья - единое пространство детского развития. /</a:t>
            </a:r>
            <a:r>
              <a:rPr lang="ru-RU" sz="1400" dirty="0" err="1" smtClean="0"/>
              <a:t>Т.Н.Доронова</a:t>
            </a:r>
            <a:r>
              <a:rPr lang="ru-RU" sz="1400" dirty="0" smtClean="0"/>
              <a:t>, Е.В.Соловьева и др. - М.: </a:t>
            </a:r>
            <a:r>
              <a:rPr lang="ru-RU" sz="1400" dirty="0" err="1" smtClean="0"/>
              <a:t>Линка-Пресс</a:t>
            </a:r>
            <a:r>
              <a:rPr lang="ru-RU" sz="1400" dirty="0" smtClean="0"/>
              <a:t>, 2001</a:t>
            </a:r>
          </a:p>
          <a:p>
            <a:pPr marL="514350" lvl="0" indent="-514350">
              <a:buFont typeface="+mj-lt"/>
              <a:buAutoNum type="arabicPeriod"/>
            </a:pPr>
            <a:r>
              <a:rPr lang="ru-RU" sz="1400" dirty="0" smtClean="0"/>
              <a:t>Печора К.Л., </a:t>
            </a:r>
            <a:r>
              <a:rPr lang="ru-RU" sz="1400" dirty="0" err="1" smtClean="0"/>
              <a:t>Пантюхина</a:t>
            </a:r>
            <a:r>
              <a:rPr lang="ru-RU" sz="1400" dirty="0" smtClean="0"/>
              <a:t> Г.В. Дети раннего возраста в дошкольных учреждениях - М.: </a:t>
            </a:r>
            <a:r>
              <a:rPr lang="ru-RU" sz="1400" dirty="0" err="1" smtClean="0"/>
              <a:t>Владос</a:t>
            </a:r>
            <a:r>
              <a:rPr lang="ru-RU" sz="1400" dirty="0" smtClean="0"/>
              <a:t>, 2007, - 176с.</a:t>
            </a:r>
          </a:p>
          <a:p>
            <a:pPr marL="514350" lvl="0" indent="-514350">
              <a:buFont typeface="+mj-lt"/>
              <a:buAutoNum type="arabicPeriod"/>
            </a:pPr>
            <a:r>
              <a:rPr lang="ru-RU" sz="1400" dirty="0" err="1" smtClean="0"/>
              <a:t>Роньжина</a:t>
            </a:r>
            <a:r>
              <a:rPr lang="ru-RU" sz="1400" dirty="0" smtClean="0"/>
              <a:t> А.С. Занятия психолога с детьми 2-4 лет в период адаптации к дошкольному учреждению - М.: Книголюб, 2000. – 72с.</a:t>
            </a:r>
          </a:p>
          <a:p>
            <a:pPr marL="514350" lvl="0" indent="-514350">
              <a:buFont typeface="+mj-lt"/>
              <a:buAutoNum type="arabicPeriod"/>
            </a:pPr>
            <a:r>
              <a:rPr lang="ru-RU" sz="1400" dirty="0" smtClean="0"/>
              <a:t> Столяренко Л.Д. Психология. Ростов-на-Дону: </a:t>
            </a:r>
            <a:r>
              <a:rPr lang="ru-RU" sz="1400" dirty="0" err="1" smtClean="0"/>
              <a:t>Юнити</a:t>
            </a:r>
            <a:r>
              <a:rPr lang="ru-RU" sz="1400" dirty="0" smtClean="0"/>
              <a:t>, 2003. – 382с.</a:t>
            </a:r>
          </a:p>
          <a:p>
            <a:pPr marL="514350" lvl="0" indent="-514350">
              <a:buFont typeface="+mj-lt"/>
              <a:buAutoNum type="arabicPeriod"/>
            </a:pPr>
            <a:r>
              <a:rPr lang="ru-RU" sz="1400" dirty="0" smtClean="0"/>
              <a:t>Фирсанова Е.Ю. Особенности адаптации детей младшего школьного возраста с нарушениями речи. //Психолог в детском саду. 2005, № 1.</a:t>
            </a:r>
          </a:p>
          <a:p>
            <a:pPr marL="514350" indent="-514350">
              <a:buFont typeface="+mj-lt"/>
              <a:buAutoNum type="arabicPeriod"/>
            </a:pPr>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325438"/>
            <a:ext cx="7139136" cy="927100"/>
          </a:xfrm>
        </p:spPr>
        <p:txBody>
          <a:bodyPr/>
          <a:lstStyle/>
          <a:p>
            <a:r>
              <a:rPr lang="ru-RU" dirty="0" smtClean="0"/>
              <a:t>Паспорт проекта </a:t>
            </a:r>
            <a:endParaRPr lang="ru-RU" dirty="0"/>
          </a:p>
        </p:txBody>
      </p:sp>
      <p:sp>
        <p:nvSpPr>
          <p:cNvPr id="3" name="Содержимое 2"/>
          <p:cNvSpPr>
            <a:spLocks noGrp="1"/>
          </p:cNvSpPr>
          <p:nvPr>
            <p:ph idx="1"/>
          </p:nvPr>
        </p:nvSpPr>
        <p:spPr/>
        <p:txBody>
          <a:bodyPr/>
          <a:lstStyle/>
          <a:p>
            <a:pPr>
              <a:buNone/>
            </a:pPr>
            <a:r>
              <a:rPr lang="ru-RU" sz="1400" b="1" dirty="0">
                <a:solidFill>
                  <a:schemeClr val="tx1"/>
                </a:solidFill>
                <a:latin typeface="+mn-lt"/>
                <a:ea typeface="+mn-ea"/>
                <a:cs typeface="+mn-cs"/>
              </a:rPr>
              <a:t>Актуальность </a:t>
            </a:r>
            <a:r>
              <a:rPr lang="ru-RU" sz="1400" b="1" dirty="0" smtClean="0">
                <a:solidFill>
                  <a:schemeClr val="tx1"/>
                </a:solidFill>
                <a:latin typeface="+mn-lt"/>
                <a:ea typeface="+mn-ea"/>
                <a:cs typeface="+mn-cs"/>
              </a:rPr>
              <a:t>проекта . </a:t>
            </a:r>
            <a:r>
              <a:rPr lang="ru-RU" sz="1400" i="1" dirty="0" smtClean="0">
                <a:solidFill>
                  <a:schemeClr val="tx1"/>
                </a:solidFill>
                <a:latin typeface="+mn-lt"/>
                <a:ea typeface="+mn-ea"/>
                <a:cs typeface="+mn-cs"/>
              </a:rPr>
              <a:t>С </a:t>
            </a:r>
            <a:r>
              <a:rPr lang="ru-RU" sz="1400" i="1" dirty="0">
                <a:solidFill>
                  <a:schemeClr val="tx1"/>
                </a:solidFill>
                <a:latin typeface="+mn-lt"/>
                <a:ea typeface="+mn-ea"/>
                <a:cs typeface="+mn-cs"/>
              </a:rPr>
              <a:t>поступлением ребенка раннего возраста в детский сад в его жизни происходит множество изменений: строгий, распланированный режим дня, отсутствие родителей в течение дня несколько часов, новые требования к поведению, постоянный контакт со сверстниками и малознакомыми ему взрослыми, новое помещение, совершенно другой стиль общения. Все эти изменения обрушиваются на ребенка внезапно и одновременно, создавая для него стрессовую ситуацию, которая без специальной организации может привести к невротическим реакциям. Это и послужило причиной тому, что проблема привыкания ребенка к детскому саду стала очень актуальной. </a:t>
            </a:r>
            <a:endParaRPr lang="ru-RU" sz="1400" dirty="0">
              <a:solidFill>
                <a:schemeClr val="tx1"/>
              </a:solidFill>
              <a:latin typeface="+mn-lt"/>
              <a:ea typeface="+mn-ea"/>
              <a:cs typeface="+mn-cs"/>
            </a:endParaRPr>
          </a:p>
          <a:p>
            <a:pPr>
              <a:buNone/>
            </a:pPr>
            <a:r>
              <a:rPr lang="ru-RU" sz="1400" b="1" dirty="0" smtClean="0">
                <a:solidFill>
                  <a:schemeClr val="tx1"/>
                </a:solidFill>
                <a:latin typeface="+mn-lt"/>
                <a:ea typeface="+mn-ea"/>
                <a:cs typeface="+mn-cs"/>
              </a:rPr>
              <a:t>Направленность проекта:</a:t>
            </a:r>
          </a:p>
          <a:p>
            <a:pPr>
              <a:buNone/>
            </a:pPr>
            <a:r>
              <a:rPr lang="ru-RU" sz="1400" dirty="0" smtClean="0">
                <a:solidFill>
                  <a:schemeClr val="tx1"/>
                </a:solidFill>
                <a:latin typeface="+mn-lt"/>
                <a:ea typeface="+mn-ea"/>
                <a:cs typeface="+mn-cs"/>
              </a:rPr>
              <a:t> по </a:t>
            </a:r>
            <a:r>
              <a:rPr lang="ru-RU" sz="1400" dirty="0">
                <a:solidFill>
                  <a:schemeClr val="tx1"/>
                </a:solidFill>
                <a:latin typeface="+mn-lt"/>
                <a:ea typeface="+mn-ea"/>
                <a:cs typeface="+mn-cs"/>
              </a:rPr>
              <a:t>функциональному предназначению является специальной (организация адаптационного периода детей раннего возраста); </a:t>
            </a:r>
            <a:endParaRPr lang="ru-RU" sz="1400" dirty="0" smtClean="0">
              <a:solidFill>
                <a:schemeClr val="tx1"/>
              </a:solidFill>
              <a:latin typeface="+mn-lt"/>
              <a:ea typeface="+mn-ea"/>
              <a:cs typeface="+mn-cs"/>
            </a:endParaRPr>
          </a:p>
          <a:p>
            <a:pPr>
              <a:buNone/>
            </a:pPr>
            <a:r>
              <a:rPr lang="ru-RU" sz="1400" dirty="0" smtClean="0">
                <a:solidFill>
                  <a:schemeClr val="tx1"/>
                </a:solidFill>
                <a:latin typeface="+mn-lt"/>
                <a:ea typeface="+mn-ea"/>
                <a:cs typeface="+mn-cs"/>
              </a:rPr>
              <a:t>по </a:t>
            </a:r>
            <a:r>
              <a:rPr lang="ru-RU" sz="1400" dirty="0">
                <a:solidFill>
                  <a:schemeClr val="tx1"/>
                </a:solidFill>
                <a:latin typeface="+mn-lt"/>
                <a:ea typeface="+mn-ea"/>
                <a:cs typeface="+mn-cs"/>
              </a:rPr>
              <a:t>форме организации – групповой; </a:t>
            </a:r>
            <a:endParaRPr lang="ru-RU" sz="1400" dirty="0" smtClean="0">
              <a:solidFill>
                <a:schemeClr val="tx1"/>
              </a:solidFill>
              <a:latin typeface="+mn-lt"/>
              <a:ea typeface="+mn-ea"/>
              <a:cs typeface="+mn-cs"/>
            </a:endParaRPr>
          </a:p>
          <a:p>
            <a:pPr>
              <a:buNone/>
            </a:pPr>
            <a:r>
              <a:rPr lang="ru-RU" sz="1400" dirty="0" smtClean="0">
                <a:solidFill>
                  <a:schemeClr val="tx1"/>
                </a:solidFill>
                <a:latin typeface="+mn-lt"/>
                <a:ea typeface="+mn-ea"/>
                <a:cs typeface="+mn-cs"/>
              </a:rPr>
              <a:t>по </a:t>
            </a:r>
            <a:r>
              <a:rPr lang="ru-RU" sz="1400" dirty="0">
                <a:solidFill>
                  <a:schemeClr val="tx1"/>
                </a:solidFill>
                <a:latin typeface="+mn-lt"/>
                <a:ea typeface="+mn-ea"/>
                <a:cs typeface="+mn-cs"/>
              </a:rPr>
              <a:t>времени реализации — на период адаптации. </a:t>
            </a:r>
            <a:endParaRPr lang="ru-RU" sz="1400" dirty="0" smtClean="0">
              <a:solidFill>
                <a:schemeClr val="tx1"/>
              </a:solidFill>
              <a:latin typeface="+mn-lt"/>
              <a:ea typeface="+mn-ea"/>
              <a:cs typeface="+mn-cs"/>
            </a:endParaRPr>
          </a:p>
          <a:p>
            <a:pPr>
              <a:buNone/>
            </a:pPr>
            <a:r>
              <a:rPr lang="ru-RU" sz="1400" b="1" dirty="0" smtClean="0">
                <a:solidFill>
                  <a:schemeClr val="tx1"/>
                </a:solidFill>
                <a:latin typeface="+mn-lt"/>
                <a:ea typeface="+mn-ea"/>
                <a:cs typeface="+mn-cs"/>
              </a:rPr>
              <a:t>Проект разработан </a:t>
            </a:r>
            <a:r>
              <a:rPr lang="ru-RU" sz="1400" b="1" dirty="0">
                <a:solidFill>
                  <a:schemeClr val="tx1"/>
                </a:solidFill>
                <a:latin typeface="+mn-lt"/>
                <a:ea typeface="+mn-ea"/>
                <a:cs typeface="+mn-cs"/>
              </a:rPr>
              <a:t>с учётом методических разработок </a:t>
            </a:r>
            <a:r>
              <a:rPr lang="ru-RU" sz="1400" dirty="0">
                <a:solidFill>
                  <a:schemeClr val="tx1"/>
                </a:solidFill>
                <a:latin typeface="+mn-lt"/>
                <a:ea typeface="+mn-ea"/>
                <a:cs typeface="+mn-cs"/>
              </a:rPr>
              <a:t>таких авторов, как Белкина В.Н., Васильева М.А., Смирнова Е.О., </a:t>
            </a:r>
            <a:r>
              <a:rPr lang="ru-RU" sz="1400" dirty="0" err="1">
                <a:solidFill>
                  <a:schemeClr val="tx1"/>
                </a:solidFill>
                <a:latin typeface="+mn-lt"/>
                <a:ea typeface="+mn-ea"/>
                <a:cs typeface="+mn-cs"/>
              </a:rPr>
              <a:t>Доронова</a:t>
            </a:r>
            <a:r>
              <a:rPr lang="ru-RU" sz="1400" dirty="0">
                <a:solidFill>
                  <a:schemeClr val="tx1"/>
                </a:solidFill>
                <a:latin typeface="+mn-lt"/>
                <a:ea typeface="+mn-ea"/>
                <a:cs typeface="+mn-cs"/>
              </a:rPr>
              <a:t> Т.Н. и др</a:t>
            </a:r>
            <a:r>
              <a:rPr lang="ru-RU" sz="1400" dirty="0" smtClean="0">
                <a:solidFill>
                  <a:schemeClr val="tx1"/>
                </a:solidFill>
                <a:latin typeface="+mn-lt"/>
                <a:ea typeface="+mn-ea"/>
                <a:cs typeface="+mn-cs"/>
              </a:rPr>
              <a:t>.</a:t>
            </a:r>
          </a:p>
          <a:p>
            <a:pPr>
              <a:buNone/>
            </a:pPr>
            <a:r>
              <a:rPr lang="ru-RU" sz="1400" b="1" dirty="0" smtClean="0">
                <a:solidFill>
                  <a:schemeClr val="tx1"/>
                </a:solidFill>
                <a:latin typeface="+mn-lt"/>
                <a:ea typeface="+mn-ea"/>
                <a:cs typeface="+mn-cs"/>
              </a:rPr>
              <a:t>В основе практической работы </a:t>
            </a:r>
            <a:r>
              <a:rPr lang="ru-RU" sz="1400" dirty="0" smtClean="0">
                <a:solidFill>
                  <a:schemeClr val="tx1"/>
                </a:solidFill>
                <a:latin typeface="+mn-lt"/>
                <a:ea typeface="+mn-ea"/>
                <a:cs typeface="+mn-cs"/>
              </a:rPr>
              <a:t>лежит взаимодействие воспитателя, родителей и детей, направленное на создание благоприятной эмоциональной атмосферы в группе, которое создаёт основу для благоприятной адаптации детей раннего возраста.</a:t>
            </a:r>
          </a:p>
          <a:p>
            <a:pPr>
              <a:buNone/>
            </a:pPr>
            <a:endParaRPr lang="ru-RU" sz="1400" dirty="0">
              <a:solidFill>
                <a:schemeClr val="tx1"/>
              </a:solidFill>
              <a:latin typeface="+mn-lt"/>
              <a:ea typeface="+mn-ea"/>
              <a:cs typeface="+mn-cs"/>
            </a:endParaRPr>
          </a:p>
          <a:p>
            <a:endParaRPr lang="ru-RU" sz="1400" dirty="0"/>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25438"/>
            <a:ext cx="7211144" cy="927100"/>
          </a:xfrm>
        </p:spPr>
        <p:txBody>
          <a:bodyPr/>
          <a:lstStyle/>
          <a:p>
            <a:r>
              <a:rPr lang="ru-RU" dirty="0" smtClean="0"/>
              <a:t>Паспорт проекта </a:t>
            </a:r>
            <a:endParaRPr lang="ru-RU" dirty="0"/>
          </a:p>
        </p:txBody>
      </p:sp>
      <p:sp>
        <p:nvSpPr>
          <p:cNvPr id="3" name="Содержимое 2"/>
          <p:cNvSpPr>
            <a:spLocks noGrp="1"/>
          </p:cNvSpPr>
          <p:nvPr>
            <p:ph idx="1"/>
          </p:nvPr>
        </p:nvSpPr>
        <p:spPr/>
        <p:txBody>
          <a:bodyPr/>
          <a:lstStyle/>
          <a:p>
            <a:pPr>
              <a:buNone/>
            </a:pPr>
            <a:r>
              <a:rPr lang="ru-RU" sz="1400" b="1" dirty="0" smtClean="0">
                <a:solidFill>
                  <a:schemeClr val="tx1"/>
                </a:solidFill>
                <a:latin typeface="+mn-lt"/>
                <a:ea typeface="+mn-ea"/>
                <a:cs typeface="+mn-cs"/>
              </a:rPr>
              <a:t>Новизна проекта </a:t>
            </a:r>
            <a:r>
              <a:rPr lang="ru-RU" sz="1400" dirty="0" smtClean="0">
                <a:solidFill>
                  <a:schemeClr val="tx1"/>
                </a:solidFill>
                <a:latin typeface="+mn-lt"/>
                <a:ea typeface="+mn-ea"/>
                <a:cs typeface="+mn-cs"/>
              </a:rPr>
              <a:t>состоит </a:t>
            </a:r>
            <a:r>
              <a:rPr lang="ru-RU" sz="1400" dirty="0">
                <a:solidFill>
                  <a:schemeClr val="tx1"/>
                </a:solidFill>
                <a:latin typeface="+mn-lt"/>
                <a:ea typeface="+mn-ea"/>
                <a:cs typeface="+mn-cs"/>
              </a:rPr>
              <a:t>в том, что расширено взаимодействие дошкольного образовательного учреждения и семьи: родители детей раннего возраста имеют возможность </a:t>
            </a:r>
            <a:r>
              <a:rPr lang="ru-RU" sz="1400" dirty="0" smtClean="0">
                <a:solidFill>
                  <a:schemeClr val="tx1"/>
                </a:solidFill>
                <a:latin typeface="+mn-lt"/>
                <a:ea typeface="+mn-ea"/>
                <a:cs typeface="+mn-cs"/>
              </a:rPr>
              <a:t>получать </a:t>
            </a:r>
            <a:r>
              <a:rPr lang="ru-RU" sz="1400" dirty="0">
                <a:solidFill>
                  <a:schemeClr val="tx1"/>
                </a:solidFill>
                <a:latin typeface="+mn-lt"/>
                <a:ea typeface="+mn-ea"/>
                <a:cs typeface="+mn-cs"/>
              </a:rPr>
              <a:t>квалифицированную помощь по развитию и воспитанию детей. </a:t>
            </a:r>
            <a:endParaRPr lang="ru-RU" sz="1400" dirty="0" smtClean="0">
              <a:solidFill>
                <a:schemeClr val="tx1"/>
              </a:solidFill>
              <a:latin typeface="+mn-lt"/>
              <a:ea typeface="+mn-ea"/>
              <a:cs typeface="+mn-cs"/>
            </a:endParaRPr>
          </a:p>
          <a:p>
            <a:pPr>
              <a:buNone/>
            </a:pPr>
            <a:r>
              <a:rPr lang="ru-RU" sz="1400" dirty="0" smtClean="0">
                <a:solidFill>
                  <a:schemeClr val="tx1"/>
                </a:solidFill>
                <a:latin typeface="+mn-lt"/>
                <a:ea typeface="+mn-ea"/>
                <a:cs typeface="+mn-cs"/>
              </a:rPr>
              <a:t>К </a:t>
            </a:r>
            <a:r>
              <a:rPr lang="ru-RU" sz="1400" dirty="0">
                <a:solidFill>
                  <a:schemeClr val="tx1"/>
                </a:solidFill>
                <a:latin typeface="+mn-lt"/>
                <a:ea typeface="+mn-ea"/>
                <a:cs typeface="+mn-cs"/>
              </a:rPr>
              <a:t>числу наиболее актуальных </a:t>
            </a:r>
            <a:r>
              <a:rPr lang="ru-RU" sz="1400" dirty="0" smtClean="0">
                <a:solidFill>
                  <a:schemeClr val="tx1"/>
                </a:solidFill>
                <a:latin typeface="+mn-lt"/>
                <a:ea typeface="+mn-ea"/>
                <a:cs typeface="+mn-cs"/>
              </a:rPr>
              <a:t>по вопросу адаптации дошкольников к детскому саду относятся следующие теоретические положения: </a:t>
            </a:r>
            <a:r>
              <a:rPr lang="ru-RU" sz="1400" dirty="0">
                <a:solidFill>
                  <a:schemeClr val="tx1"/>
                </a:solidFill>
                <a:latin typeface="+mn-lt"/>
                <a:ea typeface="+mn-ea"/>
                <a:cs typeface="+mn-cs"/>
              </a:rPr>
              <a:t>разработка и внедрение форм и методов организации адаптации детей раннего возраста к условиям дошкольного образовательного учреждения, создание единого благоприятного образовательно-воспитательного пространства ДОУ и семьи, повышение </a:t>
            </a:r>
            <a:r>
              <a:rPr lang="ru-RU" sz="1400" dirty="0" smtClean="0">
                <a:solidFill>
                  <a:schemeClr val="tx1"/>
                </a:solidFill>
                <a:latin typeface="+mn-lt"/>
                <a:ea typeface="+mn-ea"/>
                <a:cs typeface="+mn-cs"/>
              </a:rPr>
              <a:t>педагогической культуры </a:t>
            </a:r>
            <a:r>
              <a:rPr lang="ru-RU" sz="1400" dirty="0">
                <a:solidFill>
                  <a:schemeClr val="tx1"/>
                </a:solidFill>
                <a:latin typeface="+mn-lt"/>
                <a:ea typeface="+mn-ea"/>
                <a:cs typeface="+mn-cs"/>
              </a:rPr>
              <a:t>родителей, повышение профессиональной компетенции сотрудников ДОУ по вопросам адаптации детей </a:t>
            </a:r>
            <a:r>
              <a:rPr lang="ru-RU" sz="1400" dirty="0" smtClean="0">
                <a:solidFill>
                  <a:schemeClr val="tx1"/>
                </a:solidFill>
                <a:latin typeface="+mn-lt"/>
                <a:ea typeface="+mn-ea"/>
                <a:cs typeface="+mn-cs"/>
              </a:rPr>
              <a:t>раннего </a:t>
            </a:r>
            <a:r>
              <a:rPr lang="ru-RU" sz="1400" dirty="0">
                <a:solidFill>
                  <a:schemeClr val="tx1"/>
                </a:solidFill>
                <a:latin typeface="+mn-lt"/>
                <a:ea typeface="+mn-ea"/>
                <a:cs typeface="+mn-cs"/>
              </a:rPr>
              <a:t>возраста.</a:t>
            </a:r>
          </a:p>
          <a:p>
            <a:pPr>
              <a:buNone/>
            </a:pPr>
            <a:r>
              <a:rPr lang="ru-RU" sz="1400" b="1" dirty="0">
                <a:solidFill>
                  <a:schemeClr val="tx1"/>
                </a:solidFill>
                <a:latin typeface="+mn-lt"/>
                <a:ea typeface="+mn-ea"/>
                <a:cs typeface="+mn-cs"/>
              </a:rPr>
              <a:t>Цель </a:t>
            </a:r>
            <a:r>
              <a:rPr lang="ru-RU" sz="1400" b="1" dirty="0"/>
              <a:t>п</a:t>
            </a:r>
            <a:r>
              <a:rPr lang="ru-RU" sz="1400" b="1" dirty="0" smtClean="0">
                <a:solidFill>
                  <a:schemeClr val="tx1"/>
                </a:solidFill>
                <a:latin typeface="+mn-lt"/>
                <a:ea typeface="+mn-ea"/>
                <a:cs typeface="+mn-cs"/>
              </a:rPr>
              <a:t>роекта:</a:t>
            </a:r>
            <a:r>
              <a:rPr lang="ru-RU" sz="1400" dirty="0" smtClean="0">
                <a:solidFill>
                  <a:schemeClr val="tx1"/>
                </a:solidFill>
                <a:latin typeface="+mn-lt"/>
                <a:ea typeface="+mn-ea"/>
                <a:cs typeface="+mn-cs"/>
              </a:rPr>
              <a:t> </a:t>
            </a:r>
            <a:r>
              <a:rPr lang="ru-RU" sz="1400" dirty="0">
                <a:solidFill>
                  <a:schemeClr val="tx1"/>
                </a:solidFill>
                <a:latin typeface="+mn-lt"/>
                <a:ea typeface="+mn-ea"/>
                <a:cs typeface="+mn-cs"/>
              </a:rPr>
              <a:t>создание благоприятного воспитательно-образовательного пространства семьи и ДОУ в системе организации адаптации детей раннего возраста. </a:t>
            </a:r>
          </a:p>
          <a:p>
            <a:pPr>
              <a:buNone/>
            </a:pPr>
            <a:r>
              <a:rPr lang="ru-RU" sz="1400" b="1" dirty="0">
                <a:solidFill>
                  <a:schemeClr val="tx1"/>
                </a:solidFill>
                <a:latin typeface="+mn-lt"/>
                <a:ea typeface="+mn-ea"/>
                <a:cs typeface="+mn-cs"/>
              </a:rPr>
              <a:t>Задачи Программы: </a:t>
            </a:r>
            <a:endParaRPr lang="ru-RU" sz="1400" dirty="0">
              <a:solidFill>
                <a:schemeClr val="tx1"/>
              </a:solidFill>
              <a:latin typeface="+mn-lt"/>
              <a:ea typeface="+mn-ea"/>
              <a:cs typeface="+mn-cs"/>
            </a:endParaRPr>
          </a:p>
          <a:p>
            <a:pPr lvl="0"/>
            <a:r>
              <a:rPr lang="ru-RU" sz="1400" dirty="0">
                <a:solidFill>
                  <a:schemeClr val="tx1"/>
                </a:solidFill>
                <a:latin typeface="+mn-lt"/>
                <a:ea typeface="+mn-ea"/>
                <a:cs typeface="+mn-cs"/>
              </a:rPr>
              <a:t>Создать условия для организации адаптации детей раннего возраста к условиям дошкольного образовательного учреждения. </a:t>
            </a:r>
          </a:p>
          <a:p>
            <a:pPr lvl="0"/>
            <a:r>
              <a:rPr lang="ru-RU" sz="1400" dirty="0">
                <a:solidFill>
                  <a:schemeClr val="tx1"/>
                </a:solidFill>
                <a:latin typeface="+mn-lt"/>
                <a:ea typeface="+mn-ea"/>
                <a:cs typeface="+mn-cs"/>
              </a:rPr>
              <a:t>Внедрить эффективные формы и методы сотрудничества с родителями, способствующие повышению </a:t>
            </a:r>
            <a:r>
              <a:rPr lang="ru-RU" sz="1400" dirty="0" smtClean="0">
                <a:solidFill>
                  <a:schemeClr val="tx1"/>
                </a:solidFill>
                <a:latin typeface="+mn-lt"/>
                <a:ea typeface="+mn-ea"/>
                <a:cs typeface="+mn-cs"/>
              </a:rPr>
              <a:t>педагогической культуры </a:t>
            </a:r>
            <a:r>
              <a:rPr lang="ru-RU" sz="1400" dirty="0">
                <a:solidFill>
                  <a:schemeClr val="tx1"/>
                </a:solidFill>
                <a:latin typeface="+mn-lt"/>
                <a:ea typeface="+mn-ea"/>
                <a:cs typeface="+mn-cs"/>
              </a:rPr>
              <a:t>в практику психолого-педагогического партнерства. </a:t>
            </a:r>
          </a:p>
          <a:p>
            <a:pPr lvl="0"/>
            <a:r>
              <a:rPr lang="ru-RU" sz="1400" dirty="0">
                <a:solidFill>
                  <a:schemeClr val="tx1"/>
                </a:solidFill>
                <a:latin typeface="+mn-lt"/>
                <a:ea typeface="+mn-ea"/>
                <a:cs typeface="+mn-cs"/>
              </a:rPr>
              <a:t>Привлечь внимание сотрудников дошкольного образовательного учреждения к проблеме организации адаптации детей раннего </a:t>
            </a:r>
            <a:r>
              <a:rPr lang="ru-RU" sz="1400" dirty="0" smtClean="0">
                <a:solidFill>
                  <a:schemeClr val="tx1"/>
                </a:solidFill>
                <a:latin typeface="+mn-lt"/>
                <a:ea typeface="+mn-ea"/>
                <a:cs typeface="+mn-cs"/>
              </a:rPr>
              <a:t>возраста.</a:t>
            </a:r>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25438"/>
            <a:ext cx="7211144" cy="927100"/>
          </a:xfrm>
        </p:spPr>
        <p:txBody>
          <a:bodyPr/>
          <a:lstStyle/>
          <a:p>
            <a:r>
              <a:rPr lang="ru-RU" dirty="0" smtClean="0"/>
              <a:t>Ожидаемый результат  </a:t>
            </a:r>
            <a:endParaRPr lang="ru-RU" dirty="0"/>
          </a:p>
        </p:txBody>
      </p:sp>
      <p:sp>
        <p:nvSpPr>
          <p:cNvPr id="3" name="Содержимое 2"/>
          <p:cNvSpPr>
            <a:spLocks noGrp="1"/>
          </p:cNvSpPr>
          <p:nvPr>
            <p:ph idx="1"/>
          </p:nvPr>
        </p:nvSpPr>
        <p:spPr/>
        <p:txBody>
          <a:bodyPr/>
          <a:lstStyle/>
          <a:p>
            <a:pPr>
              <a:lnSpc>
                <a:spcPct val="150000"/>
              </a:lnSpc>
            </a:pPr>
            <a:r>
              <a:rPr lang="ru-RU" sz="1400" dirty="0" smtClean="0">
                <a:solidFill>
                  <a:schemeClr val="tx1"/>
                </a:solidFill>
                <a:latin typeface="+mn-lt"/>
                <a:ea typeface="+mn-ea"/>
                <a:cs typeface="+mn-cs"/>
              </a:rPr>
              <a:t>Благоприятный </a:t>
            </a:r>
            <a:r>
              <a:rPr lang="ru-RU" sz="1400" dirty="0">
                <a:solidFill>
                  <a:schemeClr val="tx1"/>
                </a:solidFill>
                <a:latin typeface="+mn-lt"/>
                <a:ea typeface="+mn-ea"/>
                <a:cs typeface="+mn-cs"/>
              </a:rPr>
              <a:t>адаптационный период детей 2-3 лет. </a:t>
            </a:r>
          </a:p>
          <a:p>
            <a:pPr>
              <a:lnSpc>
                <a:spcPct val="150000"/>
              </a:lnSpc>
            </a:pPr>
            <a:r>
              <a:rPr lang="ru-RU" sz="1400" dirty="0" smtClean="0">
                <a:solidFill>
                  <a:schemeClr val="tx1"/>
                </a:solidFill>
                <a:latin typeface="+mn-lt"/>
                <a:ea typeface="+mn-ea"/>
                <a:cs typeface="+mn-cs"/>
              </a:rPr>
              <a:t>Снижение </a:t>
            </a:r>
            <a:r>
              <a:rPr lang="ru-RU" sz="1400" dirty="0">
                <a:solidFill>
                  <a:schemeClr val="tx1"/>
                </a:solidFill>
                <a:latin typeface="+mn-lt"/>
                <a:ea typeface="+mn-ea"/>
                <a:cs typeface="+mn-cs"/>
              </a:rPr>
              <a:t>заболеваемости у детей в период адаптации к детскому саду. </a:t>
            </a:r>
          </a:p>
          <a:p>
            <a:pPr>
              <a:lnSpc>
                <a:spcPct val="150000"/>
              </a:lnSpc>
            </a:pPr>
            <a:r>
              <a:rPr lang="ru-RU" sz="1400" dirty="0" smtClean="0">
                <a:solidFill>
                  <a:schemeClr val="tx1"/>
                </a:solidFill>
                <a:latin typeface="+mn-lt"/>
                <a:ea typeface="+mn-ea"/>
                <a:cs typeface="+mn-cs"/>
              </a:rPr>
              <a:t>Повышение </a:t>
            </a:r>
            <a:r>
              <a:rPr lang="ru-RU" sz="1400" dirty="0">
                <a:solidFill>
                  <a:schemeClr val="tx1"/>
                </a:solidFill>
                <a:latin typeface="+mn-lt"/>
                <a:ea typeface="+mn-ea"/>
                <a:cs typeface="+mn-cs"/>
              </a:rPr>
              <a:t>психолого-педагогической компетенции родителей в вопросах воспитания, обучения и развития детей раннего возраста в период адаптации. </a:t>
            </a:r>
          </a:p>
          <a:p>
            <a:pPr>
              <a:lnSpc>
                <a:spcPct val="150000"/>
              </a:lnSpc>
            </a:pPr>
            <a:r>
              <a:rPr lang="ru-RU" sz="1400" dirty="0" smtClean="0">
                <a:solidFill>
                  <a:schemeClr val="tx1"/>
                </a:solidFill>
                <a:latin typeface="+mn-lt"/>
                <a:ea typeface="+mn-ea"/>
                <a:cs typeface="+mn-cs"/>
              </a:rPr>
              <a:t>Привлечение </a:t>
            </a:r>
            <a:r>
              <a:rPr lang="ru-RU" sz="1400" dirty="0">
                <a:solidFill>
                  <a:schemeClr val="tx1"/>
                </a:solidFill>
                <a:latin typeface="+mn-lt"/>
                <a:ea typeface="+mn-ea"/>
                <a:cs typeface="+mn-cs"/>
              </a:rPr>
              <a:t>родителей детей раннего дошкольного возраста к осознанному воспитанию своих </a:t>
            </a:r>
            <a:r>
              <a:rPr lang="ru-RU" sz="1400" dirty="0" smtClean="0">
                <a:solidFill>
                  <a:schemeClr val="tx1"/>
                </a:solidFill>
                <a:latin typeface="+mn-lt"/>
                <a:ea typeface="+mn-ea"/>
                <a:cs typeface="+mn-cs"/>
              </a:rPr>
              <a:t>детей.</a:t>
            </a:r>
          </a:p>
          <a:p>
            <a:pPr>
              <a:lnSpc>
                <a:spcPct val="150000"/>
              </a:lnSpc>
            </a:pPr>
            <a:r>
              <a:rPr lang="ru-RU" sz="1400" dirty="0" smtClean="0">
                <a:solidFill>
                  <a:schemeClr val="tx1"/>
                </a:solidFill>
                <a:latin typeface="+mn-lt"/>
                <a:ea typeface="+mn-ea"/>
                <a:cs typeface="+mn-cs"/>
              </a:rPr>
              <a:t> Становление </a:t>
            </a:r>
            <a:r>
              <a:rPr lang="ru-RU" sz="1400" dirty="0">
                <a:solidFill>
                  <a:schemeClr val="tx1"/>
                </a:solidFill>
                <a:latin typeface="+mn-lt"/>
                <a:ea typeface="+mn-ea"/>
                <a:cs typeface="+mn-cs"/>
              </a:rPr>
              <a:t>партнёрских, доверительных отношений между ДОУ и семьями воспитанников. </a:t>
            </a:r>
          </a:p>
          <a:p>
            <a:pPr>
              <a:lnSpc>
                <a:spcPct val="150000"/>
              </a:lnSpc>
            </a:pPr>
            <a:r>
              <a:rPr lang="ru-RU" sz="1400" dirty="0" smtClean="0">
                <a:solidFill>
                  <a:schemeClr val="tx1"/>
                </a:solidFill>
                <a:latin typeface="+mn-lt"/>
                <a:ea typeface="+mn-ea"/>
                <a:cs typeface="+mn-cs"/>
              </a:rPr>
              <a:t>Создание </a:t>
            </a:r>
            <a:r>
              <a:rPr lang="ru-RU" sz="1400" dirty="0">
                <a:solidFill>
                  <a:schemeClr val="tx1"/>
                </a:solidFill>
                <a:latin typeface="+mn-lt"/>
                <a:ea typeface="+mn-ea"/>
                <a:cs typeface="+mn-cs"/>
              </a:rPr>
              <a:t>открытой системы взаимодействия участников образовательного процесса в ДОУ. </a:t>
            </a:r>
          </a:p>
          <a:p>
            <a:pPr>
              <a:buNone/>
            </a:pPr>
            <a:endParaRPr lang="ru-RU" sz="1400" dirty="0" smtClean="0">
              <a:solidFill>
                <a:schemeClr val="tx1"/>
              </a:solidFill>
              <a:latin typeface="+mn-lt"/>
              <a:ea typeface="+mn-ea"/>
              <a:cs typeface="+mn-cs"/>
            </a:endParaRPr>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25438"/>
            <a:ext cx="6995120" cy="927100"/>
          </a:xfrm>
        </p:spPr>
        <p:txBody>
          <a:bodyPr/>
          <a:lstStyle/>
          <a:p>
            <a:r>
              <a:rPr lang="ru-RU" dirty="0" smtClean="0"/>
              <a:t>Условия успешной адаптации</a:t>
            </a:r>
            <a:endParaRPr lang="ru-RU" dirty="0"/>
          </a:p>
        </p:txBody>
      </p:sp>
      <p:sp>
        <p:nvSpPr>
          <p:cNvPr id="3" name="Содержимое 2"/>
          <p:cNvSpPr>
            <a:spLocks noGrp="1"/>
          </p:cNvSpPr>
          <p:nvPr>
            <p:ph idx="1"/>
          </p:nvPr>
        </p:nvSpPr>
        <p:spPr/>
        <p:txBody>
          <a:bodyPr/>
          <a:lstStyle/>
          <a:p>
            <a:pPr>
              <a:buNone/>
            </a:pPr>
            <a:r>
              <a:rPr lang="ru-RU" sz="1400" dirty="0" smtClean="0"/>
              <a:t>1.    Создание пространственной предметно-развивающей среды: правильно организованная развивающая среда с точки зрения психолого-педагогических требований должна способствовать более быстрой адаптации ребенка, поддержанию эмоционального благополучия малыша и создавать условия для его развития. Для этого в адаптационной группе важно выделить следующие </a:t>
            </a:r>
            <a:r>
              <a:rPr lang="ru-RU" sz="1400" dirty="0" err="1" smtClean="0"/>
              <a:t>содержательно-деятельностные</a:t>
            </a:r>
            <a:r>
              <a:rPr lang="ru-RU" sz="1400" dirty="0" smtClean="0"/>
              <a:t> зоны: зона познавательной деятельности, художественная зона , </a:t>
            </a:r>
            <a:r>
              <a:rPr lang="ru-RU" sz="1400" dirty="0" err="1" smtClean="0"/>
              <a:t>констуктивно-игровая</a:t>
            </a:r>
            <a:r>
              <a:rPr lang="ru-RU" sz="1400" dirty="0" smtClean="0"/>
              <a:t> </a:t>
            </a:r>
            <a:r>
              <a:rPr lang="ru-RU" sz="1400" dirty="0" err="1" smtClean="0"/>
              <a:t>зона</a:t>
            </a:r>
            <a:r>
              <a:rPr lang="ru-RU" sz="1400" dirty="0" smtClean="0"/>
              <a:t>.</a:t>
            </a:r>
          </a:p>
          <a:p>
            <a:pPr>
              <a:buNone/>
            </a:pPr>
            <a:r>
              <a:rPr lang="ru-RU" sz="1400" dirty="0" smtClean="0"/>
              <a:t>2.    Вторая группа условий характеризует требования к профессиональной компетентности педагога. Для успешной организации процесса адаптации малышей педагогу необходимо хорошо знать особенности развития ребенка раннего возраста, учитывать социальную ситуацию развития каждого малыша, ориентироваться на имеющийся опыт организации процесса адаптации детей, существующий в детском саду. </a:t>
            </a:r>
          </a:p>
          <a:p>
            <a:pPr>
              <a:buNone/>
            </a:pPr>
            <a:r>
              <a:rPr lang="ru-RU" sz="1400" dirty="0" smtClean="0"/>
              <a:t>3.    Организация работы с родителями. Взаимодействие детского сада и семьи, как показывают современные исследования, – двусторонний, циклический процесс. </a:t>
            </a:r>
            <a:r>
              <a:rPr lang="ru-RU" sz="1400" dirty="0">
                <a:solidFill>
                  <a:schemeClr val="tx1"/>
                </a:solidFill>
                <a:latin typeface="+mn-lt"/>
                <a:ea typeface="+mn-ea"/>
                <a:cs typeface="+mn-cs"/>
              </a:rPr>
              <a:t>В работе с родителями  </a:t>
            </a:r>
            <a:r>
              <a:rPr lang="ru-RU" sz="1400" dirty="0" smtClean="0">
                <a:solidFill>
                  <a:schemeClr val="tx1"/>
                </a:solidFill>
                <a:latin typeface="+mn-lt"/>
                <a:ea typeface="+mn-ea"/>
                <a:cs typeface="+mn-cs"/>
              </a:rPr>
              <a:t>педагоги проявляют </a:t>
            </a:r>
            <a:r>
              <a:rPr lang="ru-RU" sz="1400" dirty="0">
                <a:solidFill>
                  <a:schemeClr val="tx1"/>
                </a:solidFill>
                <a:latin typeface="+mn-lt"/>
                <a:ea typeface="+mn-ea"/>
                <a:cs typeface="+mn-cs"/>
              </a:rPr>
              <a:t>участие, понимание к проблемам воспитания и обучения детей, осуществляют  и помогают развить положительное взаимодействие </a:t>
            </a:r>
            <a:r>
              <a:rPr lang="ru-RU" sz="1400" dirty="0" smtClean="0">
                <a:solidFill>
                  <a:schemeClr val="tx1"/>
                </a:solidFill>
                <a:latin typeface="+mn-lt"/>
                <a:ea typeface="+mn-ea"/>
                <a:cs typeface="+mn-cs"/>
              </a:rPr>
              <a:t>.Родители </a:t>
            </a:r>
            <a:r>
              <a:rPr lang="ru-RU" sz="1400" dirty="0">
                <a:solidFill>
                  <a:schemeClr val="tx1"/>
                </a:solidFill>
                <a:latin typeface="+mn-lt"/>
                <a:ea typeface="+mn-ea"/>
                <a:cs typeface="+mn-cs"/>
              </a:rPr>
              <a:t>принимают активное участие  в проекте  адаптации: обеспечивают систематическое посещение, принимают участие в игровой и практической деятельности, поддерживают и устанавливают положительное </a:t>
            </a:r>
            <a:r>
              <a:rPr lang="ru-RU" sz="1400" dirty="0" smtClean="0">
                <a:solidFill>
                  <a:schemeClr val="tx1"/>
                </a:solidFill>
                <a:latin typeface="+mn-lt"/>
                <a:ea typeface="+mn-ea"/>
                <a:cs typeface="+mn-cs"/>
              </a:rPr>
              <a:t>взаимодействие.</a:t>
            </a:r>
            <a:endParaRPr lang="ru-RU" sz="1400" dirty="0"/>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25438"/>
            <a:ext cx="7211144" cy="927100"/>
          </a:xfrm>
        </p:spPr>
        <p:txBody>
          <a:bodyPr/>
          <a:lstStyle/>
          <a:p>
            <a:r>
              <a:rPr lang="ru-RU" dirty="0" smtClean="0"/>
              <a:t>Этапы работы над проектом</a:t>
            </a:r>
            <a:endParaRPr lang="ru-RU" dirty="0"/>
          </a:p>
        </p:txBody>
      </p:sp>
      <p:sp>
        <p:nvSpPr>
          <p:cNvPr id="3" name="Содержимое 2"/>
          <p:cNvSpPr>
            <a:spLocks noGrp="1"/>
          </p:cNvSpPr>
          <p:nvPr>
            <p:ph idx="1"/>
          </p:nvPr>
        </p:nvSpPr>
        <p:spPr/>
        <p:txBody>
          <a:bodyPr/>
          <a:lstStyle/>
          <a:p>
            <a:pPr lvl="0">
              <a:buNone/>
            </a:pPr>
            <a:r>
              <a:rPr lang="ru-RU" sz="1400" dirty="0" smtClean="0"/>
              <a:t>1. На первом этапе для исследования результативности адаптации используется</a:t>
            </a:r>
            <a:r>
              <a:rPr lang="ru-RU" sz="1400" i="1" dirty="0" smtClean="0"/>
              <a:t> Первичная диагностика</a:t>
            </a:r>
            <a:r>
              <a:rPr lang="ru-RU" sz="1400" dirty="0" smtClean="0"/>
              <a:t>. </a:t>
            </a:r>
          </a:p>
          <a:p>
            <a:pPr>
              <a:buNone/>
            </a:pPr>
            <a:r>
              <a:rPr lang="ru-RU" sz="1400" dirty="0" smtClean="0"/>
              <a:t>Применяются следующие формы работы:</a:t>
            </a:r>
          </a:p>
          <a:p>
            <a:pPr>
              <a:buNone/>
            </a:pPr>
            <a:r>
              <a:rPr lang="ru-RU" sz="1400" dirty="0" smtClean="0"/>
              <a:t>-  анкетирование родителей (сбор информации о семье);</a:t>
            </a:r>
          </a:p>
          <a:p>
            <a:pPr>
              <a:buNone/>
            </a:pPr>
            <a:r>
              <a:rPr lang="ru-RU" sz="1400" dirty="0" smtClean="0"/>
              <a:t>- характеристика родителями особенностей поведения и состояния своих            детей в семье;</a:t>
            </a:r>
          </a:p>
          <a:p>
            <a:pPr>
              <a:buNone/>
            </a:pPr>
            <a:r>
              <a:rPr lang="ru-RU" sz="1400" dirty="0" smtClean="0"/>
              <a:t>- ведение воспитателями адаптационной карты наблюдения за ребенком.</a:t>
            </a:r>
          </a:p>
          <a:p>
            <a:pPr>
              <a:buNone/>
            </a:pPr>
            <a:r>
              <a:rPr lang="ru-RU" sz="1400" dirty="0" smtClean="0"/>
              <a:t>В дальнейшем данные анкетирования позволяют построить профилактическую и консультативную работу с родителями. Основная задача здесь - не просто проинформировать родителей об особенностях протекания периода адаптации  ребенка, но и дать рекомендации, как общаться с ним в этот период.</a:t>
            </a:r>
          </a:p>
          <a:p>
            <a:pPr>
              <a:buNone/>
            </a:pPr>
            <a:r>
              <a:rPr lang="ru-RU" sz="1400" dirty="0" smtClean="0"/>
              <a:t>2. Второй этап включает в себя </a:t>
            </a:r>
            <a:r>
              <a:rPr lang="ru-RU" sz="1400" i="1" dirty="0" smtClean="0"/>
              <a:t>психолого-педагогическую работу </a:t>
            </a:r>
            <a:r>
              <a:rPr lang="ru-RU" sz="1400" dirty="0" smtClean="0"/>
              <a:t>специалистов с детьми и родителями, направленную на их успешную адаптацию  к условиям образовательного учреждения.</a:t>
            </a:r>
          </a:p>
          <a:p>
            <a:pPr>
              <a:buNone/>
            </a:pPr>
            <a:r>
              <a:rPr lang="ru-RU" sz="1400" dirty="0" smtClean="0"/>
              <a:t>3. На третьем этапе проходит </a:t>
            </a:r>
            <a:r>
              <a:rPr lang="ru-RU" sz="1400" i="1" dirty="0" smtClean="0"/>
              <a:t>контрольная диагностика</a:t>
            </a:r>
            <a:r>
              <a:rPr lang="ru-RU" sz="1400" dirty="0" smtClean="0"/>
              <a:t> (повторная) - по окончании периода адаптации и повторное анкетирование родителей.</a:t>
            </a:r>
          </a:p>
          <a:p>
            <a:endParaRPr lang="ru-RU" sz="1400" dirty="0"/>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25438"/>
            <a:ext cx="6995120" cy="927100"/>
          </a:xfrm>
        </p:spPr>
        <p:txBody>
          <a:bodyPr/>
          <a:lstStyle/>
          <a:p>
            <a:r>
              <a:rPr lang="ru-RU" dirty="0" smtClean="0"/>
              <a:t>Этапы реализации проекта</a:t>
            </a:r>
            <a:endParaRPr lang="ru-RU" dirty="0"/>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graphicFrame>
        <p:nvGraphicFramePr>
          <p:cNvPr id="5" name="Таблица 4"/>
          <p:cNvGraphicFramePr>
            <a:graphicFrameLocks noGrp="1"/>
          </p:cNvGraphicFramePr>
          <p:nvPr/>
        </p:nvGraphicFramePr>
        <p:xfrm>
          <a:off x="395536" y="1556793"/>
          <a:ext cx="8496944" cy="5181600"/>
        </p:xfrm>
        <a:graphic>
          <a:graphicData uri="http://schemas.openxmlformats.org/drawingml/2006/table">
            <a:tbl>
              <a:tblPr firstRow="1" bandRow="1">
                <a:tableStyleId>{2D5ABB26-0587-4C30-8999-92F81FD0307C}</a:tableStyleId>
              </a:tblPr>
              <a:tblGrid>
                <a:gridCol w="2160240"/>
                <a:gridCol w="6336704"/>
              </a:tblGrid>
              <a:tr h="26019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t>I этап. Открытие - адаптационный период.</a:t>
                      </a:r>
                    </a:p>
                  </a:txBody>
                  <a:tcPr/>
                </a:tc>
                <a:tc hMerge="1">
                  <a:txBody>
                    <a:bodyPr/>
                    <a:lstStyle/>
                    <a:p>
                      <a:endParaRPr lang="ru-RU" sz="1050" dirty="0"/>
                    </a:p>
                  </a:txBody>
                  <a:tcPr/>
                </a:tc>
              </a:tr>
              <a:tr h="695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Содержание взаимодействия</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Знакомство; совместное изучение особенностей семейного и общественного воспитания, определение места и роли участников воспитательного процесса в становлении и развитии взаимодействия ребенка с окружающим миром. Обеспечение условий комфортной адаптации родителей и ребенка к детскому саду, создание совместными усилиями педагогов и родителей ситуаций успеха для каждого ребенка.</a:t>
                      </a:r>
                    </a:p>
                  </a:txBody>
                  <a:tcPr/>
                </a:tc>
              </a:tr>
              <a:tr h="1780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Ответственность сторон</a:t>
                      </a:r>
                    </a:p>
                    <a:p>
                      <a:endParaRPr lang="ru-RU" sz="1400" dirty="0" smtClean="0"/>
                    </a:p>
                    <a:p>
                      <a:endParaRPr lang="ru-RU" sz="1400" dirty="0"/>
                    </a:p>
                  </a:txBody>
                  <a:tcPr/>
                </a:tc>
                <a:tc>
                  <a:txBody>
                    <a:bodyPr/>
                    <a:lstStyle/>
                    <a:p>
                      <a:r>
                        <a:rPr lang="ru-RU" sz="1400" b="1" dirty="0" smtClean="0"/>
                        <a:t>Семья. Родители. </a:t>
                      </a:r>
                      <a:r>
                        <a:rPr lang="ru-RU" sz="1400" dirty="0" smtClean="0"/>
                        <a:t>Знакомятся с адаптационной моделью.</a:t>
                      </a:r>
                    </a:p>
                    <a:p>
                      <a:r>
                        <a:rPr lang="ru-RU" sz="1400" dirty="0" smtClean="0"/>
                        <a:t>Получают приглашение педагогического коллектива детского сада посещать встречи - знакомства .</a:t>
                      </a:r>
                    </a:p>
                    <a:p>
                      <a:r>
                        <a:rPr lang="ru-RU" sz="1400" dirty="0" smtClean="0"/>
                        <a:t>Заполняют анкету, содержание которой позволяет выявить особенности готовности к детей детскому саду.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Посещают встречи-знакомства, активно включаясь во взаимодействие с другими семьями и педагогами. Помогают сыну/дочери выстраивать взаимодействие с чужими взрослыми и детьми в новой для него предметно-развивающей среде детского сада.</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t>Детский сад. Педагоги.</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Информируют семью об адаптационной модели, существующей в детском саду. Готовят и проводят встречи - знакомства за круглым столом, показывают семье место и роль родителей и прародителей, воспитателей, детей (сверстников, старших и младших) в процессе социального развития ребенка. Изучают особенности семейного воспитания детей. </a:t>
                      </a: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25438"/>
            <a:ext cx="6995120" cy="927100"/>
          </a:xfrm>
        </p:spPr>
        <p:txBody>
          <a:bodyPr/>
          <a:lstStyle/>
          <a:p>
            <a:r>
              <a:rPr lang="ru-RU" dirty="0" smtClean="0"/>
              <a:t>Этапы реализации проекта</a:t>
            </a:r>
            <a:endParaRPr lang="ru-RU" dirty="0"/>
          </a:p>
        </p:txBody>
      </p:sp>
      <p:pic>
        <p:nvPicPr>
          <p:cNvPr id="4" name="Рисунок 3" descr="C:\Users\Алёнушка\Documents\121213004521.jpg"/>
          <p:cNvPicPr/>
          <p:nvPr/>
        </p:nvPicPr>
        <p:blipFill>
          <a:blip r:embed="rId2" cstate="screen"/>
          <a:srcRect/>
          <a:stretch>
            <a:fillRect/>
          </a:stretch>
        </p:blipFill>
        <p:spPr bwMode="auto">
          <a:xfrm>
            <a:off x="323528" y="332656"/>
            <a:ext cx="936104" cy="936104"/>
          </a:xfrm>
          <a:prstGeom prst="rect">
            <a:avLst/>
          </a:prstGeom>
          <a:noFill/>
        </p:spPr>
      </p:pic>
      <p:graphicFrame>
        <p:nvGraphicFramePr>
          <p:cNvPr id="5" name="Таблица 4"/>
          <p:cNvGraphicFramePr>
            <a:graphicFrameLocks noGrp="1"/>
          </p:cNvGraphicFramePr>
          <p:nvPr/>
        </p:nvGraphicFramePr>
        <p:xfrm>
          <a:off x="395536" y="1556793"/>
          <a:ext cx="8496944" cy="4114800"/>
        </p:xfrm>
        <a:graphic>
          <a:graphicData uri="http://schemas.openxmlformats.org/drawingml/2006/table">
            <a:tbl>
              <a:tblPr firstRow="1" bandRow="1">
                <a:tableStyleId>{2D5ABB26-0587-4C30-8999-92F81FD0307C}</a:tableStyleId>
              </a:tblPr>
              <a:tblGrid>
                <a:gridCol w="2016224"/>
                <a:gridCol w="6480720"/>
              </a:tblGrid>
              <a:tr h="26019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II этап. Прояснение ожиданий.</a:t>
                      </a:r>
                      <a:endParaRPr lang="ru-RU" sz="1400" dirty="0" smtClean="0">
                        <a:solidFill>
                          <a:schemeClr val="tx1"/>
                        </a:solidFill>
                      </a:endParaRPr>
                    </a:p>
                  </a:txBody>
                  <a:tcPr/>
                </a:tc>
                <a:tc hMerge="1">
                  <a:txBody>
                    <a:bodyPr/>
                    <a:lstStyle/>
                    <a:p>
                      <a:endParaRPr lang="ru-RU" sz="1050" dirty="0"/>
                    </a:p>
                  </a:txBody>
                  <a:tcPr/>
                </a:tc>
              </a:tr>
              <a:tr h="695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Содержание взаимодействия</a:t>
                      </a:r>
                    </a:p>
                    <a:p>
                      <a:endParaRPr lang="ru-RU"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Обсуждение достижений и трудностей детей в ходе совместного с родителями посещения группы детского сада в период адаптации; выяснение ожиданий от дальнейшего сотрудничества взрослых в воспитании.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smtClean="0">
                        <a:solidFill>
                          <a:schemeClr val="tx1"/>
                        </a:solidFill>
                      </a:endParaRPr>
                    </a:p>
                  </a:txBody>
                  <a:tcPr/>
                </a:tc>
              </a:tr>
              <a:tr h="1780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Ответственность сторон</a:t>
                      </a:r>
                    </a:p>
                    <a:p>
                      <a:endParaRPr lang="ru-RU" sz="1400" dirty="0" smtClean="0"/>
                    </a:p>
                    <a:p>
                      <a:endParaRPr lang="ru-RU" sz="1400" dirty="0">
                        <a:solidFill>
                          <a:schemeClr val="tx1"/>
                        </a:solidFill>
                      </a:endParaRPr>
                    </a:p>
                  </a:txBody>
                  <a:tcPr/>
                </a:tc>
                <a:tc>
                  <a:txBody>
                    <a:bodyPr/>
                    <a:lstStyle/>
                    <a:p>
                      <a:r>
                        <a:rPr lang="ru-RU" sz="1400" dirty="0" smtClean="0"/>
                        <a:t>Семья. Родители. Участвуют в собрании-встрече; при поддержке педагогов развивают способность осознавать взаимодействие в триаде «родитель-ребенок-педагог», выделяя сферы заботы и влияния воспитывающих взрослых.</a:t>
                      </a:r>
                    </a:p>
                    <a:p>
                      <a:r>
                        <a:rPr lang="ru-RU" sz="1400" dirty="0" smtClean="0"/>
                        <a:t>Детский сад. Педагоги. Готовят и проводят собрание-встречу, помогая родителям осознавать взаимодействие в триаде «родитель-ребенок-педагог», выделяя сферы заботы и влияния воспитывающих взрослых.</a:t>
                      </a:r>
                    </a:p>
                    <a:p>
                      <a:r>
                        <a:rPr lang="ru-RU" sz="1400" dirty="0" smtClean="0"/>
                        <a:t>На первом этапе педагоги и родители много узнали друг о друге, научились доверять, благодаря чему сердца матери и отца не сжимает страх неопределенности; кризис перехода семьи в новое пространство жизни миновал.</a:t>
                      </a:r>
                    </a:p>
                    <a:p>
                      <a:endParaRPr lang="ru-RU" sz="1400" dirty="0" smtClean="0">
                        <a:solidFill>
                          <a:schemeClr val="tx1"/>
                        </a:solidFill>
                      </a:endParaRPr>
                    </a:p>
                  </a:txBody>
                  <a:tcPr/>
                </a:tc>
              </a:tr>
            </a:tbl>
          </a:graphicData>
        </a:graphic>
      </p:graphicFrame>
    </p:spTree>
  </p:cSld>
  <p:clrMapOvr>
    <a:masterClrMapping/>
  </p:clrMapOvr>
</p:sld>
</file>

<file path=ppt/theme/theme1.xml><?xml version="1.0" encoding="utf-8"?>
<a:theme xmlns:a="http://schemas.openxmlformats.org/drawingml/2006/main" name="general_ani">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general_ani</Template>
  <TotalTime>1008</TotalTime>
  <Words>2585</Words>
  <Application>Microsoft Office PowerPoint</Application>
  <PresentationFormat>Экран (4:3)</PresentationFormat>
  <Paragraphs>306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general_ani</vt:lpstr>
      <vt:lpstr>В детский сад без слез</vt:lpstr>
      <vt:lpstr>Введение </vt:lpstr>
      <vt:lpstr>Паспорт проекта </vt:lpstr>
      <vt:lpstr>Паспорт проекта </vt:lpstr>
      <vt:lpstr>Ожидаемый результат  </vt:lpstr>
      <vt:lpstr>Условия успешной адаптации</vt:lpstr>
      <vt:lpstr>Этапы работы над проектом</vt:lpstr>
      <vt:lpstr>Этапы реализации проекта</vt:lpstr>
      <vt:lpstr>Этапы реализации проекта</vt:lpstr>
      <vt:lpstr>Этапы реализации проекта</vt:lpstr>
      <vt:lpstr>Модель организации адаптационного периода </vt:lpstr>
      <vt:lpstr>Мероприятия в рамках проекта </vt:lpstr>
      <vt:lpstr>Слайд 13</vt:lpstr>
      <vt:lpstr>Особенности организации предметно-пространственной развивающей среды</vt:lpstr>
      <vt:lpstr>Слайд 15</vt:lpstr>
      <vt:lpstr>Слайд 16</vt:lpstr>
      <vt:lpstr>3. Повышение компетентности родителей в вопросах адаптации ребенка к условиям детского сада:  </vt:lpstr>
      <vt:lpstr>РАБОТА С РОДИТЕЛЯМИ</vt:lpstr>
      <vt:lpstr>Слайд 19</vt:lpstr>
      <vt:lpstr>Формы работы с родителями</vt:lpstr>
      <vt:lpstr>Анкетирование родителей</vt:lpstr>
      <vt:lpstr>Анкетирование родителей «Наиболее интересные формы работы, по мнению родителей»</vt:lpstr>
      <vt:lpstr>Взаимодействие со специалистами ДОУ </vt:lpstr>
      <vt:lpstr>Этапы и содержание общения в период адаптации</vt:lpstr>
      <vt:lpstr>Особенности здоровья воспитанников</vt:lpstr>
      <vt:lpstr>Результаты прохождения адаптации</vt:lpstr>
      <vt:lpstr>Библиографический список</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детский сад без слез</dc:title>
  <dc:creator>1</dc:creator>
  <cp:lastModifiedBy>1</cp:lastModifiedBy>
  <cp:revision>46</cp:revision>
  <dcterms:created xsi:type="dcterms:W3CDTF">2014-09-30T22:57:37Z</dcterms:created>
  <dcterms:modified xsi:type="dcterms:W3CDTF">2014-10-04T07:38:30Z</dcterms:modified>
</cp:coreProperties>
</file>