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F%D0%B0%D0%B2%D0%B5%D0%BB_I" TargetMode="External"/><Relationship Id="rId3" Type="http://schemas.openxmlformats.org/officeDocument/2006/relationships/hyperlink" Target="http://ru.wikipedia.org/wiki/1800_%D0%B3%D0%BE%D0%B4" TargetMode="External"/><Relationship Id="rId7" Type="http://schemas.openxmlformats.org/officeDocument/2006/relationships/hyperlink" Target="http://ru.wikipedia.org/wiki/%D0%98%D0%BC%D0%BF%D0%B5%D1%80%D0%B0%D1%82%D0%BE%D1%80" TargetMode="External"/><Relationship Id="rId2" Type="http://schemas.openxmlformats.org/officeDocument/2006/relationships/hyperlink" Target="http://ru.wikipedia.org/wiki/%D0%9E%D0%B4%D0%B5%D1%81%D1%81%D0%B0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ru.wikipedia.org/wiki/%D0%A1%D0%B0%D0%BD%D0%BA%D1%82-%D0%9F%D0%B5%D1%82%D0%B5%D1%80%D0%B1%D1%83%D1%80%D0%B3" TargetMode="External"/><Relationship Id="rId5" Type="http://schemas.openxmlformats.org/officeDocument/2006/relationships/hyperlink" Target="http://ru.wikipedia.org/wiki/%D0%9E%D0%B4%D0%B5%D1%81%D1%81%D0%BA%D0%B8%D0%B9_%D0%BF%D0%BE%D1%80%D1%82" TargetMode="External"/><Relationship Id="rId10" Type="http://schemas.openxmlformats.org/officeDocument/2006/relationships/image" Target="../media/image15.jpeg"/><Relationship Id="rId4" Type="http://schemas.openxmlformats.org/officeDocument/2006/relationships/hyperlink" Target="http://ru.wikipedia.org/wiki/%D0%90%D0%BF%D0%B5%D0%BB%D1%8C%D1%81%D0%B8%D0%BD" TargetMode="External"/><Relationship Id="rId9" Type="http://schemas.openxmlformats.org/officeDocument/2006/relationships/hyperlink" Target="http://ru.wikipedia.org/wiki/2004_%D0%B3%D0%BE%D0%B4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histpro.narod.ru/mandarin.html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Апельсин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длинное путешествие к столу ...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" name="Рисунок 2" descr="3948886-03ca511b941677f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1571612"/>
            <a:ext cx="7858180" cy="4786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4400" y="4929198"/>
            <a:ext cx="7315200" cy="1571636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sz="2000" i="1" dirty="0" smtClean="0">
                <a:solidFill>
                  <a:srgbClr val="00B050"/>
                </a:solidFill>
              </a:rPr>
              <a:t>пупочные</a:t>
            </a:r>
            <a:r>
              <a:rPr lang="ru-RU" sz="2000" dirty="0" smtClean="0">
                <a:solidFill>
                  <a:srgbClr val="00B050"/>
                </a:solidFill>
              </a:rPr>
              <a:t>— с оранжевой мякотью, вторым зачаточным </a:t>
            </a:r>
            <a:r>
              <a:rPr lang="ru-RU" sz="2000" dirty="0" err="1" smtClean="0">
                <a:solidFill>
                  <a:srgbClr val="00B050"/>
                </a:solidFill>
              </a:rPr>
              <a:t>плодиком</a:t>
            </a:r>
            <a:r>
              <a:rPr lang="ru-RU" sz="2000" dirty="0" smtClean="0">
                <a:solidFill>
                  <a:srgbClr val="00B050"/>
                </a:solidFill>
              </a:rPr>
              <a:t> внутри, который виден через отверстие на вершине плода. Плоды крупные, округлые или слегка овальные, бессемянные. Кожура средней толщины, без труда отделяемая от мякоти.</a:t>
            </a:r>
            <a:endParaRPr lang="ru-RU" sz="2000" dirty="0">
              <a:solidFill>
                <a:srgbClr val="00B050"/>
              </a:solidFill>
            </a:endParaRPr>
          </a:p>
        </p:txBody>
      </p:sp>
      <p:pic>
        <p:nvPicPr>
          <p:cNvPr id="5" name="Рисунок 4" descr="fmt_52_orange2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6067" b="1606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4400" y="4929198"/>
            <a:ext cx="7315200" cy="192880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2400" i="1" dirty="0" smtClean="0">
                <a:solidFill>
                  <a:srgbClr val="FF0000"/>
                </a:solidFill>
              </a:rPr>
              <a:t>корольки</a:t>
            </a:r>
            <a:r>
              <a:rPr lang="ru-RU" sz="2400" dirty="0" smtClean="0">
                <a:solidFill>
                  <a:srgbClr val="FF0000"/>
                </a:solidFill>
              </a:rPr>
              <a:t> или </a:t>
            </a:r>
            <a:r>
              <a:rPr lang="ru-RU" sz="2400" i="1" dirty="0" smtClean="0">
                <a:solidFill>
                  <a:srgbClr val="FF0000"/>
                </a:solidFill>
              </a:rPr>
              <a:t>кровавые</a:t>
            </a:r>
            <a:r>
              <a:rPr lang="ru-RU" sz="2400" dirty="0" smtClean="0">
                <a:solidFill>
                  <a:srgbClr val="FF0000"/>
                </a:solidFill>
              </a:rPr>
              <a:t>— со светло- или темно-красной мякотью, небольшие, почти без косточек, очень сладкие. Пользуются особенной популярностью в Европе, считаются национальным лакомством в Сицилии. 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6" name="Рисунок 5" descr="fmt_52_orange8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6067" b="1606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4400" y="4857760"/>
            <a:ext cx="7315200" cy="2000240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0070C0"/>
                </a:solidFill>
              </a:rPr>
              <a:t>Апельсины можно использовать везде — в закусках, салатах, горячих блюдах, десертах и напитках. Сладкие апельсины лучше для холодных блюд и десертов, кисло-сладкие — для горячих мясных блюд, например, для утки с апельсинами.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5" name="Рисунок 4" descr="640087_f520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24550" b="24550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2500" dirty="0" smtClean="0">
                <a:solidFill>
                  <a:srgbClr val="0070C0"/>
                </a:solidFill>
              </a:rPr>
              <a:t>Апельсины довольно поздно появились в Европе, примерно в начале XV </a:t>
            </a:r>
            <a:r>
              <a:rPr lang="ru-RU" sz="2500" dirty="0" err="1" smtClean="0">
                <a:solidFill>
                  <a:srgbClr val="0070C0"/>
                </a:solidFill>
              </a:rPr>
              <a:t>вВ</a:t>
            </a:r>
            <a:r>
              <a:rPr lang="ru-RU" sz="2500" dirty="0" smtClean="0">
                <a:solidFill>
                  <a:srgbClr val="0070C0"/>
                </a:solidFill>
              </a:rPr>
              <a:t> начале XVIII в. слава об апельсинах дошла и до России. В 1714 г. князь А. Д. Меньшиков построил дворец с большими оранжереями, в которых стали выращивать эти плоды, и дал ему название в честь апельсина — Ораниенбаум (от немецкого — апельсиновое дерево). А спустя некоторое время Екатерина II приказала именовать этот дворец вместе со слободой городом Ораниенбаум и посвятила ему герб: оранжевое апельсиновое дерево на серебряном фоне</a:t>
            </a:r>
          </a:p>
          <a:p>
            <a:endParaRPr lang="ru-RU" dirty="0"/>
          </a:p>
        </p:txBody>
      </p:sp>
      <p:pic>
        <p:nvPicPr>
          <p:cNvPr id="5" name="Содержимое 4" descr="oranienbaum1859_city_prcoa_n5341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00430" y="642918"/>
            <a:ext cx="4429156" cy="59293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85720" y="1600200"/>
            <a:ext cx="2214578" cy="4495800"/>
          </a:xfrm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r>
              <a:rPr lang="ru-RU" b="1" dirty="0" err="1" smtClean="0">
                <a:solidFill>
                  <a:srgbClr val="0070C0"/>
                </a:solidFill>
              </a:rPr>
              <a:t>Па́мятник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Апельси́ну</a:t>
            </a:r>
            <a:r>
              <a:rPr lang="ru-RU" b="1" dirty="0" smtClean="0">
                <a:solidFill>
                  <a:srgbClr val="0070C0"/>
                </a:solidFill>
              </a:rPr>
              <a:t>, </a:t>
            </a:r>
            <a:r>
              <a:rPr lang="ru-RU" b="1" dirty="0" err="1" smtClean="0">
                <a:solidFill>
                  <a:srgbClr val="0070C0"/>
                </a:solidFill>
              </a:rPr>
              <a:t>кото́рый</a:t>
            </a:r>
            <a:r>
              <a:rPr lang="ru-RU" b="1" dirty="0" smtClean="0">
                <a:solidFill>
                  <a:srgbClr val="0070C0"/>
                </a:solidFill>
              </a:rPr>
              <a:t> спас </a:t>
            </a:r>
            <a:r>
              <a:rPr lang="ru-RU" b="1" dirty="0" err="1" smtClean="0">
                <a:solidFill>
                  <a:srgbClr val="0070C0"/>
                </a:solidFill>
              </a:rPr>
              <a:t>Оде́ссу</a:t>
            </a:r>
            <a:r>
              <a:rPr lang="ru-RU" dirty="0" smtClean="0">
                <a:solidFill>
                  <a:srgbClr val="0070C0"/>
                </a:solidFill>
              </a:rPr>
              <a:t> — установленный в </a:t>
            </a:r>
            <a:r>
              <a:rPr lang="ru-RU" u="sng" dirty="0" smtClean="0">
                <a:solidFill>
                  <a:srgbClr val="0070C0"/>
                </a:solidFill>
                <a:hlinkClick r:id="rId2" tooltip="Одесса"/>
              </a:rPr>
              <a:t>Одессе</a:t>
            </a:r>
            <a:r>
              <a:rPr lang="ru-RU" dirty="0" smtClean="0">
                <a:solidFill>
                  <a:srgbClr val="0070C0"/>
                </a:solidFill>
              </a:rPr>
              <a:t> бронзовый монумент, посвящённый историческому событию — доставке в феврале </a:t>
            </a:r>
            <a:r>
              <a:rPr lang="ru-RU" u="sng" dirty="0" smtClean="0">
                <a:solidFill>
                  <a:srgbClr val="0070C0"/>
                </a:solidFill>
                <a:hlinkClick r:id="rId3" tooltip="1800 год"/>
              </a:rPr>
              <a:t>1800 года</a:t>
            </a:r>
            <a:r>
              <a:rPr lang="ru-RU" dirty="0" smtClean="0">
                <a:solidFill>
                  <a:srgbClr val="0070C0"/>
                </a:solidFill>
              </a:rPr>
              <a:t> 3 000 свежих греческих </a:t>
            </a:r>
            <a:r>
              <a:rPr lang="ru-RU" u="sng" dirty="0" smtClean="0">
                <a:solidFill>
                  <a:srgbClr val="0070C0"/>
                </a:solidFill>
                <a:hlinkClick r:id="rId4" tooltip="Апельсин"/>
              </a:rPr>
              <a:t>апельсинов</a:t>
            </a:r>
            <a:r>
              <a:rPr lang="ru-RU" dirty="0" smtClean="0">
                <a:solidFill>
                  <a:srgbClr val="0070C0"/>
                </a:solidFill>
              </a:rPr>
              <a:t> из </a:t>
            </a:r>
            <a:r>
              <a:rPr lang="ru-RU" u="sng" dirty="0" smtClean="0">
                <a:solidFill>
                  <a:srgbClr val="0070C0"/>
                </a:solidFill>
                <a:hlinkClick r:id="rId5" tooltip="Одесский порт"/>
              </a:rPr>
              <a:t>Одесского порта</a:t>
            </a:r>
            <a:r>
              <a:rPr lang="ru-RU" dirty="0" smtClean="0">
                <a:solidFill>
                  <a:srgbClr val="0070C0"/>
                </a:solidFill>
              </a:rPr>
              <a:t> в </a:t>
            </a:r>
            <a:r>
              <a:rPr lang="ru-RU" u="sng" dirty="0" smtClean="0">
                <a:solidFill>
                  <a:srgbClr val="0070C0"/>
                </a:solidFill>
                <a:hlinkClick r:id="rId6" tooltip="Санкт-Петербург"/>
              </a:rPr>
              <a:t>Санкт-Петербург</a:t>
            </a:r>
            <a:r>
              <a:rPr lang="ru-RU" dirty="0" smtClean="0">
                <a:solidFill>
                  <a:srgbClr val="0070C0"/>
                </a:solidFill>
              </a:rPr>
              <a:t> в подарок от </a:t>
            </a:r>
            <a:r>
              <a:rPr lang="ru-RU" dirty="0" err="1" smtClean="0">
                <a:solidFill>
                  <a:srgbClr val="0070C0"/>
                </a:solidFill>
              </a:rPr>
              <a:t>одесситов</a:t>
            </a:r>
            <a:r>
              <a:rPr lang="ru-RU" u="sng" dirty="0" err="1" smtClean="0">
                <a:solidFill>
                  <a:srgbClr val="0070C0"/>
                </a:solidFill>
                <a:hlinkClick r:id="rId7" tooltip="Император"/>
              </a:rPr>
              <a:t>императору</a:t>
            </a:r>
            <a:r>
              <a:rPr lang="ru-RU" dirty="0" smtClean="0">
                <a:solidFill>
                  <a:srgbClr val="0070C0"/>
                </a:solidFill>
              </a:rPr>
              <a:t> </a:t>
            </a:r>
            <a:r>
              <a:rPr lang="ru-RU" u="sng" dirty="0" smtClean="0">
                <a:solidFill>
                  <a:srgbClr val="0070C0"/>
                </a:solidFill>
                <a:hlinkClick r:id="rId8" tooltip="Павел I"/>
              </a:rPr>
              <a:t>Павлу I</a:t>
            </a:r>
            <a:r>
              <a:rPr lang="ru-RU" dirty="0" smtClean="0">
                <a:solidFill>
                  <a:srgbClr val="0070C0"/>
                </a:solidFill>
              </a:rPr>
              <a:t>. Памятник открыт в </a:t>
            </a:r>
            <a:r>
              <a:rPr lang="ru-RU" u="sng" dirty="0" smtClean="0">
                <a:solidFill>
                  <a:srgbClr val="0070C0"/>
                </a:solidFill>
                <a:hlinkClick r:id="rId9" tooltip="2004 год"/>
              </a:rPr>
              <a:t>2004 году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pic>
        <p:nvPicPr>
          <p:cNvPr id="5" name="Содержимое 4" descr="800px-Orange_monument.JPG"/>
          <p:cNvPicPr>
            <a:picLocks noGrp="1" noChangeAspect="1"/>
          </p:cNvPicPr>
          <p:nvPr>
            <p:ph sz="quarter" idx="1"/>
          </p:nvPr>
        </p:nvPicPr>
        <p:blipFill>
          <a:blip r:embed="rId10"/>
          <a:stretch>
            <a:fillRect/>
          </a:stretch>
        </p:blipFill>
        <p:spPr>
          <a:xfrm>
            <a:off x="2714612" y="714356"/>
            <a:ext cx="6143668" cy="59293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772400" cy="1143000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Всем  спасибо </a:t>
            </a:r>
            <a:r>
              <a:rPr lang="ru-RU" sz="4400" dirty="0" smtClean="0">
                <a:solidFill>
                  <a:srgbClr val="FF0000"/>
                </a:solidFill>
              </a:rPr>
              <a:t>от </a:t>
            </a:r>
            <a:r>
              <a:rPr lang="ru-RU" sz="3600" dirty="0" smtClean="0">
                <a:solidFill>
                  <a:srgbClr val="FF0000"/>
                </a:solidFill>
              </a:rPr>
              <a:t>Апельсина</a:t>
            </a:r>
            <a:r>
              <a:rPr lang="ru-RU" sz="4400" dirty="0" smtClean="0">
                <a:solidFill>
                  <a:srgbClr val="FF0000"/>
                </a:solidFill>
              </a:rPr>
              <a:t>!!!!!!!!</a:t>
            </a: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3" name="Рисунок 2" descr="av-608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1500174"/>
            <a:ext cx="5429288" cy="5103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14282" y="5143512"/>
            <a:ext cx="8643998" cy="1500198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0070C0"/>
                </a:solidFill>
              </a:rPr>
              <a:t>Вероятно, этот цитрус один из самых популярных и любимых.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По данным ученых  </a:t>
            </a:r>
            <a:r>
              <a:rPr lang="ru-RU" sz="2000" b="1" dirty="0" smtClean="0">
                <a:solidFill>
                  <a:srgbClr val="0070C0"/>
                </a:solidFill>
              </a:rPr>
              <a:t>апельсин</a:t>
            </a:r>
            <a:r>
              <a:rPr lang="ru-RU" sz="2000" dirty="0" smtClean="0">
                <a:solidFill>
                  <a:srgbClr val="0070C0"/>
                </a:solidFill>
              </a:rPr>
              <a:t>, как и большинство </a:t>
            </a:r>
            <a:r>
              <a:rPr lang="ru-RU" sz="2000" b="1" dirty="0" smtClean="0">
                <a:solidFill>
                  <a:srgbClr val="0070C0"/>
                </a:solidFill>
              </a:rPr>
              <a:t>цитрусовых</a:t>
            </a:r>
            <a:r>
              <a:rPr lang="ru-RU" sz="2000" dirty="0" smtClean="0">
                <a:solidFill>
                  <a:srgbClr val="0070C0"/>
                </a:solidFill>
              </a:rPr>
              <a:t>, родом из Юго-Восточной Азии. Так, в одной из Китайских рукописей, датируемой 1178 годом, описывается 27 лучших сортов апельсинов </a:t>
            </a:r>
            <a:r>
              <a:rPr lang="ru-RU" sz="2000" dirty="0" err="1" smtClean="0"/>
              <a:t>и</a:t>
            </a:r>
            <a:r>
              <a:rPr lang="ru-RU" sz="2000" b="1" dirty="0" err="1" smtClean="0">
                <a:hlinkClick r:id="rId2" tooltip="Читать историю мандарина"/>
              </a:rPr>
              <a:t>мандаринов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5" name="Рисунок 4" descr="95866406_large_4278666_7SeC4O8ZQEg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12324" b="12324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714356"/>
            <a:ext cx="8043890" cy="3357586"/>
          </a:xfrm>
          <a:ln>
            <a:solidFill>
              <a:srgbClr val="FF3300"/>
            </a:solidFill>
          </a:ln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До 15-18 веков апельсин выращивали исключительно в оранжереях. Особенно большие оранжереи были в Лондоне, Париже и в близи Петербурга. Однако в Южной Европе к 18 веку уже предпринимались попытки размножать цитрусовые и в открытом грунте.</a:t>
            </a:r>
            <a:endParaRPr lang="ru-RU" sz="28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 descr="apelsini_secretworlds.r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4000504"/>
            <a:ext cx="4214842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841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0" y="428604"/>
            <a:ext cx="3000364" cy="6143668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Свое название «апельсин» получил благодаря немцам — слово «апельсин» в переводе с немецкого означает «китайское яблоко» («</a:t>
            </a:r>
            <a:r>
              <a:rPr lang="ru-RU" dirty="0" err="1" smtClean="0">
                <a:solidFill>
                  <a:srgbClr val="7030A0"/>
                </a:solidFill>
              </a:rPr>
              <a:t>апфель</a:t>
            </a:r>
            <a:r>
              <a:rPr lang="ru-RU" dirty="0" smtClean="0">
                <a:solidFill>
                  <a:srgbClr val="7030A0"/>
                </a:solidFill>
              </a:rPr>
              <a:t>» — </a:t>
            </a:r>
            <a:r>
              <a:rPr lang="ru-RU" dirty="0" err="1" smtClean="0">
                <a:solidFill>
                  <a:srgbClr val="7030A0"/>
                </a:solidFill>
              </a:rPr>
              <a:t>яблоко</a:t>
            </a:r>
            <a:r>
              <a:rPr lang="ru-RU" dirty="0" smtClean="0">
                <a:solidFill>
                  <a:srgbClr val="7030A0"/>
                </a:solidFill>
              </a:rPr>
              <a:t>, «</a:t>
            </a:r>
            <a:r>
              <a:rPr lang="ru-RU" dirty="0" err="1" smtClean="0">
                <a:solidFill>
                  <a:srgbClr val="7030A0"/>
                </a:solidFill>
              </a:rPr>
              <a:t>сина</a:t>
            </a:r>
            <a:r>
              <a:rPr lang="ru-RU" dirty="0" smtClean="0">
                <a:solidFill>
                  <a:srgbClr val="7030A0"/>
                </a:solidFill>
              </a:rPr>
              <a:t>» — Китай). «Китайские яблоки», привыкшие к теплому климату, были совершенно неприспособленны для центральной и северной Европы, поэтому выращивали их исключительно в оранжереях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5" name="Содержимое 4" descr="fmt_52_orange5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143240" y="1000108"/>
            <a:ext cx="5786478" cy="485778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4400" y="5357826"/>
            <a:ext cx="7315200" cy="1214446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r>
              <a:rPr lang="ru-RU" dirty="0" smtClean="0"/>
              <a:t> </a:t>
            </a:r>
            <a:r>
              <a:rPr lang="ru-RU" sz="2000" dirty="0" smtClean="0">
                <a:solidFill>
                  <a:srgbClr val="FFC000"/>
                </a:solidFill>
              </a:rPr>
              <a:t>Китайцы верят, что выращивание апельсина в доме приносит счастье, изобилие и процветание. Поэтому в Китае часто дарят любимым людям деревца апельсинов с небольшими плодами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Рисунок 4" descr="fmt_52_orange3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6067" b="16067"/>
          <a:stretch>
            <a:fillRect/>
          </a:stretch>
        </p:blipFill>
        <p:spPr>
          <a:xfrm>
            <a:off x="0" y="66675"/>
            <a:ext cx="9070181" cy="457677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Известно, что апельсины уже в средние века широко использовались в медицине. </a:t>
            </a:r>
            <a:endParaRPr lang="ru-RU" sz="2000" dirty="0">
              <a:solidFill>
                <a:srgbClr val="FFFF00"/>
              </a:solidFill>
            </a:endParaRPr>
          </a:p>
        </p:txBody>
      </p:sp>
      <p:pic>
        <p:nvPicPr>
          <p:cNvPr id="5" name="Рисунок 4" descr="fmt_52_orange7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6067" b="1606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4400" y="4929198"/>
            <a:ext cx="7315200" cy="1714512"/>
          </a:xfrm>
          <a:solidFill>
            <a:srgbClr val="FFFF00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Как и многие желтые и оранжевые фрукты, апельсин — отличный антидепрессант: сок из него бодрит, тонизирует организм, поэтому врачи советуют выпивать стакан </a:t>
            </a:r>
            <a:r>
              <a:rPr lang="ru-RU" sz="2000" dirty="0" err="1" smtClean="0">
                <a:solidFill>
                  <a:srgbClr val="FF0000"/>
                </a:solidFill>
              </a:rPr>
              <a:t>фреша</a:t>
            </a:r>
            <a:r>
              <a:rPr lang="ru-RU" sz="2000" dirty="0" smtClean="0">
                <a:solidFill>
                  <a:srgbClr val="FF0000"/>
                </a:solidFill>
              </a:rPr>
              <a:t> с утра пораньше</a:t>
            </a:r>
            <a:r>
              <a:rPr lang="ru-RU" sz="2000" dirty="0" smtClean="0">
                <a:solidFill>
                  <a:srgbClr val="FF0000"/>
                </a:solidFill>
              </a:rPr>
              <a:t>.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Апельсины</a:t>
            </a:r>
            <a:r>
              <a:rPr lang="ru-RU" sz="2000" dirty="0" smtClean="0">
                <a:solidFill>
                  <a:srgbClr val="FF0000"/>
                </a:solidFill>
              </a:rPr>
              <a:t> — сильные аллергены, о чем тоже не следует забывать.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fmt_52_orange4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6067" b="16067"/>
          <a:stretch>
            <a:fillRect/>
          </a:stretch>
        </p:blipFill>
        <p:spPr>
          <a:xfrm>
            <a:off x="68308" y="214290"/>
            <a:ext cx="9001873" cy="443391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4400" y="5072074"/>
            <a:ext cx="7315200" cy="1500198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По вкусовым качествами апельсины делятся на сладкие, кисло-сладкие и горькие (померанцы), которые почти не употребляют в пищу в чистом виде, но зато из цветов горького апельсина делают известное эфирное масло </a:t>
            </a:r>
            <a:r>
              <a:rPr lang="ru-RU" sz="2000" dirty="0" err="1" smtClean="0">
                <a:solidFill>
                  <a:srgbClr val="FF0000"/>
                </a:solidFill>
              </a:rPr>
              <a:t>нероли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fmt_52_orange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6067" b="1606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C000"/>
                </a:solidFill>
              </a:rPr>
              <a:t>Существует </a:t>
            </a:r>
            <a:r>
              <a:rPr lang="ru-RU" b="1" dirty="0" smtClean="0">
                <a:solidFill>
                  <a:srgbClr val="FFC000"/>
                </a:solidFill>
              </a:rPr>
              <a:t>4 группы сортов: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1) </a:t>
            </a:r>
            <a:r>
              <a:rPr lang="ru-RU" dirty="0" smtClean="0"/>
              <a:t>..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4400" y="5445824"/>
            <a:ext cx="7315200" cy="1197885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dirty="0" smtClean="0"/>
              <a:t> </a:t>
            </a:r>
            <a:r>
              <a:rPr lang="ru-RU" sz="1800" i="1" dirty="0" smtClean="0">
                <a:solidFill>
                  <a:srgbClr val="FF0000"/>
                </a:solidFill>
              </a:rPr>
              <a:t>обыкновенные</a:t>
            </a:r>
            <a:r>
              <a:rPr lang="ru-RU" sz="1800" dirty="0" smtClean="0">
                <a:solidFill>
                  <a:srgbClr val="FF0000"/>
                </a:solidFill>
              </a:rPr>
              <a:t>— имеют средние и крупные плоды округлой или слегка овальной формы. Они отличаются наличием большого количества семян, тонкой кожурой, довольно прочно сросшейся с мякотью. Мякоть и сок светло-желтого цвета.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7" name="Рисунок 6" descr="kompot-iz-apelsinov-2_941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8188" b="18188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98</TotalTime>
  <Words>148</Words>
  <PresentationFormat>Экран (4:3)</PresentationFormat>
  <Paragraphs>17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Справедливость</vt:lpstr>
      <vt:lpstr>Апельсин длинное путешествие к столу ...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 Существует 4 группы сортов:  1) ..</vt:lpstr>
      <vt:lpstr>Слайд 10</vt:lpstr>
      <vt:lpstr>Слайд 11</vt:lpstr>
      <vt:lpstr>Слайд 12</vt:lpstr>
      <vt:lpstr>Слайд 13</vt:lpstr>
      <vt:lpstr>Слайд 14</vt:lpstr>
      <vt:lpstr>Всем  спасибо от Апельсина!!!!!!!!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Апельсин длинное путешествие к столу ...</dc:title>
  <dc:creator>Софья</dc:creator>
  <cp:lastModifiedBy>Софья</cp:lastModifiedBy>
  <cp:revision>11</cp:revision>
  <dcterms:created xsi:type="dcterms:W3CDTF">2014-04-12T10:05:37Z</dcterms:created>
  <dcterms:modified xsi:type="dcterms:W3CDTF">2014-04-12T11:56:27Z</dcterms:modified>
</cp:coreProperties>
</file>