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086" y="0"/>
            <a:ext cx="92040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2130425"/>
            <a:ext cx="5686400" cy="21845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3886200"/>
            <a:ext cx="5144616" cy="8389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1124744"/>
            <a:ext cx="7056784" cy="424731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00B0F0"/>
                </a:solidFill>
                <a:latin typeface="Monotype Corsiva" pitchFamily="66" charset="0"/>
              </a:rPr>
              <a:t>Урок исследование,</a:t>
            </a:r>
          </a:p>
          <a:p>
            <a:pPr algn="ctr"/>
            <a:r>
              <a:rPr lang="ru-RU" sz="5400" dirty="0" smtClean="0">
                <a:solidFill>
                  <a:srgbClr val="00B0F0"/>
                </a:solidFill>
                <a:latin typeface="Monotype Corsiva" pitchFamily="66" charset="0"/>
              </a:rPr>
              <a:t>р</a:t>
            </a:r>
            <a:r>
              <a:rPr lang="ru-RU" sz="5400" dirty="0" smtClean="0">
                <a:solidFill>
                  <a:srgbClr val="00B0F0"/>
                </a:solidFill>
                <a:latin typeface="Monotype Corsiva" pitchFamily="66" charset="0"/>
              </a:rPr>
              <a:t>усский язык</a:t>
            </a:r>
          </a:p>
          <a:p>
            <a:pPr algn="ctr"/>
            <a:r>
              <a:rPr lang="ru-RU" sz="5400" dirty="0" smtClean="0">
                <a:solidFill>
                  <a:srgbClr val="00B0F0"/>
                </a:solidFill>
                <a:latin typeface="Monotype Corsiva" pitchFamily="66" charset="0"/>
              </a:rPr>
              <a:t>«Буквосочетания </a:t>
            </a:r>
            <a:r>
              <a:rPr lang="ru-RU" sz="5400" dirty="0" err="1" smtClean="0">
                <a:solidFill>
                  <a:srgbClr val="00B0F0"/>
                </a:solidFill>
                <a:latin typeface="Monotype Corsiva" pitchFamily="66" charset="0"/>
              </a:rPr>
              <a:t>жи-ши</a:t>
            </a:r>
            <a:r>
              <a:rPr lang="ru-RU" sz="5400" dirty="0" smtClean="0">
                <a:solidFill>
                  <a:srgbClr val="00B0F0"/>
                </a:solidFill>
                <a:latin typeface="Monotype Corsiva" pitchFamily="66" charset="0"/>
              </a:rPr>
              <a:t>, </a:t>
            </a:r>
            <a:r>
              <a:rPr lang="ru-RU" sz="5400" dirty="0" err="1" smtClean="0">
                <a:solidFill>
                  <a:srgbClr val="00B0F0"/>
                </a:solidFill>
                <a:latin typeface="Monotype Corsiva" pitchFamily="66" charset="0"/>
              </a:rPr>
              <a:t>ча-ща</a:t>
            </a:r>
            <a:r>
              <a:rPr lang="ru-RU" sz="5400" dirty="0" smtClean="0">
                <a:solidFill>
                  <a:srgbClr val="00B0F0"/>
                </a:solidFill>
                <a:latin typeface="Monotype Corsiva" pitchFamily="66" charset="0"/>
              </a:rPr>
              <a:t>, </a:t>
            </a:r>
            <a:r>
              <a:rPr lang="ru-RU" sz="5400" dirty="0" err="1" smtClean="0">
                <a:solidFill>
                  <a:srgbClr val="00B0F0"/>
                </a:solidFill>
                <a:latin typeface="Monotype Corsiva" pitchFamily="66" charset="0"/>
              </a:rPr>
              <a:t>чу-щу</a:t>
            </a:r>
            <a:r>
              <a:rPr lang="ru-RU" sz="5400" dirty="0" smtClean="0">
                <a:solidFill>
                  <a:srgbClr val="00B0F0"/>
                </a:solidFill>
                <a:latin typeface="Monotype Corsiva" pitchFamily="66" charset="0"/>
              </a:rPr>
              <a:t>»</a:t>
            </a:r>
          </a:p>
          <a:p>
            <a:pPr algn="ctr"/>
            <a:r>
              <a:rPr lang="ru-RU" sz="5400" dirty="0" smtClean="0">
                <a:solidFill>
                  <a:srgbClr val="00B0F0"/>
                </a:solidFill>
                <a:latin typeface="Monotype Corsiva" pitchFamily="66" charset="0"/>
              </a:rPr>
              <a:t>2 класс</a:t>
            </a:r>
            <a:endParaRPr lang="ru-RU" sz="5400" dirty="0">
              <a:solidFill>
                <a:srgbClr val="00B0F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086" y="0"/>
            <a:ext cx="92040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2130425"/>
            <a:ext cx="5686400" cy="21845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3886200"/>
            <a:ext cx="5144616" cy="8389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764704"/>
            <a:ext cx="741682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i="1" dirty="0" smtClean="0">
                <a:solidFill>
                  <a:srgbClr val="00B0F0"/>
                </a:solidFill>
                <a:latin typeface="Monotype Corsiva" pitchFamily="66" charset="0"/>
              </a:rPr>
              <a:t>Проверь, дружок, </a:t>
            </a:r>
            <a:br>
              <a:rPr lang="ru-RU" sz="4400" i="1" dirty="0" smtClean="0">
                <a:solidFill>
                  <a:srgbClr val="00B0F0"/>
                </a:solidFill>
                <a:latin typeface="Monotype Corsiva" pitchFamily="66" charset="0"/>
              </a:rPr>
            </a:br>
            <a:r>
              <a:rPr lang="ru-RU" sz="4400" i="1" dirty="0" smtClean="0">
                <a:solidFill>
                  <a:srgbClr val="00B0F0"/>
                </a:solidFill>
                <a:latin typeface="Monotype Corsiva" pitchFamily="66" charset="0"/>
              </a:rPr>
              <a:t> Готов ли ты начать урок? </a:t>
            </a:r>
            <a:br>
              <a:rPr lang="ru-RU" sz="4400" i="1" dirty="0" smtClean="0">
                <a:solidFill>
                  <a:srgbClr val="00B0F0"/>
                </a:solidFill>
                <a:latin typeface="Monotype Corsiva" pitchFamily="66" charset="0"/>
              </a:rPr>
            </a:br>
            <a:r>
              <a:rPr lang="ru-RU" sz="4400" i="1" dirty="0" smtClean="0">
                <a:solidFill>
                  <a:srgbClr val="00B0F0"/>
                </a:solidFill>
                <a:latin typeface="Monotype Corsiva" pitchFamily="66" charset="0"/>
              </a:rPr>
              <a:t> Все ли у тебя на месте, </a:t>
            </a:r>
            <a:br>
              <a:rPr lang="ru-RU" sz="4400" i="1" dirty="0" smtClean="0">
                <a:solidFill>
                  <a:srgbClr val="00B0F0"/>
                </a:solidFill>
                <a:latin typeface="Monotype Corsiva" pitchFamily="66" charset="0"/>
              </a:rPr>
            </a:br>
            <a:r>
              <a:rPr lang="ru-RU" sz="4400" i="1" dirty="0" smtClean="0">
                <a:solidFill>
                  <a:srgbClr val="00B0F0"/>
                </a:solidFill>
                <a:latin typeface="Monotype Corsiva" pitchFamily="66" charset="0"/>
              </a:rPr>
              <a:t> Все ль в порядке: </a:t>
            </a:r>
            <a:br>
              <a:rPr lang="ru-RU" sz="4400" i="1" dirty="0" smtClean="0">
                <a:solidFill>
                  <a:srgbClr val="00B0F0"/>
                </a:solidFill>
                <a:latin typeface="Monotype Corsiva" pitchFamily="66" charset="0"/>
              </a:rPr>
            </a:br>
            <a:r>
              <a:rPr lang="ru-RU" sz="4400" i="1" dirty="0" smtClean="0">
                <a:solidFill>
                  <a:srgbClr val="00B0F0"/>
                </a:solidFill>
                <a:latin typeface="Monotype Corsiva" pitchFamily="66" charset="0"/>
              </a:rPr>
              <a:t> Лежит ли ручка на столе, </a:t>
            </a:r>
            <a:br>
              <a:rPr lang="ru-RU" sz="4400" i="1" dirty="0" smtClean="0">
                <a:solidFill>
                  <a:srgbClr val="00B0F0"/>
                </a:solidFill>
                <a:latin typeface="Monotype Corsiva" pitchFamily="66" charset="0"/>
              </a:rPr>
            </a:br>
            <a:r>
              <a:rPr lang="ru-RU" sz="4400" i="1" dirty="0" smtClean="0">
                <a:solidFill>
                  <a:srgbClr val="00B0F0"/>
                </a:solidFill>
                <a:latin typeface="Monotype Corsiva" pitchFamily="66" charset="0"/>
              </a:rPr>
              <a:t> Линейка и тетрадка? </a:t>
            </a:r>
            <a:br>
              <a:rPr lang="ru-RU" sz="4400" i="1" dirty="0" smtClean="0">
                <a:solidFill>
                  <a:srgbClr val="00B0F0"/>
                </a:solidFill>
                <a:latin typeface="Monotype Corsiva" pitchFamily="66" charset="0"/>
              </a:rPr>
            </a:br>
            <a:r>
              <a:rPr lang="ru-RU" sz="4400" i="1" dirty="0" smtClean="0">
                <a:solidFill>
                  <a:srgbClr val="00B0F0"/>
                </a:solidFill>
                <a:latin typeface="Monotype Corsiva" pitchFamily="66" charset="0"/>
              </a:rPr>
              <a:t> Проверили? Садитесь! </a:t>
            </a:r>
            <a:br>
              <a:rPr lang="ru-RU" sz="4400" i="1" dirty="0" smtClean="0">
                <a:solidFill>
                  <a:srgbClr val="00B0F0"/>
                </a:solidFill>
                <a:latin typeface="Monotype Corsiva" pitchFamily="66" charset="0"/>
              </a:rPr>
            </a:br>
            <a:r>
              <a:rPr lang="ru-RU" sz="4400" i="1" dirty="0" smtClean="0">
                <a:solidFill>
                  <a:srgbClr val="00B0F0"/>
                </a:solidFill>
                <a:latin typeface="Monotype Corsiva" pitchFamily="66" charset="0"/>
              </a:rPr>
              <a:t> Старательно трудитесь!</a:t>
            </a:r>
            <a:r>
              <a:rPr lang="ru-RU" sz="4400" dirty="0" smtClean="0">
                <a:solidFill>
                  <a:srgbClr val="00B0F0"/>
                </a:solidFill>
                <a:latin typeface="Monotype Corsiva" pitchFamily="66" charset="0"/>
              </a:rPr>
              <a:t> </a:t>
            </a:r>
            <a:endParaRPr lang="ru-RU" sz="4400" dirty="0">
              <a:solidFill>
                <a:srgbClr val="00B0F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086" y="0"/>
            <a:ext cx="92040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2130425"/>
            <a:ext cx="5686400" cy="21845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3886200"/>
            <a:ext cx="5144616" cy="8389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1556792"/>
            <a:ext cx="74168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i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Девиз урока:</a:t>
            </a:r>
          </a:p>
          <a:p>
            <a:pPr algn="ctr"/>
            <a:r>
              <a:rPr lang="ru-RU" sz="6000" i="1" dirty="0" smtClean="0">
                <a:solidFill>
                  <a:srgbClr val="00B0F0"/>
                </a:solidFill>
                <a:latin typeface="Monotype Corsiva" pitchFamily="66" charset="0"/>
              </a:rPr>
              <a:t>Интересно всё то, </a:t>
            </a:r>
          </a:p>
          <a:p>
            <a:pPr algn="ctr"/>
            <a:r>
              <a:rPr lang="ru-RU" sz="6000" i="1" dirty="0" smtClean="0">
                <a:solidFill>
                  <a:srgbClr val="00B0F0"/>
                </a:solidFill>
                <a:latin typeface="Monotype Corsiva" pitchFamily="66" charset="0"/>
              </a:rPr>
              <a:t>что неизвестно!</a:t>
            </a:r>
            <a:endParaRPr lang="ru-RU" sz="6000" dirty="0">
              <a:solidFill>
                <a:srgbClr val="00B0F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40" name="Picture 2" descr="G:\Фон\school02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86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Box 5"/>
          <p:cNvSpPr txBox="1">
            <a:spLocks noChangeArrowheads="1"/>
          </p:cNvSpPr>
          <p:nvPr/>
        </p:nvSpPr>
        <p:spPr bwMode="auto">
          <a:xfrm>
            <a:off x="323528" y="500063"/>
            <a:ext cx="8568951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Двадцать четвертое декабря </a:t>
            </a:r>
            <a:endParaRPr lang="ru-RU" sz="5400" b="1" dirty="0">
              <a:solidFill>
                <a:schemeClr val="bg1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/>
            <a:r>
              <a:rPr lang="ru-RU" sz="5400" b="1" dirty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Классная работа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086" y="0"/>
            <a:ext cx="92040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2130425"/>
            <a:ext cx="5686400" cy="21845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3886200"/>
            <a:ext cx="5144616" cy="8389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1556792"/>
            <a:ext cx="74168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6000" i="1" dirty="0" smtClean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6000" i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Словарная </a:t>
            </a:r>
            <a:r>
              <a:rPr lang="ru-RU" sz="6000" i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работа</a:t>
            </a:r>
          </a:p>
          <a:p>
            <a:pPr algn="ctr"/>
            <a:endParaRPr lang="ru-RU" sz="6000" dirty="0">
              <a:solidFill>
                <a:srgbClr val="00B0F0"/>
              </a:solidFill>
              <a:latin typeface="Monotype Corsiva" pitchFamily="66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971600" y="1052736"/>
            <a:ext cx="7072312" cy="928687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</a:rPr>
              <a:t>Начинаем исследование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086" y="0"/>
            <a:ext cx="92040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2130425"/>
            <a:ext cx="5686400" cy="21845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3886200"/>
            <a:ext cx="5144616" cy="8389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764704"/>
            <a:ext cx="741682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i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Правило в стихах:</a:t>
            </a:r>
          </a:p>
          <a:p>
            <a:pPr algn="ctr"/>
            <a:r>
              <a:rPr lang="ru-RU" sz="4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В сочетаниях </a:t>
            </a:r>
            <a:r>
              <a:rPr lang="ru-RU" sz="44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жи</a:t>
            </a:r>
            <a:r>
              <a:rPr lang="ru-RU" sz="4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- </a:t>
            </a:r>
            <a:r>
              <a:rPr lang="ru-RU" sz="44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ши</a:t>
            </a:r>
            <a:endParaRPr lang="ru-RU" sz="4400" dirty="0" smtClean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4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Только </a:t>
            </a:r>
            <a:r>
              <a:rPr lang="ru-RU" sz="4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и </a:t>
            </a:r>
            <a:r>
              <a:rPr lang="ru-RU" sz="4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всегда пиши!</a:t>
            </a:r>
          </a:p>
          <a:p>
            <a:pPr algn="ctr"/>
            <a:r>
              <a:rPr lang="ru-RU" sz="4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В сочетаниях </a:t>
            </a:r>
            <a:r>
              <a:rPr lang="ru-RU" sz="44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ча</a:t>
            </a:r>
            <a:r>
              <a:rPr lang="ru-RU" sz="4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– </a:t>
            </a:r>
            <a:r>
              <a:rPr lang="ru-RU" sz="44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ща</a:t>
            </a:r>
            <a:endParaRPr lang="ru-RU" sz="4400" dirty="0" smtClean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4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Пишем только букву а.</a:t>
            </a:r>
          </a:p>
          <a:p>
            <a:pPr algn="ctr"/>
            <a:r>
              <a:rPr lang="ru-RU" sz="4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В сочетаниях чу – </a:t>
            </a:r>
            <a:r>
              <a:rPr lang="ru-RU" sz="44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щу</a:t>
            </a:r>
            <a:endParaRPr lang="ru-RU" sz="4400" dirty="0" smtClean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4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Пишут только букву у</a:t>
            </a:r>
            <a:r>
              <a:rPr lang="ru-RU" sz="4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.</a:t>
            </a:r>
            <a:endParaRPr lang="ru-RU" sz="4400" dirty="0" smtClean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086" y="0"/>
            <a:ext cx="92040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2130425"/>
            <a:ext cx="5686400" cy="21845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3886200"/>
            <a:ext cx="5144616" cy="8389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1556792"/>
            <a:ext cx="741682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6000" i="1" dirty="0" smtClean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60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Жи-ши</a:t>
            </a:r>
            <a:endParaRPr lang="ru-RU" sz="6000" i="1" dirty="0" smtClean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60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Чу-щу</a:t>
            </a:r>
            <a:endParaRPr lang="ru-RU" sz="6000" i="1" dirty="0" smtClean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60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Ча-ща</a:t>
            </a:r>
            <a:endParaRPr lang="ru-RU" sz="6000" i="1" dirty="0" smtClean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  <a:p>
            <a:pPr algn="ctr"/>
            <a:endParaRPr lang="ru-RU" sz="6000" dirty="0">
              <a:solidFill>
                <a:srgbClr val="00B0F0"/>
              </a:solidFill>
              <a:latin typeface="Monotype Corsiva" pitchFamily="66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971600" y="1052736"/>
            <a:ext cx="7072312" cy="928687"/>
          </a:xfrm>
          <a:prstGeom prst="ellipse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</a:rPr>
              <a:t>Продолжаем наше 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</a:rPr>
              <a:t>исследование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086" y="0"/>
            <a:ext cx="92040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2130425"/>
            <a:ext cx="5686400" cy="21845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3886200"/>
            <a:ext cx="5144616" cy="8389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1556792"/>
            <a:ext cx="74168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6000" i="1" dirty="0" smtClean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endParaRPr lang="ru-RU" sz="6000" dirty="0">
              <a:solidFill>
                <a:srgbClr val="00B0F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78</Words>
  <Application>Microsoft Office PowerPoint</Application>
  <PresentationFormat>Экран (4:3)</PresentationFormat>
  <Paragraphs>25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Компьютер</dc:creator>
  <cp:lastModifiedBy>Компьютер</cp:lastModifiedBy>
  <cp:revision>6</cp:revision>
  <dcterms:created xsi:type="dcterms:W3CDTF">2014-12-22T15:22:28Z</dcterms:created>
  <dcterms:modified xsi:type="dcterms:W3CDTF">2014-12-22T16:13:38Z</dcterms:modified>
</cp:coreProperties>
</file>